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diagrams/data7.xml" ContentType="application/vnd.openxmlformats-officedocument.drawingml.diagramData+xml"/>
  <Override PartName="/ppt/charts/chart8.xml" ContentType="application/vnd.openxmlformats-officedocument.drawingml.chart+xml"/>
  <Override PartName="/ppt/diagrams/colors9.xml" ContentType="application/vnd.openxmlformats-officedocument.drawingml.diagramColors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10.xml" ContentType="application/vnd.openxmlformats-officedocument.drawingml.chart+xml"/>
  <Override PartName="/ppt/diagrams/drawing8.xml" ContentType="application/vnd.ms-office.drawingml.diagramDrawing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charts/chart12.xml" ContentType="application/vnd.openxmlformats-officedocument.drawingml.chart+xml"/>
  <Override PartName="/ppt/diagrams/data5.xml" ContentType="application/vnd.openxmlformats-officedocument.drawingml.diagramData+xml"/>
  <Override PartName="/ppt/charts/chart6.xml" ContentType="application/vnd.openxmlformats-officedocument.drawingml.chart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s/slide129.xml" ContentType="application/vnd.openxmlformats-officedocument.presentationml.slide+xml"/>
  <Override PartName="/ppt/charts/chart7.xml" ContentType="application/vnd.openxmlformats-officedocument.drawingml.chart+xml"/>
  <Override PartName="/ppt/diagrams/colors8.xml" ContentType="application/vnd.openxmlformats-officedocument.drawingml.diagramColors+xml"/>
  <Override PartName="/ppt/slides/slide118.xml" ContentType="application/vnd.openxmlformats-officedocument.presentationml.slide+xml"/>
  <Override PartName="/ppt/diagrams/drawing7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4"/>
  </p:notesMasterIdLst>
  <p:handoutMasterIdLst>
    <p:handoutMasterId r:id="rId135"/>
  </p:handoutMasterIdLst>
  <p:sldIdLst>
    <p:sldId id="840" r:id="rId2"/>
    <p:sldId id="418" r:id="rId3"/>
    <p:sldId id="419" r:id="rId4"/>
    <p:sldId id="839" r:id="rId5"/>
    <p:sldId id="420" r:id="rId6"/>
    <p:sldId id="423" r:id="rId7"/>
    <p:sldId id="425" r:id="rId8"/>
    <p:sldId id="426" r:id="rId9"/>
    <p:sldId id="427" r:id="rId10"/>
    <p:sldId id="791" r:id="rId11"/>
    <p:sldId id="429" r:id="rId12"/>
    <p:sldId id="386" r:id="rId13"/>
    <p:sldId id="387" r:id="rId14"/>
    <p:sldId id="829" r:id="rId15"/>
    <p:sldId id="388" r:id="rId16"/>
    <p:sldId id="391" r:id="rId17"/>
    <p:sldId id="393" r:id="rId18"/>
    <p:sldId id="394" r:id="rId19"/>
    <p:sldId id="395" r:id="rId20"/>
    <p:sldId id="792" r:id="rId21"/>
    <p:sldId id="397" r:id="rId22"/>
    <p:sldId id="370" r:id="rId23"/>
    <p:sldId id="371" r:id="rId24"/>
    <p:sldId id="828" r:id="rId25"/>
    <p:sldId id="372" r:id="rId26"/>
    <p:sldId id="375" r:id="rId27"/>
    <p:sldId id="377" r:id="rId28"/>
    <p:sldId id="378" r:id="rId29"/>
    <p:sldId id="379" r:id="rId30"/>
    <p:sldId id="841" r:id="rId31"/>
    <p:sldId id="381" r:id="rId32"/>
    <p:sldId id="354" r:id="rId33"/>
    <p:sldId id="355" r:id="rId34"/>
    <p:sldId id="827" r:id="rId35"/>
    <p:sldId id="356" r:id="rId36"/>
    <p:sldId id="359" r:id="rId37"/>
    <p:sldId id="361" r:id="rId38"/>
    <p:sldId id="362" r:id="rId39"/>
    <p:sldId id="363" r:id="rId40"/>
    <p:sldId id="842" r:id="rId41"/>
    <p:sldId id="365" r:id="rId42"/>
    <p:sldId id="546" r:id="rId43"/>
    <p:sldId id="547" r:id="rId44"/>
    <p:sldId id="823" r:id="rId45"/>
    <p:sldId id="548" r:id="rId46"/>
    <p:sldId id="551" r:id="rId47"/>
    <p:sldId id="553" r:id="rId48"/>
    <p:sldId id="554" r:id="rId49"/>
    <p:sldId id="555" r:id="rId50"/>
    <p:sldId id="844" r:id="rId51"/>
    <p:sldId id="557" r:id="rId52"/>
    <p:sldId id="562" r:id="rId53"/>
    <p:sldId id="563" r:id="rId54"/>
    <p:sldId id="838" r:id="rId55"/>
    <p:sldId id="564" r:id="rId56"/>
    <p:sldId id="567" r:id="rId57"/>
    <p:sldId id="569" r:id="rId58"/>
    <p:sldId id="570" r:id="rId59"/>
    <p:sldId id="571" r:id="rId60"/>
    <p:sldId id="845" r:id="rId61"/>
    <p:sldId id="573" r:id="rId62"/>
    <p:sldId id="610" r:id="rId63"/>
    <p:sldId id="611" r:id="rId64"/>
    <p:sldId id="837" r:id="rId65"/>
    <p:sldId id="612" r:id="rId66"/>
    <p:sldId id="615" r:id="rId67"/>
    <p:sldId id="617" r:id="rId68"/>
    <p:sldId id="618" r:id="rId69"/>
    <p:sldId id="619" r:id="rId70"/>
    <p:sldId id="846" r:id="rId71"/>
    <p:sldId id="621" r:id="rId72"/>
    <p:sldId id="626" r:id="rId73"/>
    <p:sldId id="627" r:id="rId74"/>
    <p:sldId id="820" r:id="rId75"/>
    <p:sldId id="628" r:id="rId76"/>
    <p:sldId id="631" r:id="rId77"/>
    <p:sldId id="633" r:id="rId78"/>
    <p:sldId id="634" r:id="rId79"/>
    <p:sldId id="635" r:id="rId80"/>
    <p:sldId id="847" r:id="rId81"/>
    <p:sldId id="637" r:id="rId82"/>
    <p:sldId id="594" r:id="rId83"/>
    <p:sldId id="595" r:id="rId84"/>
    <p:sldId id="819" r:id="rId85"/>
    <p:sldId id="596" r:id="rId86"/>
    <p:sldId id="599" r:id="rId87"/>
    <p:sldId id="601" r:id="rId88"/>
    <p:sldId id="602" r:id="rId89"/>
    <p:sldId id="603" r:id="rId90"/>
    <p:sldId id="848" r:id="rId91"/>
    <p:sldId id="605" r:id="rId92"/>
    <p:sldId id="306" r:id="rId93"/>
    <p:sldId id="307" r:id="rId94"/>
    <p:sldId id="815" r:id="rId95"/>
    <p:sldId id="308" r:id="rId96"/>
    <p:sldId id="311" r:id="rId97"/>
    <p:sldId id="313" r:id="rId98"/>
    <p:sldId id="314" r:id="rId99"/>
    <p:sldId id="315" r:id="rId100"/>
    <p:sldId id="804" r:id="rId101"/>
    <p:sldId id="317" r:id="rId102"/>
    <p:sldId id="754" r:id="rId103"/>
    <p:sldId id="755" r:id="rId104"/>
    <p:sldId id="813" r:id="rId105"/>
    <p:sldId id="756" r:id="rId106"/>
    <p:sldId id="759" r:id="rId107"/>
    <p:sldId id="761" r:id="rId108"/>
    <p:sldId id="762" r:id="rId109"/>
    <p:sldId id="763" r:id="rId110"/>
    <p:sldId id="809" r:id="rId111"/>
    <p:sldId id="765" r:id="rId112"/>
    <p:sldId id="658" r:id="rId113"/>
    <p:sldId id="659" r:id="rId114"/>
    <p:sldId id="811" r:id="rId115"/>
    <p:sldId id="660" r:id="rId116"/>
    <p:sldId id="663" r:id="rId117"/>
    <p:sldId id="665" r:id="rId118"/>
    <p:sldId id="666" r:id="rId119"/>
    <p:sldId id="667" r:id="rId120"/>
    <p:sldId id="808" r:id="rId121"/>
    <p:sldId id="669" r:id="rId122"/>
    <p:sldId id="770" r:id="rId123"/>
    <p:sldId id="771" r:id="rId124"/>
    <p:sldId id="810" r:id="rId125"/>
    <p:sldId id="772" r:id="rId126"/>
    <p:sldId id="773" r:id="rId127"/>
    <p:sldId id="775" r:id="rId128"/>
    <p:sldId id="777" r:id="rId129"/>
    <p:sldId id="778" r:id="rId130"/>
    <p:sldId id="779" r:id="rId131"/>
    <p:sldId id="807" r:id="rId132"/>
    <p:sldId id="781" r:id="rId133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794F"/>
    <a:srgbClr val="4AC283"/>
    <a:srgbClr val="0000FF"/>
    <a:srgbClr val="D872BB"/>
    <a:srgbClr val="CB41A4"/>
    <a:srgbClr val="A96F63"/>
    <a:srgbClr val="27E58F"/>
    <a:srgbClr val="2F33E1"/>
    <a:srgbClr val="BF2366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notesMaster" Target="notesMasters/notesMaster1.xml"/><Relationship Id="rId13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JULY%202016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JULY%202016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JULY%202016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JULY%202016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JULY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JULY%20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JULY%20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JULY%2020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JULY%20201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JULY%20201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JULY%20201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JULY%202016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JULY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graph!$A$18</c:f>
              <c:strCache>
                <c:ptCount val="1"/>
                <c:pt idx="0">
                  <c:v>Kalpatta- I</c:v>
                </c:pt>
              </c:strCache>
            </c:strRef>
          </c:tx>
          <c:dLbls>
            <c:showVal val="1"/>
            <c:showCatName val="1"/>
            <c:showPercent val="1"/>
            <c:separator>
</c:separator>
            <c:showLeaderLines val="1"/>
          </c:dLbls>
          <c:cat>
            <c:strRef>
              <c:f>graph!$B$1:$F$1</c:f>
              <c:strCache>
                <c:ptCount val="5"/>
                <c:pt idx="0">
                  <c:v> CB</c:v>
                </c:pt>
                <c:pt idx="1">
                  <c:v>Admin Cost</c:v>
                </c:pt>
                <c:pt idx="2">
                  <c:v> NRM</c:v>
                </c:pt>
                <c:pt idx="3">
                  <c:v>PS</c:v>
                </c:pt>
                <c:pt idx="4">
                  <c:v>LH</c:v>
                </c:pt>
              </c:strCache>
            </c:strRef>
          </c:cat>
          <c:val>
            <c:numRef>
              <c:f>graph!$B$18:$F$18</c:f>
              <c:numCache>
                <c:formatCode>0.00</c:formatCode>
                <c:ptCount val="5"/>
                <c:pt idx="0">
                  <c:v>10.509999999999998</c:v>
                </c:pt>
                <c:pt idx="1">
                  <c:v>14.4</c:v>
                </c:pt>
                <c:pt idx="2">
                  <c:v>70.92</c:v>
                </c:pt>
                <c:pt idx="3">
                  <c:v>2.2800000000000002</c:v>
                </c:pt>
                <c:pt idx="4">
                  <c:v>17.05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layout/>
      <c:txPr>
        <a:bodyPr/>
        <a:lstStyle/>
        <a:p>
          <a:pPr>
            <a:defRPr lang="en-US"/>
          </a:pPr>
          <a:endParaRPr lang="en-US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4725719255905679E-2"/>
          <c:y val="0.13007148938693036"/>
          <c:w val="0.77252267107521455"/>
          <c:h val="0.86992851061306975"/>
        </c:manualLayout>
      </c:layout>
      <c:pie3DChart>
        <c:varyColors val="1"/>
        <c:ser>
          <c:idx val="0"/>
          <c:order val="0"/>
          <c:tx>
            <c:strRef>
              <c:f>graph!$A$2</c:f>
              <c:strCache>
                <c:ptCount val="1"/>
                <c:pt idx="0">
                  <c:v>Elamdesam 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graph!$B$1:$F$1</c:f>
              <c:strCache>
                <c:ptCount val="5"/>
                <c:pt idx="0">
                  <c:v> CB</c:v>
                </c:pt>
                <c:pt idx="1">
                  <c:v>Admin Cost</c:v>
                </c:pt>
                <c:pt idx="2">
                  <c:v> NRM</c:v>
                </c:pt>
                <c:pt idx="3">
                  <c:v>PS</c:v>
                </c:pt>
                <c:pt idx="4">
                  <c:v>LH</c:v>
                </c:pt>
              </c:strCache>
            </c:strRef>
          </c:cat>
          <c:val>
            <c:numRef>
              <c:f>graph!$B$2:$F$2</c:f>
              <c:numCache>
                <c:formatCode>0.00</c:formatCode>
                <c:ptCount val="5"/>
                <c:pt idx="0">
                  <c:v>5.73</c:v>
                </c:pt>
                <c:pt idx="1">
                  <c:v>17.860000000000003</c:v>
                </c:pt>
                <c:pt idx="2">
                  <c:v>54.96</c:v>
                </c:pt>
                <c:pt idx="3">
                  <c:v>1.0900000000000001</c:v>
                </c:pt>
                <c:pt idx="4">
                  <c:v>5.98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zero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layout/>
      <c:txPr>
        <a:bodyPr/>
        <a:lstStyle/>
        <a:p>
          <a:pPr>
            <a:defRPr lang="en-US"/>
          </a:pPr>
          <a:endParaRPr lang="en-U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graph!$A$2</c:f>
              <c:strCache>
                <c:ptCount val="1"/>
                <c:pt idx="0">
                  <c:v>Champakkulam 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graph!$B$1:$F$1</c:f>
              <c:strCache>
                <c:ptCount val="5"/>
                <c:pt idx="0">
                  <c:v> CB</c:v>
                </c:pt>
                <c:pt idx="1">
                  <c:v>Admin Cost</c:v>
                </c:pt>
                <c:pt idx="2">
                  <c:v> NRM</c:v>
                </c:pt>
                <c:pt idx="3">
                  <c:v>PS</c:v>
                </c:pt>
                <c:pt idx="4">
                  <c:v>LH</c:v>
                </c:pt>
              </c:strCache>
            </c:strRef>
          </c:cat>
          <c:val>
            <c:numRef>
              <c:f>graph!$B$2:$F$2</c:f>
              <c:numCache>
                <c:formatCode>0.00</c:formatCode>
                <c:ptCount val="5"/>
                <c:pt idx="0">
                  <c:v>10.345000000000002</c:v>
                </c:pt>
                <c:pt idx="1">
                  <c:v>22.95</c:v>
                </c:pt>
                <c:pt idx="2">
                  <c:v>136.84399999999999</c:v>
                </c:pt>
                <c:pt idx="3">
                  <c:v>14.370000000000006</c:v>
                </c:pt>
                <c:pt idx="4">
                  <c:v>23.5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zero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layout/>
      <c:txPr>
        <a:bodyPr/>
        <a:lstStyle/>
        <a:p>
          <a:pPr>
            <a:defRPr lang="en-US"/>
          </a:pPr>
          <a:endParaRPr lang="en-U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graph!$A$2</c:f>
              <c:strCache>
                <c:ptCount val="1"/>
                <c:pt idx="0">
                  <c:v>Ithikkara 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graph!$B$1:$F$1</c:f>
              <c:strCache>
                <c:ptCount val="5"/>
                <c:pt idx="0">
                  <c:v> CB</c:v>
                </c:pt>
                <c:pt idx="1">
                  <c:v>Admin Cost</c:v>
                </c:pt>
                <c:pt idx="2">
                  <c:v> NRM</c:v>
                </c:pt>
                <c:pt idx="3">
                  <c:v>PS</c:v>
                </c:pt>
                <c:pt idx="4">
                  <c:v>LH</c:v>
                </c:pt>
              </c:strCache>
            </c:strRef>
          </c:cat>
          <c:val>
            <c:numRef>
              <c:f>graph!$B$2:$F$2</c:f>
              <c:numCache>
                <c:formatCode>0.00</c:formatCode>
                <c:ptCount val="5"/>
                <c:pt idx="0">
                  <c:v>11.43</c:v>
                </c:pt>
                <c:pt idx="1">
                  <c:v>15.92</c:v>
                </c:pt>
                <c:pt idx="2">
                  <c:v>55.67</c:v>
                </c:pt>
                <c:pt idx="3">
                  <c:v>11.27</c:v>
                </c:pt>
                <c:pt idx="4">
                  <c:v>18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zero"/>
  </c:chart>
  <c:txPr>
    <a:bodyPr/>
    <a:lstStyle/>
    <a:p>
      <a:pPr>
        <a:defRPr sz="2000">
          <a:latin typeface="Cambria" pitchFamily="18" charset="0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layout/>
      <c:txPr>
        <a:bodyPr/>
        <a:lstStyle/>
        <a:p>
          <a:pPr>
            <a:defRPr lang="en-US"/>
          </a:pPr>
          <a:endParaRPr lang="en-US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2141863360992855E-2"/>
          <c:y val="0.11334065267021116"/>
          <c:w val="0.77155344190219066"/>
          <c:h val="0.88393352532011227"/>
        </c:manualLayout>
      </c:layout>
      <c:pie3DChart>
        <c:varyColors val="1"/>
        <c:ser>
          <c:idx val="0"/>
          <c:order val="0"/>
          <c:tx>
            <c:strRef>
              <c:f>graph!$A$2</c:f>
              <c:strCache>
                <c:ptCount val="1"/>
                <c:pt idx="0">
                  <c:v>Vamanapuram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graph!$B$1:$F$1</c:f>
              <c:strCache>
                <c:ptCount val="5"/>
                <c:pt idx="0">
                  <c:v> CB</c:v>
                </c:pt>
                <c:pt idx="1">
                  <c:v>Admin Cost</c:v>
                </c:pt>
                <c:pt idx="2">
                  <c:v> NRM</c:v>
                </c:pt>
                <c:pt idx="3">
                  <c:v>PS</c:v>
                </c:pt>
                <c:pt idx="4">
                  <c:v>LH</c:v>
                </c:pt>
              </c:strCache>
            </c:strRef>
          </c:cat>
          <c:val>
            <c:numRef>
              <c:f>graph!$B$2:$F$2</c:f>
              <c:numCache>
                <c:formatCode>0.00</c:formatCode>
                <c:ptCount val="5"/>
                <c:pt idx="0">
                  <c:v>22.34</c:v>
                </c:pt>
                <c:pt idx="1">
                  <c:v>16.12</c:v>
                </c:pt>
                <c:pt idx="2">
                  <c:v>93.9</c:v>
                </c:pt>
                <c:pt idx="3">
                  <c:v>1.6</c:v>
                </c:pt>
                <c:pt idx="4">
                  <c:v>43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zero"/>
  </c:chart>
  <c:txPr>
    <a:bodyPr/>
    <a:lstStyle/>
    <a:p>
      <a:pPr>
        <a:defRPr sz="2000">
          <a:latin typeface="Cambria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layout/>
      <c:txPr>
        <a:bodyPr/>
        <a:lstStyle/>
        <a:p>
          <a:pPr>
            <a:defRPr lang="en-US"/>
          </a:pPr>
          <a:endParaRPr lang="en-US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1978498838153335E-3"/>
          <c:y val="0.16559704855213947"/>
          <c:w val="0.77204768292619275"/>
          <c:h val="0.83440297244400108"/>
        </c:manualLayout>
      </c:layout>
      <c:pie3DChart>
        <c:varyColors val="1"/>
        <c:ser>
          <c:idx val="1"/>
          <c:order val="1"/>
          <c:tx>
            <c:strRef>
              <c:f>graph!$A$3</c:f>
              <c:strCache>
                <c:ptCount val="1"/>
                <c:pt idx="0">
                  <c:v>Kalpatta- II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graph!$B$1:$F$1</c:f>
              <c:strCache>
                <c:ptCount val="5"/>
                <c:pt idx="0">
                  <c:v> CB</c:v>
                </c:pt>
                <c:pt idx="1">
                  <c:v>Admin Cost</c:v>
                </c:pt>
                <c:pt idx="2">
                  <c:v> NRM</c:v>
                </c:pt>
                <c:pt idx="3">
                  <c:v>PS</c:v>
                </c:pt>
                <c:pt idx="4">
                  <c:v>LH</c:v>
                </c:pt>
              </c:strCache>
            </c:strRef>
          </c:cat>
          <c:val>
            <c:numRef>
              <c:f>graph!$B$3:$F$3</c:f>
              <c:numCache>
                <c:formatCode>0.00</c:formatCode>
                <c:ptCount val="5"/>
                <c:pt idx="0">
                  <c:v>8.3800000000000026</c:v>
                </c:pt>
                <c:pt idx="1">
                  <c:v>19.57</c:v>
                </c:pt>
                <c:pt idx="2">
                  <c:v>108.95</c:v>
                </c:pt>
                <c:pt idx="3">
                  <c:v>0.13</c:v>
                </c:pt>
                <c:pt idx="4">
                  <c:v>15</c:v>
                </c:pt>
              </c:numCache>
            </c:numRef>
          </c:val>
        </c:ser>
        <c:ser>
          <c:idx val="0"/>
          <c:order val="0"/>
          <c:tx>
            <c:strRef>
              <c:f>graph!$A$2</c:f>
              <c:strCache>
                <c:ptCount val="1"/>
                <c:pt idx="0">
                  <c:v>Kalpatta- I</c:v>
                </c:pt>
              </c:strCache>
            </c:strRef>
          </c:tx>
          <c:cat>
            <c:strRef>
              <c:f>graph!$B$1:$F$1</c:f>
              <c:strCache>
                <c:ptCount val="5"/>
                <c:pt idx="0">
                  <c:v> CB</c:v>
                </c:pt>
                <c:pt idx="1">
                  <c:v>Admin Cost</c:v>
                </c:pt>
                <c:pt idx="2">
                  <c:v> NRM</c:v>
                </c:pt>
                <c:pt idx="3">
                  <c:v>PS</c:v>
                </c:pt>
                <c:pt idx="4">
                  <c:v>LH</c:v>
                </c:pt>
              </c:strCache>
            </c:strRef>
          </c:cat>
          <c:val>
            <c:numRef>
              <c:f>graph!$B$2:$F$2</c:f>
            </c:numRef>
          </c:val>
        </c:ser>
      </c:pie3DChart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zero"/>
  </c:chart>
  <c:txPr>
    <a:bodyPr/>
    <a:lstStyle/>
    <a:p>
      <a:pPr>
        <a:defRPr sz="2000">
          <a:latin typeface="Cambria" pitchFamily="18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layout/>
      <c:txPr>
        <a:bodyPr/>
        <a:lstStyle/>
        <a:p>
          <a:pPr>
            <a:defRPr lang="en-US"/>
          </a:pPr>
          <a:endParaRPr lang="en-US"/>
        </a:p>
      </c:txPr>
    </c:title>
    <c:view3D>
      <c:rotX val="30"/>
      <c:perspective val="30"/>
    </c:view3D>
    <c:plotArea>
      <c:layout/>
      <c:pie3DChart>
        <c:varyColors val="1"/>
        <c:ser>
          <c:idx val="2"/>
          <c:order val="2"/>
          <c:tx>
            <c:strRef>
              <c:f>graph!$A$4</c:f>
              <c:strCache>
                <c:ptCount val="1"/>
                <c:pt idx="0">
                  <c:v>Kalpatta-III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  <c:showCatName val="1"/>
            <c:showPercent val="1"/>
            <c:separator>
</c:separator>
          </c:dLbls>
          <c:cat>
            <c:strRef>
              <c:f>graph!$B$1:$F$1</c:f>
              <c:strCache>
                <c:ptCount val="5"/>
                <c:pt idx="0">
                  <c:v> CB</c:v>
                </c:pt>
                <c:pt idx="1">
                  <c:v>Admin Cost</c:v>
                </c:pt>
                <c:pt idx="2">
                  <c:v> NRM</c:v>
                </c:pt>
                <c:pt idx="3">
                  <c:v>PS</c:v>
                </c:pt>
                <c:pt idx="4">
                  <c:v>LH</c:v>
                </c:pt>
              </c:strCache>
            </c:strRef>
          </c:cat>
          <c:val>
            <c:numRef>
              <c:f>graph!$B$4:$F$4</c:f>
              <c:numCache>
                <c:formatCode>0.00</c:formatCode>
                <c:ptCount val="5"/>
                <c:pt idx="0">
                  <c:v>7.57</c:v>
                </c:pt>
                <c:pt idx="1">
                  <c:v>19.53</c:v>
                </c:pt>
                <c:pt idx="2">
                  <c:v>59.39</c:v>
                </c:pt>
                <c:pt idx="3">
                  <c:v>0.21000000000000021</c:v>
                </c:pt>
                <c:pt idx="4">
                  <c:v>23.75</c:v>
                </c:pt>
              </c:numCache>
            </c:numRef>
          </c:val>
        </c:ser>
        <c:ser>
          <c:idx val="1"/>
          <c:order val="1"/>
          <c:tx>
            <c:strRef>
              <c:f>graph!$A$3</c:f>
              <c:strCache>
                <c:ptCount val="1"/>
                <c:pt idx="0">
                  <c:v>Kalpatta- II</c:v>
                </c:pt>
              </c:strCache>
            </c:strRef>
          </c:tx>
          <c:cat>
            <c:strRef>
              <c:f>graph!$B$1:$F$1</c:f>
              <c:strCache>
                <c:ptCount val="5"/>
                <c:pt idx="0">
                  <c:v> CB</c:v>
                </c:pt>
                <c:pt idx="1">
                  <c:v>Admin Cost</c:v>
                </c:pt>
                <c:pt idx="2">
                  <c:v> NRM</c:v>
                </c:pt>
                <c:pt idx="3">
                  <c:v>PS</c:v>
                </c:pt>
                <c:pt idx="4">
                  <c:v>LH</c:v>
                </c:pt>
              </c:strCache>
            </c:strRef>
          </c:cat>
          <c:val>
            <c:numRef>
              <c:f>graph!$B$3:$F$3</c:f>
            </c:numRef>
          </c:val>
        </c:ser>
        <c:ser>
          <c:idx val="0"/>
          <c:order val="0"/>
          <c:tx>
            <c:strRef>
              <c:f>graph!$A$2</c:f>
              <c:strCache>
                <c:ptCount val="1"/>
                <c:pt idx="0">
                  <c:v>Kalpatta- I</c:v>
                </c:pt>
              </c:strCache>
            </c:strRef>
          </c:tx>
          <c:cat>
            <c:strRef>
              <c:f>graph!$B$1:$F$1</c:f>
              <c:strCache>
                <c:ptCount val="5"/>
                <c:pt idx="0">
                  <c:v> CB</c:v>
                </c:pt>
                <c:pt idx="1">
                  <c:v>Admin Cost</c:v>
                </c:pt>
                <c:pt idx="2">
                  <c:v> NRM</c:v>
                </c:pt>
                <c:pt idx="3">
                  <c:v>PS</c:v>
                </c:pt>
                <c:pt idx="4">
                  <c:v>LH</c:v>
                </c:pt>
              </c:strCache>
            </c:strRef>
          </c:cat>
          <c:val>
            <c:numRef>
              <c:f>graph!$B$2:$F$2</c:f>
            </c:numRef>
          </c:val>
        </c:ser>
      </c:pie3DChart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zero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layout/>
      <c:txPr>
        <a:bodyPr/>
        <a:lstStyle/>
        <a:p>
          <a:pPr>
            <a:defRPr lang="en-US"/>
          </a:pPr>
          <a:endParaRPr lang="en-US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4165258783971359E-2"/>
          <c:y val="0.11207253142585179"/>
          <c:w val="0.79584565107676053"/>
          <c:h val="0.88792746857414817"/>
        </c:manualLayout>
      </c:layout>
      <c:pie3DChart>
        <c:varyColors val="1"/>
        <c:ser>
          <c:idx val="3"/>
          <c:order val="3"/>
          <c:tx>
            <c:strRef>
              <c:f>graph!$A$5</c:f>
              <c:strCache>
                <c:ptCount val="1"/>
                <c:pt idx="0">
                  <c:v>Sulthan Bathery-I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graph!$B$1:$F$1</c:f>
              <c:strCache>
                <c:ptCount val="5"/>
                <c:pt idx="0">
                  <c:v> CB</c:v>
                </c:pt>
                <c:pt idx="1">
                  <c:v>Admin Cost</c:v>
                </c:pt>
                <c:pt idx="2">
                  <c:v> NRM</c:v>
                </c:pt>
                <c:pt idx="3">
                  <c:v>PS</c:v>
                </c:pt>
                <c:pt idx="4">
                  <c:v>LH</c:v>
                </c:pt>
              </c:strCache>
            </c:strRef>
          </c:cat>
          <c:val>
            <c:numRef>
              <c:f>graph!$B$5:$F$5</c:f>
              <c:numCache>
                <c:formatCode>0.00</c:formatCode>
                <c:ptCount val="5"/>
                <c:pt idx="0">
                  <c:v>7.74</c:v>
                </c:pt>
                <c:pt idx="1">
                  <c:v>20.770000000000003</c:v>
                </c:pt>
                <c:pt idx="2">
                  <c:v>41.52</c:v>
                </c:pt>
                <c:pt idx="3">
                  <c:v>13.26</c:v>
                </c:pt>
                <c:pt idx="4">
                  <c:v>25.25</c:v>
                </c:pt>
              </c:numCache>
            </c:numRef>
          </c:val>
        </c:ser>
        <c:ser>
          <c:idx val="2"/>
          <c:order val="2"/>
          <c:tx>
            <c:strRef>
              <c:f>graph!$A$4</c:f>
              <c:strCache>
                <c:ptCount val="1"/>
                <c:pt idx="0">
                  <c:v>Kalpatta-III</c:v>
                </c:pt>
              </c:strCache>
            </c:strRef>
          </c:tx>
          <c:cat>
            <c:strRef>
              <c:f>graph!$B$1:$F$1</c:f>
              <c:strCache>
                <c:ptCount val="5"/>
                <c:pt idx="0">
                  <c:v> CB</c:v>
                </c:pt>
                <c:pt idx="1">
                  <c:v>Admin Cost</c:v>
                </c:pt>
                <c:pt idx="2">
                  <c:v> NRM</c:v>
                </c:pt>
                <c:pt idx="3">
                  <c:v>PS</c:v>
                </c:pt>
                <c:pt idx="4">
                  <c:v>LH</c:v>
                </c:pt>
              </c:strCache>
            </c:strRef>
          </c:cat>
          <c:val>
            <c:numRef>
              <c:f>graph!$B$4:$F$4</c:f>
            </c:numRef>
          </c:val>
        </c:ser>
        <c:ser>
          <c:idx val="1"/>
          <c:order val="1"/>
          <c:tx>
            <c:strRef>
              <c:f>graph!$A$3</c:f>
              <c:strCache>
                <c:ptCount val="1"/>
                <c:pt idx="0">
                  <c:v>Kalpatta- II</c:v>
                </c:pt>
              </c:strCache>
            </c:strRef>
          </c:tx>
          <c:cat>
            <c:strRef>
              <c:f>graph!$B$1:$F$1</c:f>
              <c:strCache>
                <c:ptCount val="5"/>
                <c:pt idx="0">
                  <c:v> CB</c:v>
                </c:pt>
                <c:pt idx="1">
                  <c:v>Admin Cost</c:v>
                </c:pt>
                <c:pt idx="2">
                  <c:v> NRM</c:v>
                </c:pt>
                <c:pt idx="3">
                  <c:v>PS</c:v>
                </c:pt>
                <c:pt idx="4">
                  <c:v>LH</c:v>
                </c:pt>
              </c:strCache>
            </c:strRef>
          </c:cat>
          <c:val>
            <c:numRef>
              <c:f>graph!$B$3:$F$3</c:f>
            </c:numRef>
          </c:val>
        </c:ser>
        <c:ser>
          <c:idx val="0"/>
          <c:order val="0"/>
          <c:tx>
            <c:strRef>
              <c:f>graph!$A$2</c:f>
              <c:strCache>
                <c:ptCount val="1"/>
                <c:pt idx="0">
                  <c:v>Kalpatta- I</c:v>
                </c:pt>
              </c:strCache>
            </c:strRef>
          </c:tx>
          <c:cat>
            <c:strRef>
              <c:f>graph!$B$1:$F$1</c:f>
              <c:strCache>
                <c:ptCount val="5"/>
                <c:pt idx="0">
                  <c:v> CB</c:v>
                </c:pt>
                <c:pt idx="1">
                  <c:v>Admin Cost</c:v>
                </c:pt>
                <c:pt idx="2">
                  <c:v> NRM</c:v>
                </c:pt>
                <c:pt idx="3">
                  <c:v>PS</c:v>
                </c:pt>
                <c:pt idx="4">
                  <c:v>LH</c:v>
                </c:pt>
              </c:strCache>
            </c:strRef>
          </c:cat>
          <c:val>
            <c:numRef>
              <c:f>graph!$B$2:$F$2</c:f>
            </c:numRef>
          </c:val>
        </c:ser>
      </c:pie3DChart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zero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layout/>
      <c:txPr>
        <a:bodyPr/>
        <a:lstStyle/>
        <a:p>
          <a:pPr>
            <a:defRPr lang="en-US"/>
          </a:pPr>
          <a:endParaRPr lang="en-U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graph!$A$2</c:f>
              <c:strCache>
                <c:ptCount val="1"/>
                <c:pt idx="0">
                  <c:v>Thrithala-I 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graph!$B$1:$F$1</c:f>
              <c:strCache>
                <c:ptCount val="5"/>
                <c:pt idx="0">
                  <c:v> CB</c:v>
                </c:pt>
                <c:pt idx="1">
                  <c:v>Admin Cost</c:v>
                </c:pt>
                <c:pt idx="2">
                  <c:v> NRM</c:v>
                </c:pt>
                <c:pt idx="3">
                  <c:v>PS</c:v>
                </c:pt>
                <c:pt idx="4">
                  <c:v>LH</c:v>
                </c:pt>
              </c:strCache>
            </c:strRef>
          </c:cat>
          <c:val>
            <c:numRef>
              <c:f>graph!$B$2:$F$2</c:f>
              <c:numCache>
                <c:formatCode>0.00</c:formatCode>
                <c:ptCount val="5"/>
                <c:pt idx="0">
                  <c:v>21.09</c:v>
                </c:pt>
                <c:pt idx="1">
                  <c:v>13.48</c:v>
                </c:pt>
                <c:pt idx="2">
                  <c:v>69.61999999999999</c:v>
                </c:pt>
                <c:pt idx="3">
                  <c:v>0</c:v>
                </c:pt>
                <c:pt idx="4">
                  <c:v>29.75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zero"/>
  </c:chart>
  <c:txPr>
    <a:bodyPr/>
    <a:lstStyle/>
    <a:p>
      <a:pPr>
        <a:defRPr sz="2000">
          <a:latin typeface="Cambria" pitchFamily="18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layout/>
      <c:txPr>
        <a:bodyPr/>
        <a:lstStyle/>
        <a:p>
          <a:pPr>
            <a:defRPr lang="en-US"/>
          </a:pPr>
          <a:endParaRPr lang="en-US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7.0477073496886644E-2"/>
          <c:w val="0.79935900127849779"/>
          <c:h val="0.90534103615969752"/>
        </c:manualLayout>
      </c:layout>
      <c:pie3DChart>
        <c:varyColors val="1"/>
        <c:ser>
          <c:idx val="0"/>
          <c:order val="0"/>
          <c:tx>
            <c:strRef>
              <c:f>graph!$A$2</c:f>
              <c:strCache>
                <c:ptCount val="1"/>
                <c:pt idx="0">
                  <c:v>Alathur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graph!$B$1:$F$1</c:f>
              <c:strCache>
                <c:ptCount val="5"/>
                <c:pt idx="0">
                  <c:v> CB</c:v>
                </c:pt>
                <c:pt idx="1">
                  <c:v>Admin Cost</c:v>
                </c:pt>
                <c:pt idx="2">
                  <c:v> NRM</c:v>
                </c:pt>
                <c:pt idx="3">
                  <c:v>PS</c:v>
                </c:pt>
                <c:pt idx="4">
                  <c:v>LH</c:v>
                </c:pt>
              </c:strCache>
            </c:strRef>
          </c:cat>
          <c:val>
            <c:numRef>
              <c:f>graph!$B$2:$F$2</c:f>
              <c:numCache>
                <c:formatCode>0.00</c:formatCode>
                <c:ptCount val="5"/>
                <c:pt idx="0">
                  <c:v>13.58</c:v>
                </c:pt>
                <c:pt idx="1">
                  <c:v>17.2</c:v>
                </c:pt>
                <c:pt idx="2">
                  <c:v>155.97999999999999</c:v>
                </c:pt>
                <c:pt idx="3">
                  <c:v>0</c:v>
                </c:pt>
                <c:pt idx="4">
                  <c:v>12.75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zero"/>
  </c:chart>
  <c:txPr>
    <a:bodyPr/>
    <a:lstStyle/>
    <a:p>
      <a:pPr>
        <a:defRPr sz="2000">
          <a:latin typeface="Cambria" pitchFamily="18" charset="0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layout/>
      <c:txPr>
        <a:bodyPr/>
        <a:lstStyle/>
        <a:p>
          <a:pPr>
            <a:defRPr lang="en-US"/>
          </a:pPr>
          <a:endParaRPr lang="en-U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graph!$A$3</c:f>
              <c:strCache>
                <c:ptCount val="1"/>
                <c:pt idx="0">
                  <c:v>Thrithala-II 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graph!$B$1:$F$1</c:f>
              <c:strCache>
                <c:ptCount val="5"/>
                <c:pt idx="0">
                  <c:v> CB</c:v>
                </c:pt>
                <c:pt idx="1">
                  <c:v>Admin Cost</c:v>
                </c:pt>
                <c:pt idx="2">
                  <c:v> NRM</c:v>
                </c:pt>
                <c:pt idx="3">
                  <c:v>PS</c:v>
                </c:pt>
                <c:pt idx="4">
                  <c:v>LH</c:v>
                </c:pt>
              </c:strCache>
            </c:strRef>
          </c:cat>
          <c:val>
            <c:numRef>
              <c:f>graph!$B$3:$F$3</c:f>
              <c:numCache>
                <c:formatCode>0.00</c:formatCode>
                <c:ptCount val="5"/>
                <c:pt idx="0">
                  <c:v>19.97</c:v>
                </c:pt>
                <c:pt idx="1">
                  <c:v>10.61</c:v>
                </c:pt>
                <c:pt idx="2">
                  <c:v>73.61</c:v>
                </c:pt>
                <c:pt idx="3">
                  <c:v>0.26</c:v>
                </c:pt>
                <c:pt idx="4">
                  <c:v>39.4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zero"/>
  </c:chart>
  <c:txPr>
    <a:bodyPr/>
    <a:lstStyle/>
    <a:p>
      <a:pPr>
        <a:defRPr sz="2000">
          <a:latin typeface="Cambria" pitchFamily="18" charset="0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layout/>
      <c:txPr>
        <a:bodyPr/>
        <a:lstStyle/>
        <a:p>
          <a:pPr>
            <a:defRPr lang="en-US"/>
          </a:pPr>
          <a:endParaRPr lang="en-US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0309349510692174"/>
          <c:w val="0.82332010507946285"/>
          <c:h val="0.89690650489307822"/>
        </c:manualLayout>
      </c:layout>
      <c:pie3DChart>
        <c:varyColors val="1"/>
        <c:ser>
          <c:idx val="0"/>
          <c:order val="0"/>
          <c:tx>
            <c:strRef>
              <c:f>graph!$A$2</c:f>
              <c:strCache>
                <c:ptCount val="1"/>
                <c:pt idx="0">
                  <c:v>Pattambi-I 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graph!$B$1:$F$1</c:f>
              <c:strCache>
                <c:ptCount val="5"/>
                <c:pt idx="0">
                  <c:v> CB</c:v>
                </c:pt>
                <c:pt idx="1">
                  <c:v>Admin Cost</c:v>
                </c:pt>
                <c:pt idx="2">
                  <c:v> NRM</c:v>
                </c:pt>
                <c:pt idx="3">
                  <c:v>PS</c:v>
                </c:pt>
                <c:pt idx="4">
                  <c:v>LH</c:v>
                </c:pt>
              </c:strCache>
            </c:strRef>
          </c:cat>
          <c:val>
            <c:numRef>
              <c:f>graph!$B$2:$F$2</c:f>
              <c:numCache>
                <c:formatCode>0.00</c:formatCode>
                <c:ptCount val="5"/>
                <c:pt idx="0">
                  <c:v>16.669999999999987</c:v>
                </c:pt>
                <c:pt idx="1">
                  <c:v>16.41</c:v>
                </c:pt>
                <c:pt idx="2">
                  <c:v>188.05</c:v>
                </c:pt>
                <c:pt idx="3">
                  <c:v>11.4</c:v>
                </c:pt>
                <c:pt idx="4">
                  <c:v>11.5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zero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layout/>
      <c:txPr>
        <a:bodyPr/>
        <a:lstStyle/>
        <a:p>
          <a:pPr>
            <a:defRPr lang="en-US"/>
          </a:pPr>
          <a:endParaRPr lang="en-US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7955222503222162E-2"/>
          <c:y val="0.14757739783226681"/>
          <c:w val="0.78799616969078601"/>
          <c:h val="0.85242260216773369"/>
        </c:manualLayout>
      </c:layout>
      <c:pie3DChart>
        <c:varyColors val="1"/>
        <c:ser>
          <c:idx val="0"/>
          <c:order val="0"/>
          <c:tx>
            <c:strRef>
              <c:f>graph!$J$16</c:f>
              <c:strCache>
                <c:ptCount val="1"/>
                <c:pt idx="0">
                  <c:v>Pattambi-II 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graph!$K$15:$O$15</c:f>
              <c:strCache>
                <c:ptCount val="5"/>
                <c:pt idx="0">
                  <c:v> CB</c:v>
                </c:pt>
                <c:pt idx="1">
                  <c:v>Admin Cost</c:v>
                </c:pt>
                <c:pt idx="2">
                  <c:v> NRM</c:v>
                </c:pt>
                <c:pt idx="3">
                  <c:v>PS</c:v>
                </c:pt>
                <c:pt idx="4">
                  <c:v>LH</c:v>
                </c:pt>
              </c:strCache>
            </c:strRef>
          </c:cat>
          <c:val>
            <c:numRef>
              <c:f>graph!$K$16:$O$16</c:f>
              <c:numCache>
                <c:formatCode>0.00</c:formatCode>
                <c:ptCount val="5"/>
                <c:pt idx="0">
                  <c:v>16.29</c:v>
                </c:pt>
                <c:pt idx="1">
                  <c:v>16.439999999999991</c:v>
                </c:pt>
                <c:pt idx="2">
                  <c:v>107.79</c:v>
                </c:pt>
                <c:pt idx="3">
                  <c:v>0</c:v>
                </c:pt>
                <c:pt idx="4">
                  <c:v>17.5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zero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CA10E-6659-444C-A638-EB731D125204}" type="doc">
      <dgm:prSet loTypeId="urn:microsoft.com/office/officeart/2005/8/layout/vList5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5C970C7B-A03F-44B5-94C7-DCD824C817E1}">
      <dgm:prSet/>
      <dgm:spPr>
        <a:solidFill>
          <a:srgbClr val="CB41A4">
            <a:alpha val="90000"/>
          </a:srgbClr>
        </a:solidFill>
      </dgm:spPr>
      <dgm:t>
        <a:bodyPr/>
        <a:lstStyle/>
        <a:p>
          <a:pPr rtl="0"/>
          <a:r>
            <a:rPr lang="en-IN" b="1" smtClean="0">
              <a:latin typeface="Book Antiqua" pitchFamily="18" charset="0"/>
            </a:rPr>
            <a:t>KALPETTA-1</a:t>
          </a:r>
          <a:endParaRPr lang="en-US">
            <a:latin typeface="Book Antiqua" pitchFamily="18" charset="0"/>
          </a:endParaRPr>
        </a:p>
      </dgm:t>
    </dgm:pt>
    <dgm:pt modelId="{C4B1FB5A-BE80-486A-AE0F-1AC4473E0A02}" type="parTrans" cxnId="{454E5200-8D6B-4120-AD2E-FC4B19594FB2}">
      <dgm:prSet/>
      <dgm:spPr/>
      <dgm:t>
        <a:bodyPr/>
        <a:lstStyle/>
        <a:p>
          <a:endParaRPr lang="en-US"/>
        </a:p>
      </dgm:t>
    </dgm:pt>
    <dgm:pt modelId="{C3AC98FF-D346-4E3F-820C-DB7E38B0962D}" type="sibTrans" cxnId="{454E5200-8D6B-4120-AD2E-FC4B19594FB2}">
      <dgm:prSet/>
      <dgm:spPr/>
      <dgm:t>
        <a:bodyPr/>
        <a:lstStyle/>
        <a:p>
          <a:endParaRPr lang="en-US"/>
        </a:p>
      </dgm:t>
    </dgm:pt>
    <dgm:pt modelId="{822CDD82-7B8A-4937-9540-BDAE71435EB6}" type="pres">
      <dgm:prSet presAssocID="{C5ECA10E-6659-444C-A638-EB731D1252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4819C4-AA77-47C5-9ABF-8553A2AAD610}" type="pres">
      <dgm:prSet presAssocID="{5C970C7B-A03F-44B5-94C7-DCD824C817E1}" presName="linNode" presStyleCnt="0"/>
      <dgm:spPr/>
    </dgm:pt>
    <dgm:pt modelId="{DC7782A8-4AAD-4720-9F89-EC6FB4FD3165}" type="pres">
      <dgm:prSet presAssocID="{5C970C7B-A03F-44B5-94C7-DCD824C817E1}" presName="parentText" presStyleLbl="node1" presStyleIdx="0" presStyleCnt="1" custScaleX="175675" custLinFactNeighborX="619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4E5200-8D6B-4120-AD2E-FC4B19594FB2}" srcId="{C5ECA10E-6659-444C-A638-EB731D125204}" destId="{5C970C7B-A03F-44B5-94C7-DCD824C817E1}" srcOrd="0" destOrd="0" parTransId="{C4B1FB5A-BE80-486A-AE0F-1AC4473E0A02}" sibTransId="{C3AC98FF-D346-4E3F-820C-DB7E38B0962D}"/>
    <dgm:cxn modelId="{8F25DE11-5335-43AD-8EAF-461AD8EFFAC6}" type="presOf" srcId="{C5ECA10E-6659-444C-A638-EB731D125204}" destId="{822CDD82-7B8A-4937-9540-BDAE71435EB6}" srcOrd="0" destOrd="0" presId="urn:microsoft.com/office/officeart/2005/8/layout/vList5"/>
    <dgm:cxn modelId="{12C639E4-470B-40E4-A64C-DFE54474F634}" type="presOf" srcId="{5C970C7B-A03F-44B5-94C7-DCD824C817E1}" destId="{DC7782A8-4AAD-4720-9F89-EC6FB4FD3165}" srcOrd="0" destOrd="0" presId="urn:microsoft.com/office/officeart/2005/8/layout/vList5"/>
    <dgm:cxn modelId="{A1F13677-C4C5-47DF-A9C9-2B8CFDF4CE1B}" type="presParOf" srcId="{822CDD82-7B8A-4937-9540-BDAE71435EB6}" destId="{224819C4-AA77-47C5-9ABF-8553A2AAD610}" srcOrd="0" destOrd="0" presId="urn:microsoft.com/office/officeart/2005/8/layout/vList5"/>
    <dgm:cxn modelId="{C9ABC023-40E3-468C-90C3-8781597C7E09}" type="presParOf" srcId="{224819C4-AA77-47C5-9ABF-8553A2AAD610}" destId="{DC7782A8-4AAD-4720-9F89-EC6FB4FD3165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54208F4-8D28-4886-BCB5-08DDC9EB7A6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E7AB0F-9CE4-45DA-AE46-FD5066419A5A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IN" sz="5000" b="1" dirty="0" smtClean="0">
              <a:latin typeface="Book Antiqua" pitchFamily="18" charset="0"/>
            </a:rPr>
            <a:t>ALAPPUZHA</a:t>
          </a:r>
          <a:endParaRPr lang="en-US" sz="5000" dirty="0">
            <a:latin typeface="Book Antiqua" pitchFamily="18" charset="0"/>
          </a:endParaRPr>
        </a:p>
      </dgm:t>
    </dgm:pt>
    <dgm:pt modelId="{7C0FEAD6-9B54-434A-893D-68801F88BAB8}" type="parTrans" cxnId="{E18F8B9A-511B-471C-8724-2E383F2EDEE2}">
      <dgm:prSet/>
      <dgm:spPr/>
      <dgm:t>
        <a:bodyPr/>
        <a:lstStyle/>
        <a:p>
          <a:endParaRPr lang="en-US"/>
        </a:p>
      </dgm:t>
    </dgm:pt>
    <dgm:pt modelId="{92300422-F169-425C-A7D1-DC8836D236C7}" type="sibTrans" cxnId="{E18F8B9A-511B-471C-8724-2E383F2EDEE2}">
      <dgm:prSet/>
      <dgm:spPr/>
      <dgm:t>
        <a:bodyPr/>
        <a:lstStyle/>
        <a:p>
          <a:endParaRPr lang="en-US"/>
        </a:p>
      </dgm:t>
    </dgm:pt>
    <dgm:pt modelId="{40CB3261-2F55-4033-8611-24F1C6FFD2D9}" type="pres">
      <dgm:prSet presAssocID="{C54208F4-8D28-4886-BCB5-08DDC9EB7A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F67732B5-FC8F-4101-823C-B43104F7D34E}" type="pres">
      <dgm:prSet presAssocID="{2FE7AB0F-9CE4-45DA-AE46-FD5066419A5A}" presName="linNode" presStyleCnt="0"/>
      <dgm:spPr/>
    </dgm:pt>
    <dgm:pt modelId="{6B0C4911-54CD-4CD5-8D93-5A97CF3727B4}" type="pres">
      <dgm:prSet presAssocID="{2FE7AB0F-9CE4-45DA-AE46-FD5066419A5A}" presName="parentText" presStyleLbl="node1" presStyleIdx="0" presStyleCnt="1" custScaleX="158746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BEB7398D-9943-4125-81B3-EDC3D27D22F9}" type="presOf" srcId="{2FE7AB0F-9CE4-45DA-AE46-FD5066419A5A}" destId="{6B0C4911-54CD-4CD5-8D93-5A97CF3727B4}" srcOrd="0" destOrd="0" presId="urn:microsoft.com/office/officeart/2005/8/layout/vList5"/>
    <dgm:cxn modelId="{E18F8B9A-511B-471C-8724-2E383F2EDEE2}" srcId="{C54208F4-8D28-4886-BCB5-08DDC9EB7A68}" destId="{2FE7AB0F-9CE4-45DA-AE46-FD5066419A5A}" srcOrd="0" destOrd="0" parTransId="{7C0FEAD6-9B54-434A-893D-68801F88BAB8}" sibTransId="{92300422-F169-425C-A7D1-DC8836D236C7}"/>
    <dgm:cxn modelId="{D2D657F2-74D9-4B0A-ACE6-D644E6C22DA3}" type="presOf" srcId="{C54208F4-8D28-4886-BCB5-08DDC9EB7A68}" destId="{40CB3261-2F55-4033-8611-24F1C6FFD2D9}" srcOrd="0" destOrd="0" presId="urn:microsoft.com/office/officeart/2005/8/layout/vList5"/>
    <dgm:cxn modelId="{1C96C1E4-E87D-47F9-BF0B-94A7593D6087}" type="presParOf" srcId="{40CB3261-2F55-4033-8611-24F1C6FFD2D9}" destId="{F67732B5-FC8F-4101-823C-B43104F7D34E}" srcOrd="0" destOrd="0" presId="urn:microsoft.com/office/officeart/2005/8/layout/vList5"/>
    <dgm:cxn modelId="{EFF06A33-CE4B-4BE6-9862-C2B3CA32547D}" type="presParOf" srcId="{F67732B5-FC8F-4101-823C-B43104F7D34E}" destId="{6B0C4911-54CD-4CD5-8D93-5A97CF3727B4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3B78283-5FD1-440A-831C-EFCD5206594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26AE6D-106B-45CD-A899-B2D736C1901D}">
      <dgm:prSet custT="1"/>
      <dgm:spPr>
        <a:solidFill>
          <a:srgbClr val="4AC283"/>
        </a:solidFill>
      </dgm:spPr>
      <dgm:t>
        <a:bodyPr/>
        <a:lstStyle/>
        <a:p>
          <a:pPr rtl="0"/>
          <a:r>
            <a:rPr lang="en-IN" sz="5000" b="1" smtClean="0">
              <a:latin typeface="Book Antiqua" pitchFamily="18" charset="0"/>
            </a:rPr>
            <a:t>ITHIKKARA</a:t>
          </a:r>
          <a:endParaRPr lang="en-US" sz="5000">
            <a:latin typeface="Book Antiqua" pitchFamily="18" charset="0"/>
          </a:endParaRPr>
        </a:p>
      </dgm:t>
    </dgm:pt>
    <dgm:pt modelId="{9ECE014F-0655-4BA7-AF2A-46E4926CA70A}" type="parTrans" cxnId="{22AB4A08-8418-446B-A759-B830D60BC382}">
      <dgm:prSet/>
      <dgm:spPr/>
      <dgm:t>
        <a:bodyPr/>
        <a:lstStyle/>
        <a:p>
          <a:endParaRPr lang="en-US"/>
        </a:p>
      </dgm:t>
    </dgm:pt>
    <dgm:pt modelId="{1544067E-356B-47F8-816B-2BD5117F0D68}" type="sibTrans" cxnId="{22AB4A08-8418-446B-A759-B830D60BC382}">
      <dgm:prSet/>
      <dgm:spPr/>
      <dgm:t>
        <a:bodyPr/>
        <a:lstStyle/>
        <a:p>
          <a:endParaRPr lang="en-US"/>
        </a:p>
      </dgm:t>
    </dgm:pt>
    <dgm:pt modelId="{6758EF00-2A0F-45A0-A323-079A4227BC54}" type="pres">
      <dgm:prSet presAssocID="{A3B78283-5FD1-440A-831C-EFCD520659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251D3724-590B-4FC2-8B0D-85D9AFB614BF}" type="pres">
      <dgm:prSet presAssocID="{2126AE6D-106B-45CD-A899-B2D736C1901D}" presName="linNode" presStyleCnt="0"/>
      <dgm:spPr/>
    </dgm:pt>
    <dgm:pt modelId="{243AE55F-2144-4C36-AB33-61AAE2C0673C}" type="pres">
      <dgm:prSet presAssocID="{2126AE6D-106B-45CD-A899-B2D736C1901D}" presName="parentText" presStyleLbl="node1" presStyleIdx="0" presStyleCnt="1" custScaleX="154953" custLinFactNeighborX="4168" custLinFactNeighborY="297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22AB4A08-8418-446B-A759-B830D60BC382}" srcId="{A3B78283-5FD1-440A-831C-EFCD52065943}" destId="{2126AE6D-106B-45CD-A899-B2D736C1901D}" srcOrd="0" destOrd="0" parTransId="{9ECE014F-0655-4BA7-AF2A-46E4926CA70A}" sibTransId="{1544067E-356B-47F8-816B-2BD5117F0D68}"/>
    <dgm:cxn modelId="{7C109D80-7319-4D9D-BF5E-82B99208C1DE}" type="presOf" srcId="{2126AE6D-106B-45CD-A899-B2D736C1901D}" destId="{243AE55F-2144-4C36-AB33-61AAE2C0673C}" srcOrd="0" destOrd="0" presId="urn:microsoft.com/office/officeart/2005/8/layout/vList5"/>
    <dgm:cxn modelId="{D4B3581B-7F5D-4E46-908D-3A711FAD2B0B}" type="presOf" srcId="{A3B78283-5FD1-440A-831C-EFCD52065943}" destId="{6758EF00-2A0F-45A0-A323-079A4227BC54}" srcOrd="0" destOrd="0" presId="urn:microsoft.com/office/officeart/2005/8/layout/vList5"/>
    <dgm:cxn modelId="{7DCEC902-DB87-4BA9-A265-8E171D7E8A18}" type="presParOf" srcId="{6758EF00-2A0F-45A0-A323-079A4227BC54}" destId="{251D3724-590B-4FC2-8B0D-85D9AFB614BF}" srcOrd="0" destOrd="0" presId="urn:microsoft.com/office/officeart/2005/8/layout/vList5"/>
    <dgm:cxn modelId="{AA53D6F8-0ECA-4BEE-8E04-EFE4CD743B0C}" type="presParOf" srcId="{251D3724-590B-4FC2-8B0D-85D9AFB614BF}" destId="{243AE55F-2144-4C36-AB33-61AAE2C0673C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3733208-2D0F-4837-948A-196EF3E8AAD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386803-86F7-4BEB-AF40-243A4C9A2E07}">
      <dgm:prSet custT="1"/>
      <dgm:spPr>
        <a:solidFill>
          <a:srgbClr val="A96F63"/>
        </a:solidFill>
      </dgm:spPr>
      <dgm:t>
        <a:bodyPr/>
        <a:lstStyle/>
        <a:p>
          <a:pPr rtl="0"/>
          <a:r>
            <a:rPr lang="en-IN" sz="5000" b="1" smtClean="0">
              <a:latin typeface="Book Antiqua" pitchFamily="18" charset="0"/>
            </a:rPr>
            <a:t>VAMANAPURAM </a:t>
          </a:r>
          <a:endParaRPr lang="en-US" sz="5000">
            <a:latin typeface="Book Antiqua" pitchFamily="18" charset="0"/>
          </a:endParaRPr>
        </a:p>
      </dgm:t>
    </dgm:pt>
    <dgm:pt modelId="{87CE7B50-1D19-412B-A8F2-067B63B0B90B}" type="parTrans" cxnId="{531A24CF-A90D-44CA-BAB5-70FCC416CA30}">
      <dgm:prSet/>
      <dgm:spPr/>
      <dgm:t>
        <a:bodyPr/>
        <a:lstStyle/>
        <a:p>
          <a:endParaRPr lang="en-US"/>
        </a:p>
      </dgm:t>
    </dgm:pt>
    <dgm:pt modelId="{35221E0A-61F1-4544-8E7E-C34A46C9590C}" type="sibTrans" cxnId="{531A24CF-A90D-44CA-BAB5-70FCC416CA30}">
      <dgm:prSet/>
      <dgm:spPr/>
      <dgm:t>
        <a:bodyPr/>
        <a:lstStyle/>
        <a:p>
          <a:endParaRPr lang="en-US"/>
        </a:p>
      </dgm:t>
    </dgm:pt>
    <dgm:pt modelId="{493BE727-179D-4D81-9C69-106CC5A06969}" type="pres">
      <dgm:prSet presAssocID="{73733208-2D0F-4837-948A-196EF3E8AA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446E3F0-F361-4E6D-BB2C-468CDF2F5617}" type="pres">
      <dgm:prSet presAssocID="{39386803-86F7-4BEB-AF40-243A4C9A2E07}" presName="linNode" presStyleCnt="0"/>
      <dgm:spPr/>
    </dgm:pt>
    <dgm:pt modelId="{9BBD0B7D-0344-41ED-915F-D574B5515200}" type="pres">
      <dgm:prSet presAssocID="{39386803-86F7-4BEB-AF40-243A4C9A2E07}" presName="parentText" presStyleLbl="node1" presStyleIdx="0" presStyleCnt="1" custScaleX="204501" custLinFactNeighborX="5969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EB7430F-BFAC-4D7E-8D3C-A1ED741ED23D}" type="presOf" srcId="{39386803-86F7-4BEB-AF40-243A4C9A2E07}" destId="{9BBD0B7D-0344-41ED-915F-D574B5515200}" srcOrd="0" destOrd="0" presId="urn:microsoft.com/office/officeart/2005/8/layout/vList5"/>
    <dgm:cxn modelId="{531A24CF-A90D-44CA-BAB5-70FCC416CA30}" srcId="{73733208-2D0F-4837-948A-196EF3E8AADC}" destId="{39386803-86F7-4BEB-AF40-243A4C9A2E07}" srcOrd="0" destOrd="0" parTransId="{87CE7B50-1D19-412B-A8F2-067B63B0B90B}" sibTransId="{35221E0A-61F1-4544-8E7E-C34A46C9590C}"/>
    <dgm:cxn modelId="{9EA1E8E9-E96C-4FF3-80D7-DE54174075A6}" type="presOf" srcId="{73733208-2D0F-4837-948A-196EF3E8AADC}" destId="{493BE727-179D-4D81-9C69-106CC5A06969}" srcOrd="0" destOrd="0" presId="urn:microsoft.com/office/officeart/2005/8/layout/vList5"/>
    <dgm:cxn modelId="{9443B47B-EF8A-454A-8347-45DC8B21F63D}" type="presParOf" srcId="{493BE727-179D-4D81-9C69-106CC5A06969}" destId="{4446E3F0-F361-4E6D-BB2C-468CDF2F5617}" srcOrd="0" destOrd="0" presId="urn:microsoft.com/office/officeart/2005/8/layout/vList5"/>
    <dgm:cxn modelId="{475FF61B-F3EC-4A2D-B471-BA902C60B178}" type="presParOf" srcId="{4446E3F0-F361-4E6D-BB2C-468CDF2F5617}" destId="{9BBD0B7D-0344-41ED-915F-D574B5515200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94B9DA-C510-4498-A1BD-D41D36597FA9}" type="doc">
      <dgm:prSet loTypeId="urn:microsoft.com/office/officeart/2005/8/layout/vList5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080BD00-52D9-462F-889D-D6994C278AB4}">
      <dgm:prSet/>
      <dgm:spPr/>
      <dgm:t>
        <a:bodyPr/>
        <a:lstStyle/>
        <a:p>
          <a:pPr rtl="0"/>
          <a:r>
            <a:rPr lang="en-US" b="1" dirty="0" smtClean="0">
              <a:latin typeface="Book Antiqua" pitchFamily="18" charset="0"/>
            </a:rPr>
            <a:t>KALPETTA-2</a:t>
          </a:r>
          <a:endParaRPr lang="en-US" dirty="0">
            <a:latin typeface="Book Antiqua" pitchFamily="18" charset="0"/>
          </a:endParaRPr>
        </a:p>
      </dgm:t>
    </dgm:pt>
    <dgm:pt modelId="{833BAE98-78D7-491C-BB74-CE81127D9C8E}" type="parTrans" cxnId="{FAE59486-9C7E-41B6-8A8E-F70ACC71575F}">
      <dgm:prSet/>
      <dgm:spPr/>
      <dgm:t>
        <a:bodyPr/>
        <a:lstStyle/>
        <a:p>
          <a:endParaRPr lang="en-US"/>
        </a:p>
      </dgm:t>
    </dgm:pt>
    <dgm:pt modelId="{0C143934-A957-490B-921F-B0F615927359}" type="sibTrans" cxnId="{FAE59486-9C7E-41B6-8A8E-F70ACC71575F}">
      <dgm:prSet/>
      <dgm:spPr/>
      <dgm:t>
        <a:bodyPr/>
        <a:lstStyle/>
        <a:p>
          <a:endParaRPr lang="en-US"/>
        </a:p>
      </dgm:t>
    </dgm:pt>
    <dgm:pt modelId="{671CACC3-6647-4B50-9DE8-06CCB638CACE}" type="pres">
      <dgm:prSet presAssocID="{1194B9DA-C510-4498-A1BD-D41D36597F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3B17B2-04F4-4DD1-A74E-5C99C5EDE887}" type="pres">
      <dgm:prSet presAssocID="{6080BD00-52D9-462F-889D-D6994C278AB4}" presName="linNode" presStyleCnt="0"/>
      <dgm:spPr/>
    </dgm:pt>
    <dgm:pt modelId="{AB0B6BD4-11EF-4367-8CC2-7A36D1322AC0}" type="pres">
      <dgm:prSet presAssocID="{6080BD00-52D9-462F-889D-D6994C278AB4}" presName="parentText" presStyleLbl="node1" presStyleIdx="0" presStyleCnt="1" custScaleX="1265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6379BA-C8D7-4B20-96EE-E48E89E35263}" type="presOf" srcId="{1194B9DA-C510-4498-A1BD-D41D36597FA9}" destId="{671CACC3-6647-4B50-9DE8-06CCB638CACE}" srcOrd="0" destOrd="0" presId="urn:microsoft.com/office/officeart/2005/8/layout/vList5"/>
    <dgm:cxn modelId="{B0553810-14D3-45B1-901B-A5E57695AE08}" type="presOf" srcId="{6080BD00-52D9-462F-889D-D6994C278AB4}" destId="{AB0B6BD4-11EF-4367-8CC2-7A36D1322AC0}" srcOrd="0" destOrd="0" presId="urn:microsoft.com/office/officeart/2005/8/layout/vList5"/>
    <dgm:cxn modelId="{FAE59486-9C7E-41B6-8A8E-F70ACC71575F}" srcId="{1194B9DA-C510-4498-A1BD-D41D36597FA9}" destId="{6080BD00-52D9-462F-889D-D6994C278AB4}" srcOrd="0" destOrd="0" parTransId="{833BAE98-78D7-491C-BB74-CE81127D9C8E}" sibTransId="{0C143934-A957-490B-921F-B0F615927359}"/>
    <dgm:cxn modelId="{6CEA6955-39A1-4B3C-A842-A715A076C34D}" type="presParOf" srcId="{671CACC3-6647-4B50-9DE8-06CCB638CACE}" destId="{C53B17B2-04F4-4DD1-A74E-5C99C5EDE887}" srcOrd="0" destOrd="0" presId="urn:microsoft.com/office/officeart/2005/8/layout/vList5"/>
    <dgm:cxn modelId="{E37030A6-8D22-45B2-BF9D-77EDE3B9979E}" type="presParOf" srcId="{C53B17B2-04F4-4DD1-A74E-5C99C5EDE887}" destId="{AB0B6BD4-11EF-4367-8CC2-7A36D1322AC0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781439-91D2-4863-8D8A-ECA904A90D39}" type="doc">
      <dgm:prSet loTypeId="urn:microsoft.com/office/officeart/2005/8/layout/vList5" loCatId="list" qsTypeId="urn:microsoft.com/office/officeart/2005/8/quickstyle/3d2" qsCatId="3D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216850E6-F212-4904-B41B-7B4E2F245EAD}">
      <dgm:prSet/>
      <dgm:spPr/>
      <dgm:t>
        <a:bodyPr/>
        <a:lstStyle/>
        <a:p>
          <a:pPr rtl="0"/>
          <a:r>
            <a:rPr lang="en-IN" b="1" smtClean="0">
              <a:latin typeface="Book Antiqua" pitchFamily="18" charset="0"/>
            </a:rPr>
            <a:t>KALPETTA-3</a:t>
          </a:r>
          <a:endParaRPr lang="en-US">
            <a:latin typeface="Book Antiqua" pitchFamily="18" charset="0"/>
          </a:endParaRPr>
        </a:p>
      </dgm:t>
    </dgm:pt>
    <dgm:pt modelId="{A3BA1949-0959-4BB4-8BC9-6539100315CA}" type="parTrans" cxnId="{D2B98386-4169-453B-B6A4-DEBAD66135F0}">
      <dgm:prSet/>
      <dgm:spPr/>
      <dgm:t>
        <a:bodyPr/>
        <a:lstStyle/>
        <a:p>
          <a:endParaRPr lang="en-US"/>
        </a:p>
      </dgm:t>
    </dgm:pt>
    <dgm:pt modelId="{DCF6EBD9-DB45-4107-BE2C-603A2D94B0C9}" type="sibTrans" cxnId="{D2B98386-4169-453B-B6A4-DEBAD66135F0}">
      <dgm:prSet/>
      <dgm:spPr/>
      <dgm:t>
        <a:bodyPr/>
        <a:lstStyle/>
        <a:p>
          <a:endParaRPr lang="en-US"/>
        </a:p>
      </dgm:t>
    </dgm:pt>
    <dgm:pt modelId="{6C95AB21-D1B1-44B2-98C1-2C13CD7435C6}" type="pres">
      <dgm:prSet presAssocID="{FA781439-91D2-4863-8D8A-ECA904A90D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15B75A5-BF38-4C1B-8BD4-A31217DD2EA8}" type="pres">
      <dgm:prSet presAssocID="{216850E6-F212-4904-B41B-7B4E2F245EAD}" presName="linNode" presStyleCnt="0"/>
      <dgm:spPr/>
    </dgm:pt>
    <dgm:pt modelId="{08DDC60E-4080-4420-AC2A-445BC6267150}" type="pres">
      <dgm:prSet presAssocID="{216850E6-F212-4904-B41B-7B4E2F245EAD}" presName="parentText" presStyleLbl="node1" presStyleIdx="0" presStyleCnt="1" custScaleX="14422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B9476B80-4347-4EDB-AD13-2D823A6554F8}" type="presOf" srcId="{FA781439-91D2-4863-8D8A-ECA904A90D39}" destId="{6C95AB21-D1B1-44B2-98C1-2C13CD7435C6}" srcOrd="0" destOrd="0" presId="urn:microsoft.com/office/officeart/2005/8/layout/vList5"/>
    <dgm:cxn modelId="{1C879B0F-1840-4C63-BBBA-FC42F754CC1B}" type="presOf" srcId="{216850E6-F212-4904-B41B-7B4E2F245EAD}" destId="{08DDC60E-4080-4420-AC2A-445BC6267150}" srcOrd="0" destOrd="0" presId="urn:microsoft.com/office/officeart/2005/8/layout/vList5"/>
    <dgm:cxn modelId="{D2B98386-4169-453B-B6A4-DEBAD66135F0}" srcId="{FA781439-91D2-4863-8D8A-ECA904A90D39}" destId="{216850E6-F212-4904-B41B-7B4E2F245EAD}" srcOrd="0" destOrd="0" parTransId="{A3BA1949-0959-4BB4-8BC9-6539100315CA}" sibTransId="{DCF6EBD9-DB45-4107-BE2C-603A2D94B0C9}"/>
    <dgm:cxn modelId="{8CE2F16D-2FE6-43BD-8FE2-95B1DD5EF5FE}" type="presParOf" srcId="{6C95AB21-D1B1-44B2-98C1-2C13CD7435C6}" destId="{E15B75A5-BF38-4C1B-8BD4-A31217DD2EA8}" srcOrd="0" destOrd="0" presId="urn:microsoft.com/office/officeart/2005/8/layout/vList5"/>
    <dgm:cxn modelId="{C92824A4-6822-4AB1-8BDA-A5A8A5122A62}" type="presParOf" srcId="{E15B75A5-BF38-4C1B-8BD4-A31217DD2EA8}" destId="{08DDC60E-4080-4420-AC2A-445BC6267150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1945B0-FF7C-40E5-90DC-84E4501E73B6}" type="doc">
      <dgm:prSet loTypeId="urn:microsoft.com/office/officeart/2005/8/layout/vList5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D5144D37-2CCC-4B55-868D-9A6C55F01A00}">
      <dgm:prSet/>
      <dgm:spPr/>
      <dgm:t>
        <a:bodyPr/>
        <a:lstStyle/>
        <a:p>
          <a:pPr rtl="0"/>
          <a:r>
            <a:rPr lang="en-US" b="1" smtClean="0">
              <a:latin typeface="Book Antiqua" pitchFamily="18" charset="0"/>
            </a:rPr>
            <a:t>THRITHALA-1</a:t>
          </a:r>
          <a:endParaRPr lang="en-US">
            <a:latin typeface="Book Antiqua" pitchFamily="18" charset="0"/>
          </a:endParaRPr>
        </a:p>
      </dgm:t>
    </dgm:pt>
    <dgm:pt modelId="{3710217C-2613-4C7A-B869-498863D0815B}" type="parTrans" cxnId="{99437FC6-3698-49CD-9C98-E996675DF3D7}">
      <dgm:prSet/>
      <dgm:spPr/>
      <dgm:t>
        <a:bodyPr/>
        <a:lstStyle/>
        <a:p>
          <a:endParaRPr lang="en-US"/>
        </a:p>
      </dgm:t>
    </dgm:pt>
    <dgm:pt modelId="{5172FB8B-6D20-4EC5-B7E3-C18057F50FE5}" type="sibTrans" cxnId="{99437FC6-3698-49CD-9C98-E996675DF3D7}">
      <dgm:prSet/>
      <dgm:spPr/>
      <dgm:t>
        <a:bodyPr/>
        <a:lstStyle/>
        <a:p>
          <a:endParaRPr lang="en-US"/>
        </a:p>
      </dgm:t>
    </dgm:pt>
    <dgm:pt modelId="{3E01FBD7-FB14-4734-AF07-1A72493B4A3F}" type="pres">
      <dgm:prSet presAssocID="{4A1945B0-FF7C-40E5-90DC-84E4501E73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5694D3D4-FE1F-4A57-98C1-E58184349271}" type="pres">
      <dgm:prSet presAssocID="{D5144D37-2CCC-4B55-868D-9A6C55F01A00}" presName="linNode" presStyleCnt="0"/>
      <dgm:spPr/>
    </dgm:pt>
    <dgm:pt modelId="{296275F7-B046-42FC-B7F7-1D64BC14CEB0}" type="pres">
      <dgm:prSet presAssocID="{D5144D37-2CCC-4B55-868D-9A6C55F01A00}" presName="parentText" presStyleLbl="node1" presStyleIdx="0" presStyleCnt="1" custScaleX="164770" custLinFactNeighborX="2186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DCDA470-5D28-40AA-95CA-EAEBEB9AD8C9}" type="presOf" srcId="{4A1945B0-FF7C-40E5-90DC-84E4501E73B6}" destId="{3E01FBD7-FB14-4734-AF07-1A72493B4A3F}" srcOrd="0" destOrd="0" presId="urn:microsoft.com/office/officeart/2005/8/layout/vList5"/>
    <dgm:cxn modelId="{7EBB5E49-3857-41B1-BF10-55A28559B00F}" type="presOf" srcId="{D5144D37-2CCC-4B55-868D-9A6C55F01A00}" destId="{296275F7-B046-42FC-B7F7-1D64BC14CEB0}" srcOrd="0" destOrd="0" presId="urn:microsoft.com/office/officeart/2005/8/layout/vList5"/>
    <dgm:cxn modelId="{99437FC6-3698-49CD-9C98-E996675DF3D7}" srcId="{4A1945B0-FF7C-40E5-90DC-84E4501E73B6}" destId="{D5144D37-2CCC-4B55-868D-9A6C55F01A00}" srcOrd="0" destOrd="0" parTransId="{3710217C-2613-4C7A-B869-498863D0815B}" sibTransId="{5172FB8B-6D20-4EC5-B7E3-C18057F50FE5}"/>
    <dgm:cxn modelId="{8B2F8EF9-14CB-453D-B770-D644A342C33A}" type="presParOf" srcId="{3E01FBD7-FB14-4734-AF07-1A72493B4A3F}" destId="{5694D3D4-FE1F-4A57-98C1-E58184349271}" srcOrd="0" destOrd="0" presId="urn:microsoft.com/office/officeart/2005/8/layout/vList5"/>
    <dgm:cxn modelId="{15F7DFB2-802C-4EA5-8570-CA27159F5056}" type="presParOf" srcId="{5694D3D4-FE1F-4A57-98C1-E58184349271}" destId="{296275F7-B046-42FC-B7F7-1D64BC14CEB0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4C1D12-FA89-47CE-AD98-5B4936644D56}" type="doc">
      <dgm:prSet loTypeId="urn:microsoft.com/office/officeart/2005/8/layout/vList5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14C1D2A5-D7E1-4E0E-860F-60C5E11B153F}">
      <dgm:prSet/>
      <dgm:spPr/>
      <dgm:t>
        <a:bodyPr/>
        <a:lstStyle/>
        <a:p>
          <a:pPr rtl="0"/>
          <a:r>
            <a:rPr lang="en-IN" b="1" dirty="0" smtClean="0">
              <a:latin typeface="Book Antiqua" pitchFamily="18" charset="0"/>
            </a:rPr>
            <a:t>ALATHUR</a:t>
          </a:r>
          <a:endParaRPr lang="en-US" dirty="0">
            <a:latin typeface="Book Antiqua" pitchFamily="18" charset="0"/>
          </a:endParaRPr>
        </a:p>
      </dgm:t>
    </dgm:pt>
    <dgm:pt modelId="{9AA2F2A1-4B49-4AB6-AA90-CFC60B3358AE}" type="parTrans" cxnId="{534846E3-E8E8-4254-8D96-9E3C647F0E04}">
      <dgm:prSet/>
      <dgm:spPr/>
      <dgm:t>
        <a:bodyPr/>
        <a:lstStyle/>
        <a:p>
          <a:endParaRPr lang="en-US"/>
        </a:p>
      </dgm:t>
    </dgm:pt>
    <dgm:pt modelId="{187B0144-3C81-4E76-87E3-3FE22E9ECE40}" type="sibTrans" cxnId="{534846E3-E8E8-4254-8D96-9E3C647F0E04}">
      <dgm:prSet/>
      <dgm:spPr/>
      <dgm:t>
        <a:bodyPr/>
        <a:lstStyle/>
        <a:p>
          <a:endParaRPr lang="en-US"/>
        </a:p>
      </dgm:t>
    </dgm:pt>
    <dgm:pt modelId="{FF6807F6-8D15-4649-B597-A58A797D17DE}" type="pres">
      <dgm:prSet presAssocID="{A54C1D12-FA89-47CE-AD98-5B4936644D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CFDE3602-54A5-489D-A237-5CE8A677A528}" type="pres">
      <dgm:prSet presAssocID="{14C1D2A5-D7E1-4E0E-860F-60C5E11B153F}" presName="linNode" presStyleCnt="0"/>
      <dgm:spPr/>
      <dgm:t>
        <a:bodyPr/>
        <a:lstStyle/>
        <a:p>
          <a:endParaRPr lang="en-US"/>
        </a:p>
      </dgm:t>
    </dgm:pt>
    <dgm:pt modelId="{93B027CC-D482-4962-8572-07FA8B0D37FB}" type="pres">
      <dgm:prSet presAssocID="{14C1D2A5-D7E1-4E0E-860F-60C5E11B153F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8EA13D1-DC54-4C7E-9FC3-43D186E4A28B}" type="presOf" srcId="{14C1D2A5-D7E1-4E0E-860F-60C5E11B153F}" destId="{93B027CC-D482-4962-8572-07FA8B0D37FB}" srcOrd="0" destOrd="0" presId="urn:microsoft.com/office/officeart/2005/8/layout/vList5"/>
    <dgm:cxn modelId="{534846E3-E8E8-4254-8D96-9E3C647F0E04}" srcId="{A54C1D12-FA89-47CE-AD98-5B4936644D56}" destId="{14C1D2A5-D7E1-4E0E-860F-60C5E11B153F}" srcOrd="0" destOrd="0" parTransId="{9AA2F2A1-4B49-4AB6-AA90-CFC60B3358AE}" sibTransId="{187B0144-3C81-4E76-87E3-3FE22E9ECE40}"/>
    <dgm:cxn modelId="{49908A65-62BB-4420-A413-F3FCB9F6F5E1}" type="presOf" srcId="{A54C1D12-FA89-47CE-AD98-5B4936644D56}" destId="{FF6807F6-8D15-4649-B597-A58A797D17DE}" srcOrd="0" destOrd="0" presId="urn:microsoft.com/office/officeart/2005/8/layout/vList5"/>
    <dgm:cxn modelId="{D1D83A3E-04E0-487E-959A-B0697BED4FC3}" type="presParOf" srcId="{FF6807F6-8D15-4649-B597-A58A797D17DE}" destId="{CFDE3602-54A5-489D-A237-5CE8A677A528}" srcOrd="0" destOrd="0" presId="urn:microsoft.com/office/officeart/2005/8/layout/vList5"/>
    <dgm:cxn modelId="{9090F12E-84CA-41A7-BCFB-7DB12989D26F}" type="presParOf" srcId="{CFDE3602-54A5-489D-A237-5CE8A677A528}" destId="{93B027CC-D482-4962-8572-07FA8B0D37FB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B4B478-D800-4C1C-819F-D29900273846}" type="doc">
      <dgm:prSet loTypeId="urn:microsoft.com/office/officeart/2005/8/layout/vList5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BC69F14D-85DA-41E8-96E9-0E5129340C9B}">
      <dgm:prSet custT="1"/>
      <dgm:spPr/>
      <dgm:t>
        <a:bodyPr/>
        <a:lstStyle/>
        <a:p>
          <a:pPr rtl="0"/>
          <a:r>
            <a:rPr lang="en-IN" sz="5000" b="1" dirty="0" smtClean="0">
              <a:latin typeface="Book Antiqua" pitchFamily="18" charset="0"/>
            </a:rPr>
            <a:t>THRITHALA-3</a:t>
          </a:r>
          <a:endParaRPr lang="en-US" sz="5000" dirty="0">
            <a:latin typeface="Book Antiqua" pitchFamily="18" charset="0"/>
          </a:endParaRPr>
        </a:p>
      </dgm:t>
    </dgm:pt>
    <dgm:pt modelId="{5BA974DA-C151-4B94-AB03-0C71CCF84231}" type="parTrans" cxnId="{82879598-FA4E-4343-8E0D-B66123FC5C10}">
      <dgm:prSet/>
      <dgm:spPr/>
      <dgm:t>
        <a:bodyPr/>
        <a:lstStyle/>
        <a:p>
          <a:endParaRPr lang="en-US"/>
        </a:p>
      </dgm:t>
    </dgm:pt>
    <dgm:pt modelId="{EDC97DAC-6C2F-4269-881C-F17FB77FC22B}" type="sibTrans" cxnId="{82879598-FA4E-4343-8E0D-B66123FC5C10}">
      <dgm:prSet/>
      <dgm:spPr/>
      <dgm:t>
        <a:bodyPr/>
        <a:lstStyle/>
        <a:p>
          <a:endParaRPr lang="en-US"/>
        </a:p>
      </dgm:t>
    </dgm:pt>
    <dgm:pt modelId="{BEA7F178-1CBA-4BD2-A109-D44163C24DC0}" type="pres">
      <dgm:prSet presAssocID="{64B4B478-D800-4C1C-819F-D299002738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F60103F5-2F9B-4C1F-9E51-A500AFFEA0AC}" type="pres">
      <dgm:prSet presAssocID="{BC69F14D-85DA-41E8-96E9-0E5129340C9B}" presName="linNode" presStyleCnt="0"/>
      <dgm:spPr/>
    </dgm:pt>
    <dgm:pt modelId="{EEE9E3F4-D11D-4EF2-9777-BDF7E1841EBA}" type="pres">
      <dgm:prSet presAssocID="{BC69F14D-85DA-41E8-96E9-0E5129340C9B}" presName="parentText" presStyleLbl="node1" presStyleIdx="0" presStyleCnt="1" custScaleX="190059" custLinFactNeighborX="3731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82879598-FA4E-4343-8E0D-B66123FC5C10}" srcId="{64B4B478-D800-4C1C-819F-D29900273846}" destId="{BC69F14D-85DA-41E8-96E9-0E5129340C9B}" srcOrd="0" destOrd="0" parTransId="{5BA974DA-C151-4B94-AB03-0C71CCF84231}" sibTransId="{EDC97DAC-6C2F-4269-881C-F17FB77FC22B}"/>
    <dgm:cxn modelId="{360FF3A7-D6DD-49DB-8D13-29CFFD964066}" type="presOf" srcId="{BC69F14D-85DA-41E8-96E9-0E5129340C9B}" destId="{EEE9E3F4-D11D-4EF2-9777-BDF7E1841EBA}" srcOrd="0" destOrd="0" presId="urn:microsoft.com/office/officeart/2005/8/layout/vList5"/>
    <dgm:cxn modelId="{A44A8B14-D97F-455D-B3D0-89E12929C089}" type="presOf" srcId="{64B4B478-D800-4C1C-819F-D29900273846}" destId="{BEA7F178-1CBA-4BD2-A109-D44163C24DC0}" srcOrd="0" destOrd="0" presId="urn:microsoft.com/office/officeart/2005/8/layout/vList5"/>
    <dgm:cxn modelId="{7F9AD4F6-463B-48CC-B314-F63009D8BBE9}" type="presParOf" srcId="{BEA7F178-1CBA-4BD2-A109-D44163C24DC0}" destId="{F60103F5-2F9B-4C1F-9E51-A500AFFEA0AC}" srcOrd="0" destOrd="0" presId="urn:microsoft.com/office/officeart/2005/8/layout/vList5"/>
    <dgm:cxn modelId="{4A6498F6-A93B-497E-A39A-207599967717}" type="presParOf" srcId="{F60103F5-2F9B-4C1F-9E51-A500AFFEA0AC}" destId="{EEE9E3F4-D11D-4EF2-9777-BDF7E1841EBA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4CE6D5-19EA-45BA-A229-45D95738E1B5}" type="doc">
      <dgm:prSet loTypeId="urn:microsoft.com/office/officeart/2005/8/layout/vList5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21470BD-3E2E-458F-BCDB-F4A6EBAFFEFF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en-IN" sz="5000" b="1" dirty="0" smtClean="0">
              <a:latin typeface="Book Antiqua" pitchFamily="18" charset="0"/>
            </a:rPr>
            <a:t>PATTAMBI-1</a:t>
          </a:r>
          <a:endParaRPr lang="en-US" sz="5000" dirty="0">
            <a:latin typeface="Book Antiqua" pitchFamily="18" charset="0"/>
          </a:endParaRPr>
        </a:p>
      </dgm:t>
    </dgm:pt>
    <dgm:pt modelId="{BC6A4449-F7A2-48AB-B571-F8D92FA0EEFA}" type="parTrans" cxnId="{692EE816-2751-43C4-8081-5CD56137653D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B8A3BF86-3C8D-4ED2-993B-5F28BCE38B5C}" type="sibTrans" cxnId="{692EE816-2751-43C4-8081-5CD56137653D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A4BBC084-EF0A-4BB0-9083-944CA30079B6}" type="pres">
      <dgm:prSet presAssocID="{964CE6D5-19EA-45BA-A229-45D95738E1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BBF033B-C0FC-4C9A-ABFF-9B06BD27AD59}" type="pres">
      <dgm:prSet presAssocID="{421470BD-3E2E-458F-BCDB-F4A6EBAFFEFF}" presName="linNode" presStyleCnt="0"/>
      <dgm:spPr/>
    </dgm:pt>
    <dgm:pt modelId="{7AE52F07-F711-488B-A81D-406B57179900}" type="pres">
      <dgm:prSet presAssocID="{421470BD-3E2E-458F-BCDB-F4A6EBAFFEFF}" presName="parentText" presStyleLbl="node1" presStyleIdx="0" presStyleCnt="1" custScaleX="152126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08DCB5DD-C45E-4CB0-BD29-429D28CA2460}" type="presOf" srcId="{421470BD-3E2E-458F-BCDB-F4A6EBAFFEFF}" destId="{7AE52F07-F711-488B-A81D-406B57179900}" srcOrd="0" destOrd="0" presId="urn:microsoft.com/office/officeart/2005/8/layout/vList5"/>
    <dgm:cxn modelId="{63967A80-7235-44F0-9692-6D268E18B91E}" type="presOf" srcId="{964CE6D5-19EA-45BA-A229-45D95738E1B5}" destId="{A4BBC084-EF0A-4BB0-9083-944CA30079B6}" srcOrd="0" destOrd="0" presId="urn:microsoft.com/office/officeart/2005/8/layout/vList5"/>
    <dgm:cxn modelId="{692EE816-2751-43C4-8081-5CD56137653D}" srcId="{964CE6D5-19EA-45BA-A229-45D95738E1B5}" destId="{421470BD-3E2E-458F-BCDB-F4A6EBAFFEFF}" srcOrd="0" destOrd="0" parTransId="{BC6A4449-F7A2-48AB-B571-F8D92FA0EEFA}" sibTransId="{B8A3BF86-3C8D-4ED2-993B-5F28BCE38B5C}"/>
    <dgm:cxn modelId="{94CE4971-E95C-4D78-9AE1-23CD37DAC5C0}" type="presParOf" srcId="{A4BBC084-EF0A-4BB0-9083-944CA30079B6}" destId="{EBBF033B-C0FC-4C9A-ABFF-9B06BD27AD59}" srcOrd="0" destOrd="0" presId="urn:microsoft.com/office/officeart/2005/8/layout/vList5"/>
    <dgm:cxn modelId="{EC2FC10C-9A6A-4839-83A0-79AEB210D03A}" type="presParOf" srcId="{EBBF033B-C0FC-4C9A-ABFF-9B06BD27AD59}" destId="{7AE52F07-F711-488B-A81D-406B57179900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  <a:ext uri="{C62137D5-CB1D-491B-B009-E17868A290BF}">
      <dgm14:recolorImg xmlns=""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59FA000-C45E-4610-B8FB-A2A5518624D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972385-798F-4EA1-8030-6E6BCD7CA648}">
      <dgm:prSet custT="1"/>
      <dgm:spPr>
        <a:solidFill>
          <a:srgbClr val="27E58F"/>
        </a:solidFill>
      </dgm:spPr>
      <dgm:t>
        <a:bodyPr/>
        <a:lstStyle/>
        <a:p>
          <a:pPr rtl="0"/>
          <a:r>
            <a:rPr lang="en-IN" sz="5000" b="1" dirty="0" smtClean="0">
              <a:latin typeface="Book Antiqua" pitchFamily="18" charset="0"/>
            </a:rPr>
            <a:t>PATTAMBI-2</a:t>
          </a:r>
          <a:endParaRPr lang="en-US" sz="5000" dirty="0">
            <a:latin typeface="Book Antiqua" pitchFamily="18" charset="0"/>
          </a:endParaRPr>
        </a:p>
      </dgm:t>
    </dgm:pt>
    <dgm:pt modelId="{E19767A3-002B-46E2-9B30-9FA6CD36F4FB}" type="parTrans" cxnId="{C5A72FD1-B178-46FD-8A20-B1218C5F989B}">
      <dgm:prSet/>
      <dgm:spPr/>
      <dgm:t>
        <a:bodyPr/>
        <a:lstStyle/>
        <a:p>
          <a:endParaRPr lang="en-US"/>
        </a:p>
      </dgm:t>
    </dgm:pt>
    <dgm:pt modelId="{85E647A2-59BC-4AE8-81A7-66D8247DEADC}" type="sibTrans" cxnId="{C5A72FD1-B178-46FD-8A20-B1218C5F989B}">
      <dgm:prSet/>
      <dgm:spPr/>
      <dgm:t>
        <a:bodyPr/>
        <a:lstStyle/>
        <a:p>
          <a:endParaRPr lang="en-US"/>
        </a:p>
      </dgm:t>
    </dgm:pt>
    <dgm:pt modelId="{075A0C93-274F-4D41-917F-F395927EA305}" type="pres">
      <dgm:prSet presAssocID="{559FA000-C45E-4610-B8FB-A2A5518624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3621456-90A3-4EFB-A3A2-3CAC17521A8B}" type="pres">
      <dgm:prSet presAssocID="{03972385-798F-4EA1-8030-6E6BCD7CA648}" presName="linNode" presStyleCnt="0"/>
      <dgm:spPr/>
    </dgm:pt>
    <dgm:pt modelId="{4E3C1C34-390F-4D5C-BD88-F42D4F4D0350}" type="pres">
      <dgm:prSet presAssocID="{03972385-798F-4EA1-8030-6E6BCD7CA648}" presName="parentText" presStyleLbl="node1" presStyleIdx="0" presStyleCnt="1" custScaleX="17425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C5A72FD1-B178-46FD-8A20-B1218C5F989B}" srcId="{559FA000-C45E-4610-B8FB-A2A5518624DE}" destId="{03972385-798F-4EA1-8030-6E6BCD7CA648}" srcOrd="0" destOrd="0" parTransId="{E19767A3-002B-46E2-9B30-9FA6CD36F4FB}" sibTransId="{85E647A2-59BC-4AE8-81A7-66D8247DEADC}"/>
    <dgm:cxn modelId="{C7E85CF2-4BAA-4235-BBC4-09D192980C21}" type="presOf" srcId="{559FA000-C45E-4610-B8FB-A2A5518624DE}" destId="{075A0C93-274F-4D41-917F-F395927EA305}" srcOrd="0" destOrd="0" presId="urn:microsoft.com/office/officeart/2005/8/layout/vList5"/>
    <dgm:cxn modelId="{C2EFEAE1-46D8-47B0-AA21-0CDF90878AAF}" type="presOf" srcId="{03972385-798F-4EA1-8030-6E6BCD7CA648}" destId="{4E3C1C34-390F-4D5C-BD88-F42D4F4D0350}" srcOrd="0" destOrd="0" presId="urn:microsoft.com/office/officeart/2005/8/layout/vList5"/>
    <dgm:cxn modelId="{535F9F1C-C2A7-47CA-B6AD-329FAEC629DF}" type="presParOf" srcId="{075A0C93-274F-4D41-917F-F395927EA305}" destId="{73621456-90A3-4EFB-A3A2-3CAC17521A8B}" srcOrd="0" destOrd="0" presId="urn:microsoft.com/office/officeart/2005/8/layout/vList5"/>
    <dgm:cxn modelId="{12D00472-CB50-4666-9E7C-21FBB865718E}" type="presParOf" srcId="{73621456-90A3-4EFB-A3A2-3CAC17521A8B}" destId="{4E3C1C34-390F-4D5C-BD88-F42D4F4D0350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5645627-086D-4ED9-91AC-CB9626994E9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74598B-5522-4F45-AFA4-0357BFAB7F7F}">
      <dgm:prSet custT="1"/>
      <dgm:spPr>
        <a:solidFill>
          <a:srgbClr val="D872BB"/>
        </a:solidFill>
      </dgm:spPr>
      <dgm:t>
        <a:bodyPr/>
        <a:lstStyle/>
        <a:p>
          <a:pPr rtl="0"/>
          <a:r>
            <a:rPr lang="en-US" sz="5000" b="1" dirty="0" smtClean="0">
              <a:latin typeface="Book Antiqua" pitchFamily="18" charset="0"/>
            </a:rPr>
            <a:t>ELAMDESAM</a:t>
          </a:r>
          <a:endParaRPr lang="en-US" sz="5000" dirty="0">
            <a:latin typeface="Book Antiqua" pitchFamily="18" charset="0"/>
          </a:endParaRPr>
        </a:p>
      </dgm:t>
    </dgm:pt>
    <dgm:pt modelId="{131BC58B-4AA4-4059-B816-B5A8414F7562}" type="parTrans" cxnId="{6F114D15-149D-46F4-ABAB-D757B0742B7D}">
      <dgm:prSet/>
      <dgm:spPr/>
      <dgm:t>
        <a:bodyPr/>
        <a:lstStyle/>
        <a:p>
          <a:endParaRPr lang="en-US"/>
        </a:p>
      </dgm:t>
    </dgm:pt>
    <dgm:pt modelId="{36572E90-169B-4FAA-9BAD-35B9F8679C8C}" type="sibTrans" cxnId="{6F114D15-149D-46F4-ABAB-D757B0742B7D}">
      <dgm:prSet/>
      <dgm:spPr/>
      <dgm:t>
        <a:bodyPr/>
        <a:lstStyle/>
        <a:p>
          <a:endParaRPr lang="en-US"/>
        </a:p>
      </dgm:t>
    </dgm:pt>
    <dgm:pt modelId="{4D66496C-3DB8-4C43-9967-4C19F3270C3B}" type="pres">
      <dgm:prSet presAssocID="{C5645627-086D-4ED9-91AC-CB9626994E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4554806-C8E5-41C8-B628-EBEB2BB6E31E}" type="pres">
      <dgm:prSet presAssocID="{0074598B-5522-4F45-AFA4-0357BFAB7F7F}" presName="linNode" presStyleCnt="0"/>
      <dgm:spPr/>
    </dgm:pt>
    <dgm:pt modelId="{23BDAAE2-A33D-4E70-AE89-27FCC91BEA0E}" type="pres">
      <dgm:prSet presAssocID="{0074598B-5522-4F45-AFA4-0357BFAB7F7F}" presName="parentText" presStyleLbl="node1" presStyleIdx="0" presStyleCnt="1" custScaleX="18014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3FE562D-CCA0-4CDB-B6DD-DE22FF7C0763}" type="presOf" srcId="{C5645627-086D-4ED9-91AC-CB9626994E9A}" destId="{4D66496C-3DB8-4C43-9967-4C19F3270C3B}" srcOrd="0" destOrd="0" presId="urn:microsoft.com/office/officeart/2005/8/layout/vList5"/>
    <dgm:cxn modelId="{6F114D15-149D-46F4-ABAB-D757B0742B7D}" srcId="{C5645627-086D-4ED9-91AC-CB9626994E9A}" destId="{0074598B-5522-4F45-AFA4-0357BFAB7F7F}" srcOrd="0" destOrd="0" parTransId="{131BC58B-4AA4-4059-B816-B5A8414F7562}" sibTransId="{36572E90-169B-4FAA-9BAD-35B9F8679C8C}"/>
    <dgm:cxn modelId="{B56219D0-C5FB-425C-A943-C3E7D5CDDCE1}" type="presOf" srcId="{0074598B-5522-4F45-AFA4-0357BFAB7F7F}" destId="{23BDAAE2-A33D-4E70-AE89-27FCC91BEA0E}" srcOrd="0" destOrd="0" presId="urn:microsoft.com/office/officeart/2005/8/layout/vList5"/>
    <dgm:cxn modelId="{EE11995A-AD08-4E16-BB79-9987DCCA5DA9}" type="presParOf" srcId="{4D66496C-3DB8-4C43-9967-4C19F3270C3B}" destId="{84554806-C8E5-41C8-B628-EBEB2BB6E31E}" srcOrd="0" destOrd="0" presId="urn:microsoft.com/office/officeart/2005/8/layout/vList5"/>
    <dgm:cxn modelId="{B21D64DB-9F39-46D4-BE44-19135FF95089}" type="presParOf" srcId="{84554806-C8E5-41C8-B628-EBEB2BB6E31E}" destId="{23BDAAE2-A33D-4E70-AE89-27FCC91BEA0E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782A8-4AAD-4720-9F89-EC6FB4FD3165}">
      <dsp:nvSpPr>
        <dsp:cNvPr id="0" name=""/>
        <dsp:cNvSpPr/>
      </dsp:nvSpPr>
      <dsp:spPr>
        <a:xfrm>
          <a:off x="1743064" y="0"/>
          <a:ext cx="5349219" cy="1466849"/>
        </a:xfrm>
        <a:prstGeom prst="roundRect">
          <a:avLst/>
        </a:prstGeom>
        <a:solidFill>
          <a:srgbClr val="CB41A4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5900" b="1" kern="1200" smtClean="0">
              <a:latin typeface="Book Antiqua" pitchFamily="18" charset="0"/>
            </a:rPr>
            <a:t>KALPETTA-1</a:t>
          </a:r>
          <a:endParaRPr lang="en-US" sz="5900" kern="1200">
            <a:latin typeface="Book Antiqua" pitchFamily="18" charset="0"/>
          </a:endParaRPr>
        </a:p>
      </dsp:txBody>
      <dsp:txXfrm>
        <a:off x="1814670" y="71606"/>
        <a:ext cx="5206007" cy="132363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C4911-54CD-4CD5-8D93-5A97CF3727B4}">
      <dsp:nvSpPr>
        <dsp:cNvPr id="0" name=""/>
        <dsp:cNvSpPr/>
      </dsp:nvSpPr>
      <dsp:spPr>
        <a:xfrm>
          <a:off x="1746924" y="717"/>
          <a:ext cx="4659550" cy="1468589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5000" b="1" kern="1200" dirty="0" smtClean="0">
              <a:latin typeface="Book Antiqua" pitchFamily="18" charset="0"/>
            </a:rPr>
            <a:t>ALAPPUZHA</a:t>
          </a:r>
          <a:endParaRPr lang="en-US" sz="5000" kern="1200" dirty="0">
            <a:latin typeface="Book Antiqua" pitchFamily="18" charset="0"/>
          </a:endParaRPr>
        </a:p>
      </dsp:txBody>
      <dsp:txXfrm>
        <a:off x="1818615" y="72408"/>
        <a:ext cx="4516168" cy="132520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AE55F-2144-4C36-AB33-61AAE2C0673C}">
      <dsp:nvSpPr>
        <dsp:cNvPr id="0" name=""/>
        <dsp:cNvSpPr/>
      </dsp:nvSpPr>
      <dsp:spPr>
        <a:xfrm>
          <a:off x="1996891" y="1432"/>
          <a:ext cx="4718244" cy="1465417"/>
        </a:xfrm>
        <a:prstGeom prst="roundRect">
          <a:avLst/>
        </a:prstGeom>
        <a:solidFill>
          <a:srgbClr val="4AC28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5000" b="1" kern="1200" smtClean="0">
              <a:latin typeface="Book Antiqua" pitchFamily="18" charset="0"/>
            </a:rPr>
            <a:t>ITHIKKARA</a:t>
          </a:r>
          <a:endParaRPr lang="en-US" sz="5000" kern="1200">
            <a:latin typeface="Book Antiqua" pitchFamily="18" charset="0"/>
          </a:endParaRPr>
        </a:p>
      </dsp:txBody>
      <dsp:txXfrm>
        <a:off x="2068427" y="72968"/>
        <a:ext cx="4575172" cy="132234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D0B7D-0344-41ED-915F-D574B5515200}">
      <dsp:nvSpPr>
        <dsp:cNvPr id="0" name=""/>
        <dsp:cNvSpPr/>
      </dsp:nvSpPr>
      <dsp:spPr>
        <a:xfrm>
          <a:off x="1297374" y="716"/>
          <a:ext cx="6226957" cy="1465417"/>
        </a:xfrm>
        <a:prstGeom prst="roundRect">
          <a:avLst/>
        </a:prstGeom>
        <a:solidFill>
          <a:srgbClr val="A96F6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5000" b="1" kern="1200" smtClean="0">
              <a:latin typeface="Book Antiqua" pitchFamily="18" charset="0"/>
            </a:rPr>
            <a:t>VAMANAPURAM </a:t>
          </a:r>
          <a:endParaRPr lang="en-US" sz="5000" kern="1200">
            <a:latin typeface="Book Antiqua" pitchFamily="18" charset="0"/>
          </a:endParaRPr>
        </a:p>
      </dsp:txBody>
      <dsp:txXfrm>
        <a:off x="1368910" y="72252"/>
        <a:ext cx="6083885" cy="13223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0B6BD4-11EF-4367-8CC2-7A36D1322AC0}">
      <dsp:nvSpPr>
        <dsp:cNvPr id="0" name=""/>
        <dsp:cNvSpPr/>
      </dsp:nvSpPr>
      <dsp:spPr>
        <a:xfrm>
          <a:off x="2302026" y="0"/>
          <a:ext cx="3854147" cy="146684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kern="1200" dirty="0" smtClean="0">
              <a:latin typeface="Book Antiqua" pitchFamily="18" charset="0"/>
            </a:rPr>
            <a:t>KALPETTA-2</a:t>
          </a:r>
          <a:endParaRPr lang="en-US" sz="4200" kern="1200" dirty="0">
            <a:latin typeface="Book Antiqua" pitchFamily="18" charset="0"/>
          </a:endParaRPr>
        </a:p>
      </dsp:txBody>
      <dsp:txXfrm>
        <a:off x="2373632" y="71606"/>
        <a:ext cx="3710935" cy="13236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DC60E-4080-4420-AC2A-445BC6267150}">
      <dsp:nvSpPr>
        <dsp:cNvPr id="0" name=""/>
        <dsp:cNvSpPr/>
      </dsp:nvSpPr>
      <dsp:spPr>
        <a:xfrm>
          <a:off x="2033339" y="0"/>
          <a:ext cx="4391521" cy="1466849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800" b="1" kern="1200" smtClean="0">
              <a:latin typeface="Book Antiqua" pitchFamily="18" charset="0"/>
            </a:rPr>
            <a:t>KALPETTA-3</a:t>
          </a:r>
          <a:endParaRPr lang="en-US" sz="4800" kern="1200">
            <a:latin typeface="Book Antiqua" pitchFamily="18" charset="0"/>
          </a:endParaRPr>
        </a:p>
      </dsp:txBody>
      <dsp:txXfrm>
        <a:off x="2104945" y="71606"/>
        <a:ext cx="4248309" cy="13236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275F7-B046-42FC-B7F7-1D64BC14CEB0}">
      <dsp:nvSpPr>
        <dsp:cNvPr id="0" name=""/>
        <dsp:cNvSpPr/>
      </dsp:nvSpPr>
      <dsp:spPr>
        <a:xfrm>
          <a:off x="1787078" y="0"/>
          <a:ext cx="5017167" cy="1466849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b="1" kern="1200" smtClean="0">
              <a:latin typeface="Book Antiqua" pitchFamily="18" charset="0"/>
            </a:rPr>
            <a:t>THRITHALA-1</a:t>
          </a:r>
          <a:endParaRPr lang="en-US" sz="4900" kern="1200">
            <a:latin typeface="Book Antiqua" pitchFamily="18" charset="0"/>
          </a:endParaRPr>
        </a:p>
      </dsp:txBody>
      <dsp:txXfrm>
        <a:off x="1858684" y="71606"/>
        <a:ext cx="4873955" cy="13236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027CC-D482-4962-8572-07FA8B0D37FB}">
      <dsp:nvSpPr>
        <dsp:cNvPr id="0" name=""/>
        <dsp:cNvSpPr/>
      </dsp:nvSpPr>
      <dsp:spPr>
        <a:xfrm>
          <a:off x="2706623" y="0"/>
          <a:ext cx="3044952" cy="146684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900" b="1" kern="1200" dirty="0" smtClean="0">
              <a:latin typeface="Book Antiqua" pitchFamily="18" charset="0"/>
            </a:rPr>
            <a:t>ALATHUR</a:t>
          </a:r>
          <a:endParaRPr lang="en-US" sz="3900" kern="1200" dirty="0">
            <a:latin typeface="Book Antiqua" pitchFamily="18" charset="0"/>
          </a:endParaRPr>
        </a:p>
      </dsp:txBody>
      <dsp:txXfrm>
        <a:off x="2778229" y="71606"/>
        <a:ext cx="2901740" cy="13236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9E3F4-D11D-4EF2-9777-BDF7E1841EBA}">
      <dsp:nvSpPr>
        <dsp:cNvPr id="0" name=""/>
        <dsp:cNvSpPr/>
      </dsp:nvSpPr>
      <dsp:spPr>
        <a:xfrm>
          <a:off x="1449104" y="716"/>
          <a:ext cx="5787205" cy="146541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5000" b="1" kern="1200" dirty="0" smtClean="0">
              <a:latin typeface="Book Antiqua" pitchFamily="18" charset="0"/>
            </a:rPr>
            <a:t>THRITHALA-3</a:t>
          </a:r>
          <a:endParaRPr lang="en-US" sz="5000" kern="1200" dirty="0">
            <a:latin typeface="Book Antiqua" pitchFamily="18" charset="0"/>
          </a:endParaRPr>
        </a:p>
      </dsp:txBody>
      <dsp:txXfrm>
        <a:off x="1520640" y="72252"/>
        <a:ext cx="5644133" cy="132234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52F07-F711-488B-A81D-406B57179900}">
      <dsp:nvSpPr>
        <dsp:cNvPr id="0" name=""/>
        <dsp:cNvSpPr/>
      </dsp:nvSpPr>
      <dsp:spPr>
        <a:xfrm>
          <a:off x="1913018" y="716"/>
          <a:ext cx="4632163" cy="1465417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5000" b="1" kern="1200" dirty="0" smtClean="0">
              <a:latin typeface="Book Antiqua" pitchFamily="18" charset="0"/>
            </a:rPr>
            <a:t>PATTAMBI-1</a:t>
          </a:r>
          <a:endParaRPr lang="en-US" sz="5000" kern="1200" dirty="0">
            <a:latin typeface="Book Antiqua" pitchFamily="18" charset="0"/>
          </a:endParaRPr>
        </a:p>
      </dsp:txBody>
      <dsp:txXfrm>
        <a:off x="1984554" y="72252"/>
        <a:ext cx="4489091" cy="132234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3C1C34-390F-4D5C-BD88-F42D4F4D0350}">
      <dsp:nvSpPr>
        <dsp:cNvPr id="0" name=""/>
        <dsp:cNvSpPr/>
      </dsp:nvSpPr>
      <dsp:spPr>
        <a:xfrm>
          <a:off x="1576139" y="716"/>
          <a:ext cx="5305920" cy="1465417"/>
        </a:xfrm>
        <a:prstGeom prst="roundRect">
          <a:avLst/>
        </a:prstGeom>
        <a:solidFill>
          <a:srgbClr val="27E58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5000" b="1" kern="1200" dirty="0" smtClean="0">
              <a:latin typeface="Book Antiqua" pitchFamily="18" charset="0"/>
            </a:rPr>
            <a:t>PATTAMBI-2</a:t>
          </a:r>
          <a:endParaRPr lang="en-US" sz="5000" kern="1200" dirty="0">
            <a:latin typeface="Book Antiqua" pitchFamily="18" charset="0"/>
          </a:endParaRPr>
        </a:p>
      </dsp:txBody>
      <dsp:txXfrm>
        <a:off x="1647675" y="72252"/>
        <a:ext cx="5162848" cy="132234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DAAE2-A33D-4E70-AE89-27FCC91BEA0E}">
      <dsp:nvSpPr>
        <dsp:cNvPr id="0" name=""/>
        <dsp:cNvSpPr/>
      </dsp:nvSpPr>
      <dsp:spPr>
        <a:xfrm>
          <a:off x="1365913" y="717"/>
          <a:ext cx="5040572" cy="1468589"/>
        </a:xfrm>
        <a:prstGeom prst="roundRect">
          <a:avLst/>
        </a:prstGeom>
        <a:solidFill>
          <a:srgbClr val="D872B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b="1" kern="1200" dirty="0" smtClean="0">
              <a:latin typeface="Book Antiqua" pitchFamily="18" charset="0"/>
            </a:rPr>
            <a:t>ELAMDESAM</a:t>
          </a:r>
          <a:endParaRPr lang="en-US" sz="5000" kern="1200" dirty="0">
            <a:latin typeface="Book Antiqua" pitchFamily="18" charset="0"/>
          </a:endParaRPr>
        </a:p>
      </dsp:txBody>
      <dsp:txXfrm>
        <a:off x="1437604" y="72408"/>
        <a:ext cx="4897190" cy="1325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38909-FF3B-41D8-801D-0AD7C4E99AC8}" type="datetimeFigureOut">
              <a:rPr lang="en-US" smtClean="0"/>
              <a:pPr/>
              <a:t>7/14/2016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F67E4-E2D1-4FE5-837B-A1E838E2F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6B504-7CB9-4381-8D44-2B4C90D79B2B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7793E-322A-4D2E-81C9-EB2FD61D93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1648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7793E-322A-4D2E-81C9-EB2FD61D93B1}" type="slidenum">
              <a:rPr lang="en-US" smtClean="0"/>
              <a:pPr/>
              <a:t>124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0662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" y="2209800"/>
            <a:ext cx="8458904" cy="1390650"/>
          </a:xfrm>
          <a:solidFill>
            <a:srgbClr val="00B050">
              <a:alpha val="74000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7030A0"/>
                </a:solidFill>
                <a:latin typeface="Cambria" pitchFamily="18" charset="0"/>
              </a:rPr>
              <a:t>IWMP – Batch II Projects</a:t>
            </a:r>
            <a:endParaRPr lang="en-IN" sz="6000" b="1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368752" cy="838944"/>
          </a:xfrm>
          <a:solidFill>
            <a:srgbClr val="D872BB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246E37"/>
                </a:solidFill>
                <a:latin typeface="Cambria" pitchFamily="18" charset="0"/>
              </a:rPr>
              <a:t>PIA Level Performance</a:t>
            </a:r>
            <a:endParaRPr lang="en-IN" sz="4000" b="1" dirty="0">
              <a:solidFill>
                <a:srgbClr val="246E37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5373216"/>
            <a:ext cx="2520280" cy="49244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Cambria" pitchFamily="18" charset="0"/>
              </a:rPr>
              <a:t>15.JULY.2016</a:t>
            </a:r>
            <a:endParaRPr lang="en-US" sz="2600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50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14"/>
            <a:ext cx="8258204" cy="928694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MIS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95673247"/>
              </p:ext>
            </p:extLst>
          </p:nvPr>
        </p:nvGraphicFramePr>
        <p:xfrm>
          <a:off x="457200" y="928670"/>
          <a:ext cx="8401080" cy="557216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00360"/>
                <a:gridCol w="2800360"/>
                <a:gridCol w="2800360"/>
              </a:tblGrid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Component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Status of MIS uploading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Reason for non completion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Baseline Survey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Yes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Project Location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Yes 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AAP – Physical (Year</a:t>
                      </a:r>
                      <a:r>
                        <a:rPr lang="en-US" sz="2200" baseline="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NONE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       -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Achievement – Physical (Year</a:t>
                      </a:r>
                      <a:r>
                        <a:rPr lang="en-US" sz="2200" baseline="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NONE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      -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AAP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Completed</a:t>
                      </a:r>
                      <a:r>
                        <a:rPr lang="en-IN" sz="2200" baseline="0" dirty="0" smtClean="0">
                          <a:latin typeface="Book Antiqua" pitchFamily="18" charset="0"/>
                        </a:rPr>
                        <a:t> 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Achievement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Completed </a:t>
                      </a:r>
                      <a:r>
                        <a:rPr lang="en-IN" sz="2200" dirty="0" err="1" smtClean="0">
                          <a:latin typeface="Book Antiqua" pitchFamily="18" charset="0"/>
                        </a:rPr>
                        <a:t>upto</a:t>
                      </a:r>
                      <a:r>
                        <a:rPr lang="en-IN" sz="2200" dirty="0" smtClean="0">
                          <a:latin typeface="Book Antiqua" pitchFamily="18" charset="0"/>
                        </a:rPr>
                        <a:t> 2014-15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35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MIS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95673247"/>
              </p:ext>
            </p:extLst>
          </p:nvPr>
        </p:nvGraphicFramePr>
        <p:xfrm>
          <a:off x="457200" y="928670"/>
          <a:ext cx="8401080" cy="557216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00360"/>
                <a:gridCol w="2800360"/>
                <a:gridCol w="2800360"/>
              </a:tblGrid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Component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Status of MIS uploading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Reason for non completion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Baseline Survey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rowSpan="6" gridSpan="2">
                  <a:txBody>
                    <a:bodyPr/>
                    <a:lstStyle/>
                    <a:p>
                      <a:pPr algn="ctr"/>
                      <a:endParaRPr lang="en-US" sz="2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endParaRPr lang="en-US" sz="2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endParaRPr lang="en-US" sz="2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endParaRPr lang="en-US" sz="2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r>
                        <a:rPr lang="en-US" sz="4400" b="1" dirty="0" smtClean="0">
                          <a:solidFill>
                            <a:srgbClr val="29794F"/>
                          </a:solidFill>
                          <a:latin typeface="Book Antiqua" pitchFamily="18" charset="0"/>
                        </a:rPr>
                        <a:t>COMPLETED </a:t>
                      </a:r>
                      <a:r>
                        <a:rPr lang="en-IN" sz="4400" b="1" baseline="0" dirty="0" err="1" smtClean="0">
                          <a:solidFill>
                            <a:srgbClr val="29794F"/>
                          </a:solidFill>
                          <a:latin typeface="Cambria" pitchFamily="18" charset="0"/>
                        </a:rPr>
                        <a:t>upto</a:t>
                      </a:r>
                      <a:r>
                        <a:rPr lang="en-IN" sz="4400" b="1" baseline="0" dirty="0" smtClean="0">
                          <a:solidFill>
                            <a:srgbClr val="29794F"/>
                          </a:solidFill>
                          <a:latin typeface="Cambria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IN" sz="4400" b="1" baseline="0" dirty="0" smtClean="0">
                          <a:solidFill>
                            <a:srgbClr val="29794F"/>
                          </a:solidFill>
                          <a:latin typeface="Cambria" pitchFamily="18" charset="0"/>
                        </a:rPr>
                        <a:t>2014-15</a:t>
                      </a:r>
                      <a:endParaRPr lang="en-IN" sz="4400" b="1" dirty="0">
                        <a:solidFill>
                          <a:srgbClr val="29794F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Project Location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AAP – Physical (Year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Achievement – Physical (Year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AAP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Achievement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35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ambria" pitchFamily="18" charset="0"/>
              </a:rPr>
              <a:t>Drishti</a:t>
            </a:r>
            <a:r>
              <a:rPr lang="en-US" b="1" dirty="0" smtClean="0">
                <a:latin typeface="Cambria" pitchFamily="18" charset="0"/>
              </a:rPr>
              <a:t> &amp; </a:t>
            </a:r>
            <a:r>
              <a:rPr lang="en-US" b="1" dirty="0" err="1" smtClean="0">
                <a:latin typeface="Cambria" pitchFamily="18" charset="0"/>
              </a:rPr>
              <a:t>Shrishti</a:t>
            </a:r>
            <a:endParaRPr lang="en-IN" b="1" dirty="0">
              <a:latin typeface="Cambria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250828"/>
              </p:ext>
            </p:extLst>
          </p:nvPr>
        </p:nvGraphicFramePr>
        <p:xfrm>
          <a:off x="457200" y="2133600"/>
          <a:ext cx="8229600" cy="2819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2819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Total No. of Field Photographs Uploaded in </a:t>
                      </a:r>
                      <a:r>
                        <a:rPr lang="en-US" sz="2400" dirty="0" err="1" smtClean="0">
                          <a:latin typeface="Cambria" pitchFamily="18" charset="0"/>
                        </a:rPr>
                        <a:t>Bhuvan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Accepted - 81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Rejected- 11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Total - 92</a:t>
                      </a:r>
                      <a:endParaRPr kumimoji="0" lang="en-IN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2099016667"/>
              </p:ext>
            </p:extLst>
          </p:nvPr>
        </p:nvGraphicFramePr>
        <p:xfrm>
          <a:off x="304800" y="2130425"/>
          <a:ext cx="8153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31363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ambria" pitchFamily="18" charset="0"/>
              </a:rPr>
              <a:t>Project Profile</a:t>
            </a:r>
            <a:endParaRPr lang="en-IN" sz="4000" b="1" dirty="0"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2"/>
          <a:ext cx="8458200" cy="554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343400"/>
              </a:tblGrid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Name of Project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Alappuzha-IWMP-1/2010-11 </a:t>
                      </a:r>
                    </a:p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CHAMPAKULAM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Area to be Treated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5889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Per Ha. Cost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12000/-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No. of Micro</a:t>
                      </a:r>
                      <a:r>
                        <a:rPr lang="en-US" sz="2400" b="1" baseline="0" dirty="0" smtClean="0">
                          <a:latin typeface="Cambria" pitchFamily="18" charset="0"/>
                        </a:rPr>
                        <a:t> Watersheds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5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Total Project Cost 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706.68 </a:t>
                      </a:r>
                      <a:r>
                        <a:rPr lang="en-IN" sz="2400" b="1" dirty="0" err="1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lakhs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Total Expenditure Incurred &amp; Percentage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240.70 </a:t>
                      </a:r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lakhs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    34.06%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Balance 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465.98 </a:t>
                      </a:r>
                      <a:r>
                        <a:rPr lang="en-US" sz="2400" b="1" baseline="0" dirty="0" err="1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lakhs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5945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2175131604"/>
              </p:ext>
            </p:extLst>
          </p:nvPr>
        </p:nvGraphicFramePr>
        <p:xfrm>
          <a:off x="642910" y="571480"/>
          <a:ext cx="8001056" cy="5572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4222340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" pitchFamily="18" charset="0"/>
              </a:rPr>
              <a:t>NRM - Financial</a:t>
            </a:r>
            <a:endParaRPr lang="en-IN" b="1" dirty="0"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2209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Funds Earmarked as per DPR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Balance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2098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395.7408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136.84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258.9008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4757039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latin typeface="Cambria" pitchFamily="18" charset="0"/>
              </a:rPr>
              <a:t>Details of Production System - Financial</a:t>
            </a:r>
            <a:r>
              <a:rPr lang="en-IN" sz="3600" dirty="0" smtClean="0">
                <a:latin typeface="Cambria" pitchFamily="18" charset="0"/>
              </a:rPr>
              <a:t/>
            </a:r>
            <a:br>
              <a:rPr lang="en-IN" sz="3600" dirty="0" smtClean="0">
                <a:latin typeface="Cambria" pitchFamily="18" charset="0"/>
              </a:rPr>
            </a:br>
            <a:endParaRPr lang="en-IN" sz="3600" dirty="0"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3820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2095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Project Cost earmarked for Production System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Balance Amount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55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70.668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14.37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56.298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1188887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" pitchFamily="18" charset="0"/>
              </a:rPr>
              <a:t>Livelihood</a:t>
            </a:r>
            <a:endParaRPr lang="en-IN" b="1" dirty="0"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14300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28263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as per DPR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Incurred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formed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</a:t>
                      </a:r>
                      <a:endParaRPr lang="en-IN" dirty="0" smtClean="0">
                        <a:latin typeface="Cambria" pitchFamily="18" charset="0"/>
                      </a:endParaRPr>
                    </a:p>
                    <a:p>
                      <a:r>
                        <a:rPr lang="en-US" baseline="0" dirty="0" smtClean="0">
                          <a:latin typeface="Cambria" pitchFamily="18" charset="0"/>
                        </a:rPr>
                        <a:t>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 for Major Assistance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 Major Assistance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55273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63.60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23.50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40.10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6572902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ambria" pitchFamily="18" charset="0"/>
              </a:rPr>
              <a:t>Capacity Building</a:t>
            </a:r>
            <a:endParaRPr lang="en-IN" sz="4000" b="1" dirty="0"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295400"/>
          <a:ext cx="8153397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</a:tblGrid>
              <a:tr h="257642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Amount Earmarked for CB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No. of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 for officials/Elected Reps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farmers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Livelihood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 planned for MGNREGS workers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NRM Trainings Planned for Community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00377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35.33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10.35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24.98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5849940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CB41A4"/>
                </a:solidFill>
                <a:latin typeface="Cambria" pitchFamily="18" charset="0"/>
              </a:rPr>
              <a:t>Assessment of Progress in Last 9 Months</a:t>
            </a:r>
            <a:endParaRPr lang="en-IN" sz="3600" b="1" dirty="0">
              <a:solidFill>
                <a:srgbClr val="CB41A4"/>
              </a:solidFill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3" y="1000105"/>
          <a:ext cx="8786876" cy="5643609"/>
        </p:xfrm>
        <a:graphic>
          <a:graphicData uri="http://schemas.openxmlformats.org/drawingml/2006/table">
            <a:tbl>
              <a:tblPr/>
              <a:tblGrid>
                <a:gridCol w="1255268"/>
                <a:gridCol w="1255268"/>
                <a:gridCol w="1255268"/>
                <a:gridCol w="1255268"/>
                <a:gridCol w="1255268"/>
                <a:gridCol w="1255268"/>
                <a:gridCol w="1255268"/>
              </a:tblGrid>
              <a:tr h="1817429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Month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Total Amount Expended in the Month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NRM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LH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CB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Admin  Cost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Oct-15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45.41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41.64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3.22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Nov-15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4.65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3.1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Dec-15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17.11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6.01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4.86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5.5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Jan-16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2.43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Feb-16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24.68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13.91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3.6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5.5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Mar-16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18.88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15.72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Apr-16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2.06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May-16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10.23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8.01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Jun-16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11.11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7.06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3.34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1" i="0" u="none" strike="noStrike" dirty="0">
                          <a:solidFill>
                            <a:srgbClr val="0000FF"/>
                          </a:solidFill>
                          <a:latin typeface="Bookman Old Style" pitchFamily="18" charset="0"/>
                        </a:rPr>
                        <a:t>Total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1" i="0" u="none" strike="noStrike" dirty="0">
                          <a:solidFill>
                            <a:srgbClr val="0000FF"/>
                          </a:solidFill>
                          <a:latin typeface="Bookman Old Style" pitchFamily="18" charset="0"/>
                        </a:rPr>
                        <a:t>136.56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1" i="0" u="none" strike="noStrike" dirty="0">
                          <a:solidFill>
                            <a:srgbClr val="0000FF"/>
                          </a:solidFill>
                          <a:latin typeface="Bookman Old Style" pitchFamily="18" charset="0"/>
                        </a:rPr>
                        <a:t>96.95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1" i="0" u="none" strike="noStrike" dirty="0">
                          <a:solidFill>
                            <a:srgbClr val="0000FF"/>
                          </a:solidFill>
                          <a:latin typeface="Bookman Old Style" pitchFamily="18" charset="0"/>
                        </a:rPr>
                        <a:t>14.37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1" i="0" u="none" strike="noStrike" dirty="0">
                          <a:solidFill>
                            <a:srgbClr val="0000FF"/>
                          </a:solidFill>
                          <a:latin typeface="Bookman Old Style" pitchFamily="18" charset="0"/>
                        </a:rPr>
                        <a:t>12.5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1" i="0" u="none" strike="noStrike" dirty="0">
                          <a:solidFill>
                            <a:srgbClr val="0000FF"/>
                          </a:solidFill>
                          <a:latin typeface="Bookman Old Style" pitchFamily="18" charset="0"/>
                        </a:rPr>
                        <a:t>3.82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1" i="0" u="none" strike="noStrike" dirty="0">
                          <a:solidFill>
                            <a:srgbClr val="0000FF"/>
                          </a:solidFill>
                          <a:latin typeface="Bookman Old Style" pitchFamily="18" charset="0"/>
                        </a:rPr>
                        <a:t>8.14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41080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BF2366"/>
                </a:solidFill>
                <a:latin typeface="Cambria" pitchFamily="18" charset="0"/>
              </a:rPr>
              <a:t>Drishti</a:t>
            </a:r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 &amp; </a:t>
            </a:r>
            <a:r>
              <a:rPr lang="en-US" b="1" dirty="0" err="1" smtClean="0">
                <a:solidFill>
                  <a:srgbClr val="BF2366"/>
                </a:solidFill>
                <a:latin typeface="Cambria" pitchFamily="18" charset="0"/>
              </a:rPr>
              <a:t>Shrishti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250828"/>
              </p:ext>
            </p:extLst>
          </p:nvPr>
        </p:nvGraphicFramePr>
        <p:xfrm>
          <a:off x="457200" y="2133600"/>
          <a:ext cx="8229600" cy="2819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2819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Total No. of Field Photographs Uploaded in </a:t>
                      </a:r>
                      <a:r>
                        <a:rPr lang="en-US" sz="2400" dirty="0" err="1" smtClean="0">
                          <a:latin typeface="Cambria" pitchFamily="18" charset="0"/>
                        </a:rPr>
                        <a:t>Bhuvan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Accepted - 24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Rejected- 2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Total - 26</a:t>
                      </a:r>
                      <a:endParaRPr kumimoji="0" lang="en-IN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4091156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MIS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95673247"/>
              </p:ext>
            </p:extLst>
          </p:nvPr>
        </p:nvGraphicFramePr>
        <p:xfrm>
          <a:off x="457200" y="928670"/>
          <a:ext cx="8401080" cy="557216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00360"/>
                <a:gridCol w="2800360"/>
                <a:gridCol w="2800360"/>
              </a:tblGrid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Component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Status of MIS uploading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Reason for non completion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Baseline Survey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rowSpan="6" gridSpan="2">
                  <a:txBody>
                    <a:bodyPr/>
                    <a:lstStyle/>
                    <a:p>
                      <a:pPr algn="ctr"/>
                      <a:endParaRPr lang="en-US" sz="2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endParaRPr lang="en-US" sz="2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endParaRPr lang="en-US" sz="2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endParaRPr lang="en-US" sz="2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r>
                        <a:rPr lang="en-US" sz="4400" b="1" dirty="0" smtClean="0">
                          <a:solidFill>
                            <a:srgbClr val="29794F"/>
                          </a:solidFill>
                          <a:latin typeface="Book Antiqua" pitchFamily="18" charset="0"/>
                        </a:rPr>
                        <a:t>COMPLETED </a:t>
                      </a:r>
                      <a:r>
                        <a:rPr lang="en-IN" sz="4400" b="1" baseline="0" dirty="0" err="1" smtClean="0">
                          <a:solidFill>
                            <a:srgbClr val="29794F"/>
                          </a:solidFill>
                          <a:latin typeface="Cambria" pitchFamily="18" charset="0"/>
                        </a:rPr>
                        <a:t>upto</a:t>
                      </a:r>
                      <a:r>
                        <a:rPr lang="en-IN" sz="4400" b="1" baseline="0" dirty="0" smtClean="0">
                          <a:solidFill>
                            <a:srgbClr val="29794F"/>
                          </a:solidFill>
                          <a:latin typeface="Cambria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IN" sz="4400" b="1" baseline="0" dirty="0" smtClean="0">
                          <a:solidFill>
                            <a:srgbClr val="29794F"/>
                          </a:solidFill>
                          <a:latin typeface="Cambria" pitchFamily="18" charset="0"/>
                        </a:rPr>
                        <a:t>2014-15</a:t>
                      </a:r>
                      <a:endParaRPr lang="en-IN" sz="4400" b="1" dirty="0">
                        <a:solidFill>
                          <a:srgbClr val="29794F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Project Location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AAP – Physical (Year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Achievement – Physical (Year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AAP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Achievement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35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ambria" pitchFamily="18" charset="0"/>
              </a:rPr>
              <a:t>Drishti</a:t>
            </a:r>
            <a:r>
              <a:rPr lang="en-US" b="1" dirty="0" smtClean="0">
                <a:latin typeface="Cambria" pitchFamily="18" charset="0"/>
              </a:rPr>
              <a:t> &amp; </a:t>
            </a:r>
            <a:r>
              <a:rPr lang="en-US" b="1" dirty="0" err="1" smtClean="0">
                <a:latin typeface="Cambria" pitchFamily="18" charset="0"/>
              </a:rPr>
              <a:t>Shrishti</a:t>
            </a:r>
            <a:endParaRPr lang="en-IN" b="1" dirty="0"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2819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2819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Total No. of Field Photographs Uploaded in </a:t>
                      </a:r>
                      <a:r>
                        <a:rPr lang="en-US" sz="2400" dirty="0" err="1" smtClean="0">
                          <a:latin typeface="Cambria" pitchFamily="18" charset="0"/>
                        </a:rPr>
                        <a:t>Bhuvan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Accepted -15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Rejected-0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Total - 15</a:t>
                      </a:r>
                      <a:endParaRPr kumimoji="0" lang="en-IN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0081865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729955316"/>
              </p:ext>
            </p:extLst>
          </p:nvPr>
        </p:nvGraphicFramePr>
        <p:xfrm>
          <a:off x="0" y="2133600"/>
          <a:ext cx="8458200" cy="146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06712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F2366"/>
                </a:solidFill>
                <a:latin typeface="Cambria" pitchFamily="18" charset="0"/>
              </a:rPr>
              <a:t>Project Profile</a:t>
            </a:r>
            <a:endParaRPr lang="en-IN" sz="40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87458272"/>
              </p:ext>
            </p:extLst>
          </p:nvPr>
        </p:nvGraphicFramePr>
        <p:xfrm>
          <a:off x="457200" y="1066802"/>
          <a:ext cx="8458200" cy="554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Name of Project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Kollam-IWMP-1/2010-11 </a:t>
                      </a:r>
                    </a:p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 ITHIKKARA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Area to be Treated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4917 Ha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Per Ha. Cost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15000/-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No. of Micro</a:t>
                      </a:r>
                      <a:r>
                        <a:rPr lang="en-US" sz="2400" b="1" baseline="0" dirty="0" smtClean="0">
                          <a:latin typeface="Cambria" pitchFamily="18" charset="0"/>
                        </a:rPr>
                        <a:t> Watersheds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7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Total Project Cost 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737.55 lakhs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Total Expenditure Incurred &amp; Percentage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141 </a:t>
                      </a:r>
                      <a:r>
                        <a:rPr lang="en-US" sz="2400" b="1" baseline="0" dirty="0" err="1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lakhs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    19.12%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Balance 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596.55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lakhs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9050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25498469"/>
              </p:ext>
            </p:extLst>
          </p:nvPr>
        </p:nvGraphicFramePr>
        <p:xfrm>
          <a:off x="928662" y="500043"/>
          <a:ext cx="771530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5855005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NRM - Financial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24175449"/>
              </p:ext>
            </p:extLst>
          </p:nvPr>
        </p:nvGraphicFramePr>
        <p:xfrm>
          <a:off x="457200" y="16002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2209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Funds Earmarked as per DPR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Balance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2098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413.028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55.67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357.358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4252129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BF2366"/>
                </a:solidFill>
                <a:latin typeface="Cambria" pitchFamily="18" charset="0"/>
              </a:rPr>
              <a:t>Details of Production System - Financial</a:t>
            </a:r>
            <a:r>
              <a:rPr lang="en-IN" sz="3600" dirty="0" smtClean="0">
                <a:solidFill>
                  <a:srgbClr val="BF2366"/>
                </a:solidFill>
                <a:latin typeface="Cambria" pitchFamily="18" charset="0"/>
              </a:rPr>
              <a:t/>
            </a:r>
            <a:br>
              <a:rPr lang="en-IN" sz="3600" dirty="0" smtClean="0">
                <a:solidFill>
                  <a:srgbClr val="BF2366"/>
                </a:solidFill>
                <a:latin typeface="Cambria" pitchFamily="18" charset="0"/>
              </a:rPr>
            </a:br>
            <a:endParaRPr lang="en-IN" sz="3600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53704685"/>
              </p:ext>
            </p:extLst>
          </p:nvPr>
        </p:nvGraphicFramePr>
        <p:xfrm>
          <a:off x="457200" y="1219200"/>
          <a:ext cx="83820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2095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Project Cost earmarked for Production System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Balance Amount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55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73.755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11.27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62.485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18207360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Livelihood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94543623"/>
              </p:ext>
            </p:extLst>
          </p:nvPr>
        </p:nvGraphicFramePr>
        <p:xfrm>
          <a:off x="304800" y="114300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28263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as per DPR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Incurred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formed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</a:t>
                      </a:r>
                      <a:endParaRPr lang="en-IN" dirty="0" smtClean="0">
                        <a:latin typeface="Cambria" pitchFamily="18" charset="0"/>
                      </a:endParaRPr>
                    </a:p>
                    <a:p>
                      <a:r>
                        <a:rPr lang="en-US" baseline="0" dirty="0" smtClean="0">
                          <a:latin typeface="Cambria" pitchFamily="18" charset="0"/>
                        </a:rPr>
                        <a:t>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 for Major Assistance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 Major Assistance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55273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66.38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18.00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48.38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6835900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F2366"/>
                </a:solidFill>
                <a:latin typeface="Cambria" pitchFamily="18" charset="0"/>
              </a:rPr>
              <a:t>Capacity Building</a:t>
            </a:r>
            <a:endParaRPr lang="en-IN" sz="40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38608398"/>
              </p:ext>
            </p:extLst>
          </p:nvPr>
        </p:nvGraphicFramePr>
        <p:xfrm>
          <a:off x="533400" y="1295400"/>
          <a:ext cx="8153397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</a:tblGrid>
              <a:tr h="257642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Amount Earmarked for CB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No. of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 for officials/Elected Reps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farmers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Livelihood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 planned for MGNREGS workers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NRM Trainings Planned for Community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00377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36.88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11.43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25.45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7985394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BF2366"/>
                </a:solidFill>
                <a:latin typeface="Cambria" pitchFamily="18" charset="0"/>
              </a:rPr>
              <a:t>Assessment of Progress in Last 9 Months</a:t>
            </a:r>
            <a:endParaRPr lang="en-IN" sz="36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19" y="928666"/>
          <a:ext cx="8501122" cy="564595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214446"/>
                <a:gridCol w="1214446"/>
                <a:gridCol w="1214446"/>
                <a:gridCol w="1214446"/>
                <a:gridCol w="1214446"/>
                <a:gridCol w="1214446"/>
                <a:gridCol w="1214446"/>
              </a:tblGrid>
              <a:tr h="1817412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Month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Total Amount Expended in the Month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NRM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LH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CB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Admin  Cost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3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Oct-15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9.06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8.09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3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Nov-15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6.7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3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Dec-15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3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Jan-16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5.91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3.9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1.5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3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Feb-16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10.39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3.03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5.9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3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Mar-16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8.05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3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Apr-16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0.89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3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May-16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6.74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2.56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3.13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0.62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3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Jun-16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1.39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5029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Total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52.64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34.72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9.03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1.5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1.62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4.1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62831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660565556"/>
              </p:ext>
            </p:extLst>
          </p:nvPr>
        </p:nvGraphicFramePr>
        <p:xfrm>
          <a:off x="0" y="2133600"/>
          <a:ext cx="8458200" cy="146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7679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MIS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95673247"/>
              </p:ext>
            </p:extLst>
          </p:nvPr>
        </p:nvGraphicFramePr>
        <p:xfrm>
          <a:off x="457200" y="928670"/>
          <a:ext cx="8401080" cy="557216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00360"/>
                <a:gridCol w="2800360"/>
                <a:gridCol w="2800360"/>
              </a:tblGrid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Component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Status of MIS uploading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Reason for non completion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Baseline Survey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rowSpan="6" gridSpan="2">
                  <a:txBody>
                    <a:bodyPr/>
                    <a:lstStyle/>
                    <a:p>
                      <a:pPr algn="ctr"/>
                      <a:endParaRPr lang="en-US" sz="2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endParaRPr lang="en-US" sz="2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endParaRPr lang="en-US" sz="2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endParaRPr lang="en-US" sz="2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r>
                        <a:rPr lang="en-US" sz="4400" b="1" dirty="0" smtClean="0">
                          <a:solidFill>
                            <a:srgbClr val="29794F"/>
                          </a:solidFill>
                          <a:latin typeface="Book Antiqua" pitchFamily="18" charset="0"/>
                        </a:rPr>
                        <a:t>COMPLETED </a:t>
                      </a:r>
                      <a:r>
                        <a:rPr lang="en-IN" sz="4400" b="1" baseline="0" dirty="0" err="1" smtClean="0">
                          <a:solidFill>
                            <a:srgbClr val="29794F"/>
                          </a:solidFill>
                          <a:latin typeface="Cambria" pitchFamily="18" charset="0"/>
                        </a:rPr>
                        <a:t>upto</a:t>
                      </a:r>
                      <a:r>
                        <a:rPr lang="en-IN" sz="4400" b="1" baseline="0" dirty="0" smtClean="0">
                          <a:solidFill>
                            <a:srgbClr val="29794F"/>
                          </a:solidFill>
                          <a:latin typeface="Cambria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IN" sz="4400" b="1" baseline="0" dirty="0" smtClean="0">
                          <a:solidFill>
                            <a:srgbClr val="29794F"/>
                          </a:solidFill>
                          <a:latin typeface="Cambria" pitchFamily="18" charset="0"/>
                        </a:rPr>
                        <a:t>2014-15</a:t>
                      </a:r>
                      <a:endParaRPr lang="en-IN" sz="4400" b="1" dirty="0">
                        <a:solidFill>
                          <a:srgbClr val="29794F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Project Location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AAP – Physical (Year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Achievement – Physical (Year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AAP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Achievement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35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BF2366"/>
                </a:solidFill>
                <a:latin typeface="Cambria" pitchFamily="18" charset="0"/>
              </a:rPr>
              <a:t>Drishti</a:t>
            </a:r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 &amp; </a:t>
            </a:r>
            <a:r>
              <a:rPr lang="en-US" b="1" dirty="0" err="1" smtClean="0">
                <a:solidFill>
                  <a:srgbClr val="BF2366"/>
                </a:solidFill>
                <a:latin typeface="Cambria" pitchFamily="18" charset="0"/>
              </a:rPr>
              <a:t>Shrishti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250828"/>
              </p:ext>
            </p:extLst>
          </p:nvPr>
        </p:nvGraphicFramePr>
        <p:xfrm>
          <a:off x="457200" y="2133600"/>
          <a:ext cx="8229600" cy="2819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2819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Total No. of Field Photographs Uploaded in </a:t>
                      </a:r>
                      <a:r>
                        <a:rPr lang="en-US" sz="2400" dirty="0" err="1" smtClean="0">
                          <a:latin typeface="Cambria" pitchFamily="18" charset="0"/>
                        </a:rPr>
                        <a:t>Bhuvan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Accepted - 1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Rejected-0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Total -1</a:t>
                      </a:r>
                      <a:endParaRPr kumimoji="0" lang="en-IN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4674168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909520238"/>
              </p:ext>
            </p:extLst>
          </p:nvPr>
        </p:nvGraphicFramePr>
        <p:xfrm>
          <a:off x="0" y="2133600"/>
          <a:ext cx="8458200" cy="146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7128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F2366"/>
                </a:solidFill>
                <a:latin typeface="Cambria" pitchFamily="18" charset="0"/>
              </a:rPr>
              <a:t>Project Profile</a:t>
            </a:r>
            <a:endParaRPr lang="en-IN" sz="40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50338163"/>
              </p:ext>
            </p:extLst>
          </p:nvPr>
        </p:nvGraphicFramePr>
        <p:xfrm>
          <a:off x="457200" y="1066802"/>
          <a:ext cx="8458200" cy="554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1858"/>
                <a:gridCol w="4986342"/>
              </a:tblGrid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Name of Project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Thiruvananthapuram-IWMP-1/2010-11</a:t>
                      </a:r>
                    </a:p>
                    <a:p>
                      <a:r>
                        <a:rPr lang="en-IN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VAMANAPURAM 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Area to be Treated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7492 Ha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Per Ha. Cost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15000/-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No. of Micro</a:t>
                      </a:r>
                      <a:r>
                        <a:rPr lang="en-US" sz="2400" b="1" baseline="0" dirty="0" smtClean="0">
                          <a:latin typeface="Cambria" pitchFamily="18" charset="0"/>
                        </a:rPr>
                        <a:t> Watersheds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6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Total Project Cost 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1123.8 lakhs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Total Expenditure Incurred &amp; Percentage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Balance 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0583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3090373247"/>
              </p:ext>
            </p:extLst>
          </p:nvPr>
        </p:nvGraphicFramePr>
        <p:xfrm>
          <a:off x="142844" y="357166"/>
          <a:ext cx="8715436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7246634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NRM - Financial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58032307"/>
              </p:ext>
            </p:extLst>
          </p:nvPr>
        </p:nvGraphicFramePr>
        <p:xfrm>
          <a:off x="457200" y="16002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2209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Funds Earmarked as per DPR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Balance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209800">
                <a:tc>
                  <a:txBody>
                    <a:bodyPr/>
                    <a:lstStyle/>
                    <a:p>
                      <a:r>
                        <a:rPr lang="en-IN" sz="3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629.33</a:t>
                      </a:r>
                      <a:endParaRPr lang="en-IN" sz="3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93.90</a:t>
                      </a:r>
                      <a:endParaRPr lang="en-IN" sz="3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536.03</a:t>
                      </a:r>
                      <a:endParaRPr lang="en-IN" sz="3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092663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NRM – Work Details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1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543"/>
                <a:gridCol w="1186543"/>
                <a:gridCol w="1186543"/>
                <a:gridCol w="1186543"/>
                <a:gridCol w="1186543"/>
                <a:gridCol w="1186543"/>
                <a:gridCol w="1186543"/>
              </a:tblGrid>
              <a:tr h="2175224">
                <a:tc>
                  <a:txBody>
                    <a:bodyPr/>
                    <a:lstStyle/>
                    <a:p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Total No. of NRM works/item of work as per the DPR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No. of works completed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No. of works ongoing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Not Started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TS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Obtained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TS Not required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TS to be obtained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96776"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88845193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BF2366"/>
                </a:solidFill>
                <a:latin typeface="Cambria" pitchFamily="18" charset="0"/>
              </a:rPr>
              <a:t>Details of Production System - Financial</a:t>
            </a:r>
            <a:r>
              <a:rPr lang="en-IN" sz="3600" dirty="0" smtClean="0">
                <a:solidFill>
                  <a:srgbClr val="BF2366"/>
                </a:solidFill>
                <a:latin typeface="Cambria" pitchFamily="18" charset="0"/>
              </a:rPr>
              <a:t/>
            </a:r>
            <a:br>
              <a:rPr lang="en-IN" sz="3600" dirty="0" smtClean="0">
                <a:solidFill>
                  <a:srgbClr val="BF2366"/>
                </a:solidFill>
                <a:latin typeface="Cambria" pitchFamily="18" charset="0"/>
              </a:rPr>
            </a:br>
            <a:endParaRPr lang="en-IN" sz="3600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70301896"/>
              </p:ext>
            </p:extLst>
          </p:nvPr>
        </p:nvGraphicFramePr>
        <p:xfrm>
          <a:off x="457200" y="1219200"/>
          <a:ext cx="83820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2095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Project Cost earmarked for Production System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Balance Amount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5500">
                <a:tc>
                  <a:txBody>
                    <a:bodyPr/>
                    <a:lstStyle/>
                    <a:p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112.38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1.60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110.78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2213659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Livelihood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09678495"/>
              </p:ext>
            </p:extLst>
          </p:nvPr>
        </p:nvGraphicFramePr>
        <p:xfrm>
          <a:off x="304800" y="114300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28263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as per DPR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Incurred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formed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</a:t>
                      </a:r>
                      <a:endParaRPr lang="en-IN" dirty="0" smtClean="0">
                        <a:latin typeface="Cambria" pitchFamily="18" charset="0"/>
                      </a:endParaRPr>
                    </a:p>
                    <a:p>
                      <a:r>
                        <a:rPr lang="en-US" baseline="0" dirty="0" smtClean="0">
                          <a:latin typeface="Cambria" pitchFamily="18" charset="0"/>
                        </a:rPr>
                        <a:t>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 for Major Assistance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 Major Assistance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55273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101.14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43.00</a:t>
                      </a:r>
                      <a:endParaRPr lang="en-IN" sz="2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58.14</a:t>
                      </a:r>
                      <a:endParaRPr lang="en-IN" sz="2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3076770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F2366"/>
                </a:solidFill>
                <a:latin typeface="Cambria" pitchFamily="18" charset="0"/>
              </a:rPr>
              <a:t>Capacity Building</a:t>
            </a:r>
            <a:endParaRPr lang="en-IN" sz="40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73361813"/>
              </p:ext>
            </p:extLst>
          </p:nvPr>
        </p:nvGraphicFramePr>
        <p:xfrm>
          <a:off x="285720" y="1285860"/>
          <a:ext cx="8401077" cy="4886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3"/>
                <a:gridCol w="933453"/>
                <a:gridCol w="933453"/>
                <a:gridCol w="933453"/>
                <a:gridCol w="933453"/>
                <a:gridCol w="933453"/>
                <a:gridCol w="933453"/>
                <a:gridCol w="933453"/>
                <a:gridCol w="933453"/>
              </a:tblGrid>
              <a:tr h="258146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Amount Earmarked for CB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No. of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 for officials/Elected Reps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farmers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Livelihood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 planned for MGNREGS workers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NRM Trainings Planned for Community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04877">
                <a:tc>
                  <a:txBody>
                    <a:bodyPr/>
                    <a:lstStyle/>
                    <a:p>
                      <a:r>
                        <a:rPr lang="en-IN" sz="2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56.19</a:t>
                      </a:r>
                      <a:endParaRPr lang="en-IN" sz="2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22.34</a:t>
                      </a:r>
                      <a:endParaRPr lang="en-IN" sz="2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33.85</a:t>
                      </a:r>
                      <a:endParaRPr lang="en-IN" sz="2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76914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F2366"/>
                </a:solidFill>
                <a:latin typeface="Cambria" pitchFamily="18" charset="0"/>
              </a:rPr>
              <a:t>Project Profile</a:t>
            </a:r>
            <a:endParaRPr lang="en-IN" sz="40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65698979"/>
              </p:ext>
            </p:extLst>
          </p:nvPr>
        </p:nvGraphicFramePr>
        <p:xfrm>
          <a:off x="457200" y="1066802"/>
          <a:ext cx="8458200" cy="554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Name of Project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Wayanad-IWMP-2/2010-11 </a:t>
                      </a:r>
                    </a:p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KALPETTA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Area to be Treated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3663 Ha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Per Ha. Cost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15000/-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No. of Micro</a:t>
                      </a:r>
                      <a:r>
                        <a:rPr lang="en-US" sz="2400" b="1" baseline="0" dirty="0" smtClean="0">
                          <a:latin typeface="Cambria" pitchFamily="18" charset="0"/>
                        </a:rPr>
                        <a:t> Watersheds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7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Total Project Cost 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549.45 lakhs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Total Expenditure Incurred &amp; Percentage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177.84 </a:t>
                      </a:r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lakhs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    32.37%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Balance 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371.61 </a:t>
                      </a:r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lakhs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2190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BF2366"/>
                </a:solidFill>
                <a:latin typeface="Cambria" pitchFamily="18" charset="0"/>
              </a:rPr>
              <a:t>Assessment of Progress in Last 9 Months</a:t>
            </a:r>
            <a:endParaRPr lang="en-IN" sz="36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7156" y="1000103"/>
          <a:ext cx="8501125" cy="550963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114592"/>
                <a:gridCol w="1341288"/>
                <a:gridCol w="1209049"/>
                <a:gridCol w="1209049"/>
                <a:gridCol w="1209049"/>
                <a:gridCol w="1209049"/>
                <a:gridCol w="1209049"/>
              </a:tblGrid>
              <a:tr h="177818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 dirty="0">
                          <a:latin typeface="Book Antiqua" pitchFamily="18" charset="0"/>
                        </a:rPr>
                        <a:t>Month  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 dirty="0">
                          <a:latin typeface="Book Antiqua" pitchFamily="18" charset="0"/>
                        </a:rPr>
                        <a:t>Total Amount Expended in the Month 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NRM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PS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LH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CB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Admin  Cost 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72907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Oct-15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21.41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20.25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1.16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72907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Nov-15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72907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Dec-15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0.05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0.05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72907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Jan-16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26.95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8.42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18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0.53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72907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Feb-16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72907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Mar-16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4.98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3.97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0.17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0.84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72907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Apr-16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11.15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9.69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0.13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1.33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72907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May-16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1.37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0.98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0.39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72907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Jun-16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72907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Total 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65.91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43.31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0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18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0.35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4.25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5032220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115328" cy="79688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MIS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95673247"/>
              </p:ext>
            </p:extLst>
          </p:nvPr>
        </p:nvGraphicFramePr>
        <p:xfrm>
          <a:off x="457200" y="928670"/>
          <a:ext cx="8401080" cy="557216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00360"/>
                <a:gridCol w="2800360"/>
                <a:gridCol w="2800360"/>
              </a:tblGrid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Component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Status of MIS uploading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Reason for non completion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Baseline Survey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rowSpan="6" gridSpan="2">
                  <a:txBody>
                    <a:bodyPr/>
                    <a:lstStyle/>
                    <a:p>
                      <a:pPr algn="ctr"/>
                      <a:endParaRPr lang="en-US" sz="2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endParaRPr lang="en-US" sz="2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endParaRPr lang="en-US" sz="2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endParaRPr lang="en-US" sz="2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r>
                        <a:rPr lang="en-US" sz="4400" b="1" dirty="0" smtClean="0">
                          <a:solidFill>
                            <a:srgbClr val="29794F"/>
                          </a:solidFill>
                          <a:latin typeface="Book Antiqua" pitchFamily="18" charset="0"/>
                        </a:rPr>
                        <a:t>COMPLETED </a:t>
                      </a:r>
                      <a:r>
                        <a:rPr lang="en-IN" sz="4400" b="1" baseline="0" dirty="0" err="1" smtClean="0">
                          <a:solidFill>
                            <a:srgbClr val="29794F"/>
                          </a:solidFill>
                          <a:latin typeface="Cambria" pitchFamily="18" charset="0"/>
                        </a:rPr>
                        <a:t>upto</a:t>
                      </a:r>
                      <a:r>
                        <a:rPr lang="en-IN" sz="4400" b="1" baseline="0" dirty="0" smtClean="0">
                          <a:solidFill>
                            <a:srgbClr val="29794F"/>
                          </a:solidFill>
                          <a:latin typeface="Cambria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IN" sz="4400" b="1" baseline="0" dirty="0" smtClean="0">
                          <a:solidFill>
                            <a:srgbClr val="29794F"/>
                          </a:solidFill>
                          <a:latin typeface="Cambria" pitchFamily="18" charset="0"/>
                        </a:rPr>
                        <a:t>2014-15</a:t>
                      </a:r>
                      <a:endParaRPr lang="en-IN" sz="4400" b="1" dirty="0">
                        <a:solidFill>
                          <a:srgbClr val="29794F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Project Location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AAP – Physical (Year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Achievement – Physical (Year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AAP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Achievement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35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BF2366"/>
                </a:solidFill>
                <a:latin typeface="Cambria" pitchFamily="18" charset="0"/>
              </a:rPr>
              <a:t>Drishti</a:t>
            </a:r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 &amp; </a:t>
            </a:r>
            <a:r>
              <a:rPr lang="en-US" b="1" dirty="0" err="1" smtClean="0">
                <a:solidFill>
                  <a:srgbClr val="BF2366"/>
                </a:solidFill>
                <a:latin typeface="Cambria" pitchFamily="18" charset="0"/>
              </a:rPr>
              <a:t>Shrishti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2819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2819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Total No. of Field Photographs Uploaded in </a:t>
                      </a:r>
                      <a:r>
                        <a:rPr lang="en-US" sz="2400" dirty="0" err="1" smtClean="0">
                          <a:latin typeface="Cambria" pitchFamily="18" charset="0"/>
                        </a:rPr>
                        <a:t>Bhuvan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" pitchFamily="18" charset="0"/>
                        </a:rPr>
                        <a:t>  </a:t>
                      </a:r>
                      <a:r>
                        <a:rPr lang="en-US" sz="4000" dirty="0" smtClean="0">
                          <a:latin typeface="Cambria" pitchFamily="18" charset="0"/>
                        </a:rPr>
                        <a:t>Accepted</a:t>
                      </a:r>
                      <a:r>
                        <a:rPr lang="en-US" sz="4000" baseline="0" dirty="0" smtClean="0">
                          <a:latin typeface="Cambria" pitchFamily="18" charset="0"/>
                        </a:rPr>
                        <a:t> - 17</a:t>
                      </a:r>
                    </a:p>
                    <a:p>
                      <a:pPr algn="ctr"/>
                      <a:r>
                        <a:rPr lang="en-US" sz="4000" baseline="0" dirty="0" smtClean="0">
                          <a:latin typeface="Cambria" pitchFamily="18" charset="0"/>
                        </a:rPr>
                        <a:t>Rejected- 2 </a:t>
                      </a:r>
                    </a:p>
                    <a:p>
                      <a:pPr algn="ctr"/>
                      <a:r>
                        <a:rPr lang="en-US" sz="4000" baseline="0" dirty="0" smtClean="0">
                          <a:latin typeface="Cambria" pitchFamily="18" charset="0"/>
                        </a:rPr>
                        <a:t>Total - 19</a:t>
                      </a:r>
                      <a:endParaRPr lang="en-IN" sz="4000" dirty="0" smtClean="0">
                        <a:latin typeface="Cambria" pitchFamily="18" charset="0"/>
                      </a:endParaRPr>
                    </a:p>
                    <a:p>
                      <a:pPr algn="ctr"/>
                      <a:endParaRPr lang="en-IN" sz="400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37279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2034358219"/>
              </p:ext>
            </p:extLst>
          </p:nvPr>
        </p:nvGraphicFramePr>
        <p:xfrm>
          <a:off x="428596" y="285728"/>
          <a:ext cx="8429684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1683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NRM - Financial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05222562"/>
              </p:ext>
            </p:extLst>
          </p:nvPr>
        </p:nvGraphicFramePr>
        <p:xfrm>
          <a:off x="457200" y="16002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2209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Funds Earmarked as per DPR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Balance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2098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307.692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108.95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198.742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77029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BF2366"/>
                </a:solidFill>
                <a:latin typeface="Cambria" pitchFamily="18" charset="0"/>
              </a:rPr>
              <a:t>Details of Production System - Financial</a:t>
            </a:r>
            <a:r>
              <a:rPr lang="en-IN" sz="3600" dirty="0" smtClean="0">
                <a:solidFill>
                  <a:srgbClr val="BF2366"/>
                </a:solidFill>
                <a:latin typeface="Cambria" pitchFamily="18" charset="0"/>
              </a:rPr>
              <a:t/>
            </a:r>
            <a:br>
              <a:rPr lang="en-IN" sz="3600" dirty="0" smtClean="0">
                <a:solidFill>
                  <a:srgbClr val="BF2366"/>
                </a:solidFill>
                <a:latin typeface="Cambria" pitchFamily="18" charset="0"/>
              </a:rPr>
            </a:br>
            <a:endParaRPr lang="en-IN" sz="3600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51794815"/>
              </p:ext>
            </p:extLst>
          </p:nvPr>
        </p:nvGraphicFramePr>
        <p:xfrm>
          <a:off x="457200" y="1219200"/>
          <a:ext cx="83820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2095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Project Cost earmarked for Production System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Balance Amount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55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54.945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0.13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54.815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47527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Livelihood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30043530"/>
              </p:ext>
            </p:extLst>
          </p:nvPr>
        </p:nvGraphicFramePr>
        <p:xfrm>
          <a:off x="304800" y="114300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28263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as per DPR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Incurred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formed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</a:t>
                      </a:r>
                      <a:endParaRPr lang="en-IN" dirty="0" smtClean="0">
                        <a:latin typeface="Cambria" pitchFamily="18" charset="0"/>
                      </a:endParaRPr>
                    </a:p>
                    <a:p>
                      <a:r>
                        <a:rPr lang="en-US" baseline="0" dirty="0" smtClean="0">
                          <a:latin typeface="Cambria" pitchFamily="18" charset="0"/>
                        </a:rPr>
                        <a:t>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 for Major Assistance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 Major Assistance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55273">
                <a:tc>
                  <a:txBody>
                    <a:bodyPr/>
                    <a:lstStyle/>
                    <a:p>
                      <a:r>
                        <a:rPr lang="en-IN" sz="21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49.45</a:t>
                      </a:r>
                      <a:endParaRPr lang="en-IN" sz="21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15</a:t>
                      </a:r>
                      <a:endParaRPr lang="en-IN" sz="21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34.45</a:t>
                      </a:r>
                      <a:endParaRPr lang="en-IN" sz="21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73443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F2366"/>
                </a:solidFill>
                <a:latin typeface="Cambria" pitchFamily="18" charset="0"/>
              </a:rPr>
              <a:t>Capacity Building</a:t>
            </a:r>
            <a:endParaRPr lang="en-IN" sz="40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76779232"/>
              </p:ext>
            </p:extLst>
          </p:nvPr>
        </p:nvGraphicFramePr>
        <p:xfrm>
          <a:off x="533400" y="1295400"/>
          <a:ext cx="8153397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</a:tblGrid>
              <a:tr h="257642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Amount Earmarked for CB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No. of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 for officials/Elected Reps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farmers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Livelihood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 planned for MGNREGS workers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NRM Trainings Planned for Community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00377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27.47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8.38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19.09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38098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BF2366"/>
                </a:solidFill>
                <a:latin typeface="Cambria" pitchFamily="18" charset="0"/>
              </a:rPr>
              <a:t>Assessment of Progress in Last 9 Months</a:t>
            </a:r>
            <a:endParaRPr lang="en-IN" sz="36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857232"/>
          <a:ext cx="8501124" cy="578647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300804"/>
                <a:gridCol w="1307475"/>
                <a:gridCol w="1178569"/>
                <a:gridCol w="1178569"/>
                <a:gridCol w="1178569"/>
                <a:gridCol w="1178569"/>
                <a:gridCol w="1178569"/>
              </a:tblGrid>
              <a:tr h="1900197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 dirty="0">
                          <a:latin typeface="Book Antiqua" pitchFamily="18" charset="0"/>
                        </a:rPr>
                        <a:t>Month  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Total Amount Expended in the Month 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NRM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LH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Admin  Cost </a:t>
                      </a:r>
                    </a:p>
                  </a:txBody>
                  <a:tcPr marL="9525" marR="9525" marT="9525" marB="0"/>
                </a:tc>
              </a:tr>
              <a:tr h="38862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Oct-15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18.86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18.48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0.38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8862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Nov-15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0.29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0.29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8862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Dec-15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0.64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0.05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0.59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8862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Jan-16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0.37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0.37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8862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Feb-16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0.64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0.09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0.55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8862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Mar-16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29.44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24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0.13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1.42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3.88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8862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Apr-16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1.4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0.13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1.27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8862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May-16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2.72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1.91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0.81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8862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Jun-16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7.3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6.41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0.24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0.65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8862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Total 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61.66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50.8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0.13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0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1.93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8.79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108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1410769317"/>
              </p:ext>
            </p:extLst>
          </p:nvPr>
        </p:nvGraphicFramePr>
        <p:xfrm>
          <a:off x="0" y="2133600"/>
          <a:ext cx="8458200" cy="146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7679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MIS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95673247"/>
              </p:ext>
            </p:extLst>
          </p:nvPr>
        </p:nvGraphicFramePr>
        <p:xfrm>
          <a:off x="457200" y="928670"/>
          <a:ext cx="8401080" cy="557216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00360"/>
                <a:gridCol w="2800360"/>
                <a:gridCol w="2800360"/>
              </a:tblGrid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Component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Status of MIS uploading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Reason for non completion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Baseline Survey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Yes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Project Location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Yes 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AAP – Physical (Year</a:t>
                      </a:r>
                      <a:r>
                        <a:rPr lang="en-US" sz="2200" baseline="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NONE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       -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Achievement – Physical (Year</a:t>
                      </a:r>
                      <a:r>
                        <a:rPr lang="en-US" sz="2200" baseline="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NONE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      -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AAP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Completed</a:t>
                      </a:r>
                      <a:r>
                        <a:rPr lang="en-IN" sz="2200" baseline="0" dirty="0" smtClean="0">
                          <a:latin typeface="Book Antiqua" pitchFamily="18" charset="0"/>
                        </a:rPr>
                        <a:t> 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Achievement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Completed </a:t>
                      </a:r>
                      <a:r>
                        <a:rPr lang="en-IN" sz="2200" dirty="0" err="1" smtClean="0">
                          <a:latin typeface="Book Antiqua" pitchFamily="18" charset="0"/>
                        </a:rPr>
                        <a:t>upto</a:t>
                      </a:r>
                      <a:r>
                        <a:rPr lang="en-IN" sz="2200" dirty="0" smtClean="0">
                          <a:latin typeface="Book Antiqua" pitchFamily="18" charset="0"/>
                        </a:rPr>
                        <a:t> 2014-15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35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BF2366"/>
                </a:solidFill>
                <a:latin typeface="Cambria" pitchFamily="18" charset="0"/>
              </a:rPr>
              <a:t>Drishti</a:t>
            </a:r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 &amp; </a:t>
            </a:r>
            <a:r>
              <a:rPr lang="en-US" b="1" dirty="0" err="1" smtClean="0">
                <a:solidFill>
                  <a:srgbClr val="BF2366"/>
                </a:solidFill>
                <a:latin typeface="Cambria" pitchFamily="18" charset="0"/>
              </a:rPr>
              <a:t>Shrishti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250828"/>
              </p:ext>
            </p:extLst>
          </p:nvPr>
        </p:nvGraphicFramePr>
        <p:xfrm>
          <a:off x="457200" y="2133600"/>
          <a:ext cx="8229600" cy="2819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2819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Total No. of Field Photographs Uploaded in </a:t>
                      </a:r>
                      <a:r>
                        <a:rPr lang="en-US" sz="2400" dirty="0" err="1" smtClean="0">
                          <a:latin typeface="Cambria" pitchFamily="18" charset="0"/>
                        </a:rPr>
                        <a:t>Bhuvan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Accepted - 48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Rejected- 7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Total - 55</a:t>
                      </a:r>
                      <a:endParaRPr kumimoji="0" lang="en-IN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40911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3051902861"/>
              </p:ext>
            </p:extLst>
          </p:nvPr>
        </p:nvGraphicFramePr>
        <p:xfrm>
          <a:off x="0" y="2133600"/>
          <a:ext cx="8458200" cy="146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7679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F2366"/>
                </a:solidFill>
                <a:latin typeface="Cambria" pitchFamily="18" charset="0"/>
              </a:rPr>
              <a:t>Project Profile</a:t>
            </a:r>
            <a:endParaRPr lang="en-IN" sz="40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20907505"/>
              </p:ext>
            </p:extLst>
          </p:nvPr>
        </p:nvGraphicFramePr>
        <p:xfrm>
          <a:off x="457200" y="1066802"/>
          <a:ext cx="8458200" cy="554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Name of Project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Wayanad-IWMP-3/2010-11 </a:t>
                      </a:r>
                    </a:p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 KALPETTA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Area to be Treated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5175 Ha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Per Ha. Cost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15000/-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No. of Micro</a:t>
                      </a:r>
                      <a:r>
                        <a:rPr lang="en-US" sz="2400" b="1" baseline="0" dirty="0" smtClean="0">
                          <a:latin typeface="Cambria" pitchFamily="18" charset="0"/>
                        </a:rPr>
                        <a:t> Watersheds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7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Total Project Cost 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776.25 lakhs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Total Expenditure Incurred &amp; Percentage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149.72 </a:t>
                      </a:r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lakhs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  19.29%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Balance 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626.53 </a:t>
                      </a:r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lakhs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2190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467969228"/>
              </p:ext>
            </p:extLst>
          </p:nvPr>
        </p:nvGraphicFramePr>
        <p:xfrm>
          <a:off x="642910" y="428604"/>
          <a:ext cx="8001056" cy="5786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16835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NRM - Financial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1560570"/>
              </p:ext>
            </p:extLst>
          </p:nvPr>
        </p:nvGraphicFramePr>
        <p:xfrm>
          <a:off x="457200" y="16002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2209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Funds Earmarked as per DPR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Balance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2098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434.7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59.39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375.31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770297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BF2366"/>
                </a:solidFill>
                <a:latin typeface="Cambria" pitchFamily="18" charset="0"/>
              </a:rPr>
              <a:t>Details of Production System - Financial</a:t>
            </a:r>
            <a:r>
              <a:rPr lang="en-IN" sz="3600" dirty="0" smtClean="0">
                <a:solidFill>
                  <a:srgbClr val="BF2366"/>
                </a:solidFill>
                <a:latin typeface="Cambria" pitchFamily="18" charset="0"/>
              </a:rPr>
              <a:t/>
            </a:r>
            <a:br>
              <a:rPr lang="en-IN" sz="3600" dirty="0" smtClean="0">
                <a:solidFill>
                  <a:srgbClr val="BF2366"/>
                </a:solidFill>
                <a:latin typeface="Cambria" pitchFamily="18" charset="0"/>
              </a:rPr>
            </a:br>
            <a:endParaRPr lang="en-IN" sz="3600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881116"/>
              </p:ext>
            </p:extLst>
          </p:nvPr>
        </p:nvGraphicFramePr>
        <p:xfrm>
          <a:off x="457200" y="1219200"/>
          <a:ext cx="83820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2095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Project Cost earmarked for Production System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Balance Amount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55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77.625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0.21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77.415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475279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Livelihood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64030515"/>
              </p:ext>
            </p:extLst>
          </p:nvPr>
        </p:nvGraphicFramePr>
        <p:xfrm>
          <a:off x="304800" y="114300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28263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as per DPR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Incurred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formed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</a:t>
                      </a:r>
                      <a:endParaRPr lang="en-IN" dirty="0" smtClean="0">
                        <a:latin typeface="Cambria" pitchFamily="18" charset="0"/>
                      </a:endParaRPr>
                    </a:p>
                    <a:p>
                      <a:r>
                        <a:rPr lang="en-US" baseline="0" dirty="0" smtClean="0">
                          <a:latin typeface="Cambria" pitchFamily="18" charset="0"/>
                        </a:rPr>
                        <a:t>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 for Major Assistance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 Major Assistance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55273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69.86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23.75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46.11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734439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F2366"/>
                </a:solidFill>
                <a:latin typeface="Cambria" pitchFamily="18" charset="0"/>
              </a:rPr>
              <a:t>Capacity Building</a:t>
            </a:r>
            <a:endParaRPr lang="en-IN" sz="40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79255094"/>
              </p:ext>
            </p:extLst>
          </p:nvPr>
        </p:nvGraphicFramePr>
        <p:xfrm>
          <a:off x="533400" y="1295400"/>
          <a:ext cx="8153397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</a:tblGrid>
              <a:tr h="257642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Amount Earmarked for CB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No. of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 for officials/Elected Reps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farmers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Livelihood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 planned for MGNREGS workers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NRM Trainings Planned for Community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00377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38.81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7.57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31.24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380986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832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BF2366"/>
                </a:solidFill>
                <a:latin typeface="Cambria" pitchFamily="18" charset="0"/>
              </a:rPr>
              <a:t>Assessment of Progress in Last 9 Months</a:t>
            </a:r>
            <a:endParaRPr lang="en-IN" sz="36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4" y="785795"/>
          <a:ext cx="8429686" cy="571503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105224"/>
                <a:gridCol w="1330017"/>
                <a:gridCol w="1198889"/>
                <a:gridCol w="1198889"/>
                <a:gridCol w="1198889"/>
                <a:gridCol w="1198889"/>
                <a:gridCol w="1198889"/>
              </a:tblGrid>
              <a:tr h="184043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 dirty="0">
                          <a:latin typeface="Book Antiqua" pitchFamily="18" charset="0"/>
                        </a:rPr>
                        <a:t>Month  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Total Amount Expended in the Month 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NRM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PS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LH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CB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Admin  Cost 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87460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Oct-15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14.85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14.11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0.21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0.53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87460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Nov-15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0.14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0.14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87460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Dec-15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87460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Jan-16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0.17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0.43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87460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Feb-16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0.46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0.46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87460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Mar-16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15.71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11.37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0.14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4.21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87460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Apr-16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0.08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0.08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87460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May-16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1.02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1.02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87460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Jun-16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0.99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0.49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0.49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  <a:tr h="387460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Total 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33.85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25.97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0.21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0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0.31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7.36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108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F2366"/>
                </a:solidFill>
                <a:latin typeface="Cambria" pitchFamily="18" charset="0"/>
              </a:rPr>
              <a:t>Project Profile</a:t>
            </a:r>
            <a:endParaRPr lang="en-IN" sz="40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09649753"/>
              </p:ext>
            </p:extLst>
          </p:nvPr>
        </p:nvGraphicFramePr>
        <p:xfrm>
          <a:off x="457200" y="1066802"/>
          <a:ext cx="8507288" cy="5532910"/>
        </p:xfrm>
        <a:graphic>
          <a:graphicData uri="http://schemas.openxmlformats.org/drawingml/2006/table">
            <a:tbl>
              <a:tblPr firstRow="1" bandRow="1">
                <a:solidFill>
                  <a:srgbClr val="00B050"/>
                </a:solidFill>
                <a:tableStyleId>{5C22544A-7EE6-4342-B048-85BDC9FD1C3A}</a:tableStyleId>
              </a:tblPr>
              <a:tblGrid>
                <a:gridCol w="4253644"/>
                <a:gridCol w="4253644"/>
              </a:tblGrid>
              <a:tr h="82060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Name of Project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Wayanad-IWMP-1/2010-11 </a:t>
                      </a:r>
                    </a:p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KALPETTA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0736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Area to be Treated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4403 Ha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0736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Per Ha. Cost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15000/-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0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No. of Micro</a:t>
                      </a:r>
                      <a:r>
                        <a:rPr lang="en-US" sz="2400" b="1" baseline="0" dirty="0" smtClean="0">
                          <a:latin typeface="Cambria" pitchFamily="18" charset="0"/>
                        </a:rPr>
                        <a:t> Watersheds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10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35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Total Project Cost 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660.45 lakhs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350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Total Expenditure Incurred &amp; Percentage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146.69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lakhs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   22.21%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0736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Balance 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513.76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2190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MIS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95673247"/>
              </p:ext>
            </p:extLst>
          </p:nvPr>
        </p:nvGraphicFramePr>
        <p:xfrm>
          <a:off x="457200" y="928670"/>
          <a:ext cx="8401080" cy="557216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00360"/>
                <a:gridCol w="2800360"/>
                <a:gridCol w="2800360"/>
              </a:tblGrid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Component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Status of MIS uploading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Reason for non completion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Baseline Survey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Yes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Project Location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Yes 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AAP – Physical (Year</a:t>
                      </a:r>
                      <a:r>
                        <a:rPr lang="en-US" sz="2200" baseline="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NONE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       -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Achievement – Physical (Year</a:t>
                      </a:r>
                      <a:r>
                        <a:rPr lang="en-US" sz="2200" baseline="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NONE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      -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AAP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Completed</a:t>
                      </a:r>
                      <a:r>
                        <a:rPr lang="en-IN" sz="2200" baseline="0" dirty="0" smtClean="0">
                          <a:latin typeface="Book Antiqua" pitchFamily="18" charset="0"/>
                        </a:rPr>
                        <a:t> 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Achievement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Completed </a:t>
                      </a:r>
                      <a:r>
                        <a:rPr lang="en-IN" sz="2200" dirty="0" err="1" smtClean="0">
                          <a:latin typeface="Book Antiqua" pitchFamily="18" charset="0"/>
                        </a:rPr>
                        <a:t>upto</a:t>
                      </a:r>
                      <a:r>
                        <a:rPr lang="en-IN" sz="2200" dirty="0" smtClean="0">
                          <a:latin typeface="Book Antiqua" pitchFamily="18" charset="0"/>
                        </a:rPr>
                        <a:t> 2014-15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35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BF2366"/>
                </a:solidFill>
                <a:latin typeface="Cambria" pitchFamily="18" charset="0"/>
              </a:rPr>
              <a:t>Drishti</a:t>
            </a:r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 &amp; </a:t>
            </a:r>
            <a:r>
              <a:rPr lang="en-US" b="1" dirty="0" err="1" smtClean="0">
                <a:solidFill>
                  <a:srgbClr val="BF2366"/>
                </a:solidFill>
                <a:latin typeface="Cambria" pitchFamily="18" charset="0"/>
              </a:rPr>
              <a:t>Shrishti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250828"/>
              </p:ext>
            </p:extLst>
          </p:nvPr>
        </p:nvGraphicFramePr>
        <p:xfrm>
          <a:off x="457200" y="2133600"/>
          <a:ext cx="8229600" cy="2819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2819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Total No. of Field Photographs Uploaded in </a:t>
                      </a:r>
                      <a:r>
                        <a:rPr lang="en-US" sz="2400" dirty="0" err="1" smtClean="0">
                          <a:latin typeface="Cambria" pitchFamily="18" charset="0"/>
                        </a:rPr>
                        <a:t>Bhuvan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Accepted - 26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Rejected- 3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Total - 29</a:t>
                      </a:r>
                      <a:endParaRPr kumimoji="0" lang="en-IN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409115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130968" y="2133600"/>
            <a:ext cx="6978316" cy="1466849"/>
          </a:xfrm>
          <a:custGeom>
            <a:avLst/>
            <a:gdLst>
              <a:gd name="connsiteX0" fmla="*/ 0 w 3044952"/>
              <a:gd name="connsiteY0" fmla="*/ 244480 h 1466849"/>
              <a:gd name="connsiteX1" fmla="*/ 244480 w 3044952"/>
              <a:gd name="connsiteY1" fmla="*/ 0 h 1466849"/>
              <a:gd name="connsiteX2" fmla="*/ 2800472 w 3044952"/>
              <a:gd name="connsiteY2" fmla="*/ 0 h 1466849"/>
              <a:gd name="connsiteX3" fmla="*/ 3044952 w 3044952"/>
              <a:gd name="connsiteY3" fmla="*/ 244480 h 1466849"/>
              <a:gd name="connsiteX4" fmla="*/ 3044952 w 3044952"/>
              <a:gd name="connsiteY4" fmla="*/ 1222369 h 1466849"/>
              <a:gd name="connsiteX5" fmla="*/ 2800472 w 3044952"/>
              <a:gd name="connsiteY5" fmla="*/ 1466849 h 1466849"/>
              <a:gd name="connsiteX6" fmla="*/ 244480 w 3044952"/>
              <a:gd name="connsiteY6" fmla="*/ 1466849 h 1466849"/>
              <a:gd name="connsiteX7" fmla="*/ 0 w 3044952"/>
              <a:gd name="connsiteY7" fmla="*/ 1222369 h 1466849"/>
              <a:gd name="connsiteX8" fmla="*/ 0 w 3044952"/>
              <a:gd name="connsiteY8" fmla="*/ 244480 h 146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4952" h="1466849">
                <a:moveTo>
                  <a:pt x="0" y="244480"/>
                </a:moveTo>
                <a:cubicBezTo>
                  <a:pt x="0" y="109457"/>
                  <a:pt x="109457" y="0"/>
                  <a:pt x="244480" y="0"/>
                </a:cubicBezTo>
                <a:lnTo>
                  <a:pt x="2800472" y="0"/>
                </a:lnTo>
                <a:cubicBezTo>
                  <a:pt x="2935495" y="0"/>
                  <a:pt x="3044952" y="109457"/>
                  <a:pt x="3044952" y="244480"/>
                </a:cubicBezTo>
                <a:lnTo>
                  <a:pt x="3044952" y="1222369"/>
                </a:lnTo>
                <a:cubicBezTo>
                  <a:pt x="3044952" y="1357392"/>
                  <a:pt x="2935495" y="1466849"/>
                  <a:pt x="2800472" y="1466849"/>
                </a:cubicBezTo>
                <a:lnTo>
                  <a:pt x="244480" y="1466849"/>
                </a:lnTo>
                <a:cubicBezTo>
                  <a:pt x="109457" y="1466849"/>
                  <a:pt x="0" y="1357392"/>
                  <a:pt x="0" y="1222369"/>
                </a:cubicBezTo>
                <a:lnTo>
                  <a:pt x="0" y="244480"/>
                </a:lnTo>
                <a:close/>
              </a:path>
            </a:pathLst>
          </a:custGeom>
          <a:solidFill>
            <a:srgbClr val="BF236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816" tIns="149711" rIns="227816" bIns="149711" numCol="1" spcCol="1270" anchor="ctr" anchorCtr="0">
            <a:noAutofit/>
          </a:bodyPr>
          <a:lstStyle/>
          <a:p>
            <a:pPr lvl="0" algn="ctr" defTabSz="1822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4100" b="1" kern="1200" smtClean="0">
                <a:latin typeface="Book Antiqua" pitchFamily="18" charset="0"/>
              </a:rPr>
              <a:t>SULTHAN BATHERY</a:t>
            </a:r>
            <a:endParaRPr lang="en-US" sz="4100" kern="120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679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F2366"/>
                </a:solidFill>
                <a:latin typeface="Cambria" pitchFamily="18" charset="0"/>
              </a:rPr>
              <a:t>Project Profile</a:t>
            </a:r>
            <a:endParaRPr lang="en-IN" sz="40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19074721"/>
              </p:ext>
            </p:extLst>
          </p:nvPr>
        </p:nvGraphicFramePr>
        <p:xfrm>
          <a:off x="457200" y="1066802"/>
          <a:ext cx="8458200" cy="554643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29100"/>
                <a:gridCol w="4229100"/>
              </a:tblGrid>
              <a:tr h="76292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 pitchFamily="18" charset="0"/>
                        </a:rPr>
                        <a:t>Name of Project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Book Antiqua" pitchFamily="18" charset="0"/>
                        </a:rPr>
                        <a:t>Wayanad-IWMP-4/2010-11 </a:t>
                      </a:r>
                    </a:p>
                    <a:p>
                      <a:r>
                        <a:rPr lang="en-IN" sz="2400" dirty="0" smtClean="0">
                          <a:latin typeface="Book Antiqua" pitchFamily="18" charset="0"/>
                        </a:rPr>
                        <a:t> SULTHAN BATHERY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 pitchFamily="18" charset="0"/>
                        </a:rPr>
                        <a:t>Area to be Treated</a:t>
                      </a:r>
                      <a:endParaRPr lang="en-IN" sz="2400" b="1" dirty="0">
                        <a:latin typeface="Book Antiqu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Book Antiqua" pitchFamily="18" charset="0"/>
                        </a:rPr>
                        <a:t>4598 Ha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 pitchFamily="18" charset="0"/>
                        </a:rPr>
                        <a:t>Per Ha. Cost</a:t>
                      </a:r>
                      <a:endParaRPr lang="en-IN" sz="2400" b="1" dirty="0">
                        <a:latin typeface="Book Antiqu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 pitchFamily="18" charset="0"/>
                        </a:rPr>
                        <a:t>15000/-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ook Antiqua" pitchFamily="18" charset="0"/>
                        </a:rPr>
                        <a:t>No. of Micro</a:t>
                      </a:r>
                      <a:r>
                        <a:rPr lang="en-US" sz="2400" baseline="0" dirty="0" smtClean="0">
                          <a:latin typeface="Book Antiqua" pitchFamily="18" charset="0"/>
                        </a:rPr>
                        <a:t> Watersheds</a:t>
                      </a:r>
                      <a:endParaRPr lang="en-IN" sz="2400" b="1" dirty="0" smtClean="0">
                        <a:latin typeface="Book Antiqu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 pitchFamily="18" charset="0"/>
                        </a:rPr>
                        <a:t>4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ook Antiqua" pitchFamily="18" charset="0"/>
                        </a:rPr>
                        <a:t>Total Project Cost </a:t>
                      </a:r>
                      <a:endParaRPr lang="en-IN" sz="2400" b="1" dirty="0" smtClean="0">
                        <a:latin typeface="Book Antiqu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Book Antiqua" pitchFamily="18" charset="0"/>
                        </a:rPr>
                        <a:t>689.7 lakhs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 pitchFamily="18" charset="0"/>
                        </a:rPr>
                        <a:t>Total Expenditure Incurred &amp; Percentage</a:t>
                      </a:r>
                      <a:endParaRPr lang="en-IN" sz="2400" b="1" dirty="0">
                        <a:latin typeface="Book Antiqu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136.16 </a:t>
                      </a:r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lakhs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  19.74%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ook Antiqua" pitchFamily="18" charset="0"/>
                        </a:rPr>
                        <a:t>Balance </a:t>
                      </a:r>
                      <a:endParaRPr lang="en-IN" sz="2400" b="1" dirty="0">
                        <a:latin typeface="Book Antiqu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553.54 </a:t>
                      </a:r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lakhs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2190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3027821922"/>
              </p:ext>
            </p:extLst>
          </p:nvPr>
        </p:nvGraphicFramePr>
        <p:xfrm>
          <a:off x="285720" y="357166"/>
          <a:ext cx="8358246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16835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NRM - Financial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88600526"/>
              </p:ext>
            </p:extLst>
          </p:nvPr>
        </p:nvGraphicFramePr>
        <p:xfrm>
          <a:off x="457200" y="16002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2209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Funds Earmarked as per DPR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Balance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2098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386.232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41.52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344.712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770297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BF2366"/>
                </a:solidFill>
                <a:latin typeface="Cambria" pitchFamily="18" charset="0"/>
              </a:rPr>
              <a:t>Details of Production System - Financial</a:t>
            </a:r>
            <a:r>
              <a:rPr lang="en-IN" sz="3600" dirty="0" smtClean="0">
                <a:solidFill>
                  <a:srgbClr val="BF2366"/>
                </a:solidFill>
                <a:latin typeface="Cambria" pitchFamily="18" charset="0"/>
              </a:rPr>
              <a:t/>
            </a:r>
            <a:br>
              <a:rPr lang="en-IN" sz="3600" dirty="0" smtClean="0">
                <a:solidFill>
                  <a:srgbClr val="BF2366"/>
                </a:solidFill>
                <a:latin typeface="Cambria" pitchFamily="18" charset="0"/>
              </a:rPr>
            </a:br>
            <a:endParaRPr lang="en-IN" sz="3600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96402877"/>
              </p:ext>
            </p:extLst>
          </p:nvPr>
        </p:nvGraphicFramePr>
        <p:xfrm>
          <a:off x="457200" y="1219200"/>
          <a:ext cx="83820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2095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Project Cost earmarked for Production System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Balance Amount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55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68.97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13.26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55.71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475279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Livelihood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44911433"/>
              </p:ext>
            </p:extLst>
          </p:nvPr>
        </p:nvGraphicFramePr>
        <p:xfrm>
          <a:off x="304800" y="114300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28263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as per DPR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Incurred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formed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</a:t>
                      </a:r>
                      <a:endParaRPr lang="en-IN" dirty="0" smtClean="0">
                        <a:latin typeface="Cambria" pitchFamily="18" charset="0"/>
                      </a:endParaRPr>
                    </a:p>
                    <a:p>
                      <a:r>
                        <a:rPr lang="en-US" baseline="0" dirty="0" smtClean="0">
                          <a:latin typeface="Cambria" pitchFamily="18" charset="0"/>
                        </a:rPr>
                        <a:t>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 for Major Assistance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 Major Assistance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55273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62.073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25.25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36.823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734439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F2366"/>
                </a:solidFill>
                <a:latin typeface="Cambria" pitchFamily="18" charset="0"/>
              </a:rPr>
              <a:t>Capacity Building</a:t>
            </a:r>
            <a:endParaRPr lang="en-IN" sz="40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27505113"/>
              </p:ext>
            </p:extLst>
          </p:nvPr>
        </p:nvGraphicFramePr>
        <p:xfrm>
          <a:off x="533400" y="1295400"/>
          <a:ext cx="8153397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</a:tblGrid>
              <a:tr h="257642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Amount Earmarked for CB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No. of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 for officials/Elected Reps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farmers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Livelihood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 planned for MGNREGS workers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NRM Trainings Planned for Community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00377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34.49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7.74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26.75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380986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BF2366"/>
                </a:solidFill>
                <a:latin typeface="Cambria" pitchFamily="18" charset="0"/>
              </a:rPr>
              <a:t>Assessment of Progress in Last 9 Months</a:t>
            </a:r>
            <a:endParaRPr lang="en-IN" sz="36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28663" y="1285860"/>
          <a:ext cx="7358112" cy="5164455"/>
        </p:xfrm>
        <a:graphic>
          <a:graphicData uri="http://schemas.openxmlformats.org/drawingml/2006/table">
            <a:tbl>
              <a:tblPr/>
              <a:tblGrid>
                <a:gridCol w="964730"/>
                <a:gridCol w="1160947"/>
                <a:gridCol w="1046487"/>
                <a:gridCol w="1046487"/>
                <a:gridCol w="1046487"/>
                <a:gridCol w="1046487"/>
                <a:gridCol w="1046487"/>
              </a:tblGrid>
              <a:tr h="1633387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Month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Total Amount Expended in the Month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NRM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LH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CB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Admin  Cost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871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Oct-15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14.78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9.76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2.75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871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Nov-15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871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Dec-15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871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Jan-16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871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Feb-16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14.17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7.71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871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Mar-16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10.5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8.68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1.62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871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 dirty="0">
                          <a:solidFill>
                            <a:srgbClr val="C00000"/>
                          </a:solidFill>
                          <a:latin typeface="Cambria"/>
                        </a:rPr>
                        <a:t>Apr-16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 b="0" i="0" u="none" strike="noStrike">
                          <a:solidFill>
                            <a:srgbClr val="C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 b="0" i="0" u="none" strike="noStrike">
                          <a:solidFill>
                            <a:srgbClr val="C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 b="0" i="0" u="none" strike="noStrike">
                          <a:solidFill>
                            <a:srgbClr val="C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 b="0" i="0" u="none" strike="noStrike">
                          <a:solidFill>
                            <a:srgbClr val="C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 b="0" i="0" u="none" strike="noStrike">
                          <a:solidFill>
                            <a:srgbClr val="C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 b="0" i="0" u="none" strike="noStrike">
                          <a:solidFill>
                            <a:srgbClr val="C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871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C00000"/>
                          </a:solidFill>
                          <a:latin typeface="Cambria"/>
                        </a:rPr>
                        <a:t>May-16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 b="0" i="0" u="none" strike="noStrike" dirty="0">
                          <a:solidFill>
                            <a:srgbClr val="C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 b="0" i="0" u="none" strike="noStrike" dirty="0">
                          <a:solidFill>
                            <a:srgbClr val="C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 b="0" i="0" u="none" strike="noStrike" dirty="0">
                          <a:solidFill>
                            <a:srgbClr val="C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 b="0" i="0" u="none" strike="noStrike" dirty="0">
                          <a:solidFill>
                            <a:srgbClr val="C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 b="0" i="0" u="none" strike="noStrike" dirty="0">
                          <a:solidFill>
                            <a:srgbClr val="C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 b="0" i="0" u="none" strike="noStrike" dirty="0">
                          <a:solidFill>
                            <a:srgbClr val="C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871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C00000"/>
                          </a:solidFill>
                          <a:latin typeface="Cambria"/>
                        </a:rPr>
                        <a:t>Jun-16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 b="0" i="0" u="none" strike="noStrike">
                          <a:solidFill>
                            <a:srgbClr val="C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 b="0" i="0" u="none" strike="noStrike">
                          <a:solidFill>
                            <a:srgbClr val="C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 b="0" i="0" u="none" strike="noStrike">
                          <a:solidFill>
                            <a:srgbClr val="C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 b="0" i="0" u="none" strike="noStrike">
                          <a:solidFill>
                            <a:srgbClr val="C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 b="0" i="0" u="none" strike="noStrike">
                          <a:solidFill>
                            <a:srgbClr val="C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 b="0" i="0" u="none" strike="noStrike" dirty="0">
                          <a:solidFill>
                            <a:srgbClr val="C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871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Cambria"/>
                        </a:rPr>
                        <a:t>Total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Cambria"/>
                        </a:rPr>
                        <a:t>40.56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Cambria"/>
                        </a:rPr>
                        <a:t>26.15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Cambria"/>
                        </a:rPr>
                        <a:t>0.48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Cambria"/>
                        </a:rPr>
                        <a:t>8.75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Cambria"/>
                        </a:rPr>
                        <a:t>0.20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Cambria"/>
                        </a:rPr>
                        <a:t>4.97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1081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57158" y="357166"/>
          <a:ext cx="8429684" cy="6072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9279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MIS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95673247"/>
              </p:ext>
            </p:extLst>
          </p:nvPr>
        </p:nvGraphicFramePr>
        <p:xfrm>
          <a:off x="457200" y="928670"/>
          <a:ext cx="8401080" cy="557216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00360"/>
                <a:gridCol w="2800360"/>
                <a:gridCol w="2800360"/>
              </a:tblGrid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Component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Status of MIS uploading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Reason for non completion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Baseline Survey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Yes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Project Location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Yes 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AAP – Physical (Year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Completed</a:t>
                      </a:r>
                      <a:r>
                        <a:rPr lang="en-IN" sz="2200" baseline="0" dirty="0" smtClean="0">
                          <a:latin typeface="Book Antiqua" pitchFamily="18" charset="0"/>
                        </a:rPr>
                        <a:t> 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       -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Achievement – Physical (Year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Completed </a:t>
                      </a:r>
                      <a:r>
                        <a:rPr lang="en-IN" sz="2200" dirty="0" err="1" smtClean="0">
                          <a:latin typeface="Book Antiqua" pitchFamily="18" charset="0"/>
                        </a:rPr>
                        <a:t>upto</a:t>
                      </a:r>
                      <a:r>
                        <a:rPr lang="en-IN" sz="2200" dirty="0" smtClean="0">
                          <a:latin typeface="Book Antiqua" pitchFamily="18" charset="0"/>
                        </a:rPr>
                        <a:t> 2014-15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      -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AAP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Completed</a:t>
                      </a:r>
                      <a:r>
                        <a:rPr lang="en-IN" sz="2200" baseline="0" dirty="0" smtClean="0">
                          <a:latin typeface="Book Antiqua" pitchFamily="18" charset="0"/>
                        </a:rPr>
                        <a:t> 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Achievement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Completed </a:t>
                      </a:r>
                      <a:r>
                        <a:rPr lang="en-IN" sz="2200" dirty="0" err="1" smtClean="0">
                          <a:latin typeface="Book Antiqua" pitchFamily="18" charset="0"/>
                        </a:rPr>
                        <a:t>upto</a:t>
                      </a:r>
                      <a:r>
                        <a:rPr lang="en-IN" sz="2200" dirty="0" smtClean="0">
                          <a:latin typeface="Book Antiqua" pitchFamily="18" charset="0"/>
                        </a:rPr>
                        <a:t> 2014-15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35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BF2366"/>
                </a:solidFill>
                <a:latin typeface="Cambria" pitchFamily="18" charset="0"/>
              </a:rPr>
              <a:t>Drishti</a:t>
            </a:r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 &amp; </a:t>
            </a:r>
            <a:r>
              <a:rPr lang="en-US" b="1" dirty="0" err="1" smtClean="0">
                <a:solidFill>
                  <a:srgbClr val="BF2366"/>
                </a:solidFill>
                <a:latin typeface="Cambria" pitchFamily="18" charset="0"/>
              </a:rPr>
              <a:t>Shrishti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250828"/>
              </p:ext>
            </p:extLst>
          </p:nvPr>
        </p:nvGraphicFramePr>
        <p:xfrm>
          <a:off x="457200" y="2133600"/>
          <a:ext cx="8229600" cy="2819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2819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Total No. of Field Photographs Uploaded in </a:t>
                      </a:r>
                      <a:r>
                        <a:rPr lang="en-US" sz="2400" dirty="0" err="1" smtClean="0">
                          <a:latin typeface="Cambria" pitchFamily="18" charset="0"/>
                        </a:rPr>
                        <a:t>Bhuvan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Accepted - 11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Rejected- 3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Total - 14</a:t>
                      </a:r>
                      <a:endParaRPr kumimoji="0" lang="en-IN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409115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3404879081"/>
              </p:ext>
            </p:extLst>
          </p:nvPr>
        </p:nvGraphicFramePr>
        <p:xfrm>
          <a:off x="0" y="2133600"/>
          <a:ext cx="8458200" cy="146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474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F2366"/>
                </a:solidFill>
                <a:latin typeface="Cambria" pitchFamily="18" charset="0"/>
              </a:rPr>
              <a:t>Project Profile</a:t>
            </a:r>
            <a:endParaRPr lang="en-IN" sz="40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59121553"/>
              </p:ext>
            </p:extLst>
          </p:nvPr>
        </p:nvGraphicFramePr>
        <p:xfrm>
          <a:off x="457200" y="1066802"/>
          <a:ext cx="8458200" cy="554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Name of Project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Palakkad-IWMP-1/2010-11 </a:t>
                      </a:r>
                    </a:p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TRITHALA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Area to be Treated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5911 Ha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Per Ha. Cost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15000/-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No. of Micro</a:t>
                      </a:r>
                      <a:r>
                        <a:rPr lang="en-US" sz="2400" b="1" baseline="0" dirty="0" smtClean="0">
                          <a:latin typeface="Cambria" pitchFamily="18" charset="0"/>
                        </a:rPr>
                        <a:t> Watersheds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7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Total Project Cost 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886.65 lakhs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Total Expenditure Incurred &amp; Percentage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162.79 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lakhs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  18.36%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Balance 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723.86 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lakhs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 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5106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1327943826"/>
              </p:ext>
            </p:extLst>
          </p:nvPr>
        </p:nvGraphicFramePr>
        <p:xfrm>
          <a:off x="357158" y="357166"/>
          <a:ext cx="8429684" cy="628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16835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NRM - Financial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21741454"/>
              </p:ext>
            </p:extLst>
          </p:nvPr>
        </p:nvGraphicFramePr>
        <p:xfrm>
          <a:off x="457200" y="16002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2209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Funds Earmarked as per DPR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Balance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2098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496.524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69.62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426.904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075696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BF2366"/>
                </a:solidFill>
                <a:latin typeface="Cambria" pitchFamily="18" charset="0"/>
              </a:rPr>
              <a:t>Details of Production System - Financial</a:t>
            </a:r>
            <a:r>
              <a:rPr lang="en-IN" sz="3600" dirty="0" smtClean="0">
                <a:solidFill>
                  <a:srgbClr val="BF2366"/>
                </a:solidFill>
                <a:latin typeface="Cambria" pitchFamily="18" charset="0"/>
              </a:rPr>
              <a:t/>
            </a:r>
            <a:br>
              <a:rPr lang="en-IN" sz="3600" dirty="0" smtClean="0">
                <a:solidFill>
                  <a:srgbClr val="BF2366"/>
                </a:solidFill>
                <a:latin typeface="Cambria" pitchFamily="18" charset="0"/>
              </a:rPr>
            </a:br>
            <a:endParaRPr lang="en-IN" sz="3600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24296949"/>
              </p:ext>
            </p:extLst>
          </p:nvPr>
        </p:nvGraphicFramePr>
        <p:xfrm>
          <a:off x="457200" y="1219200"/>
          <a:ext cx="83820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2095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Project Cost earmarked for Production System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Balance Amount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55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88.665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BF2366"/>
                          </a:solidFill>
                          <a:latin typeface="Cambria" pitchFamily="18" charset="0"/>
                        </a:rPr>
                        <a:t>0</a:t>
                      </a:r>
                      <a:endParaRPr lang="en-IN" sz="3200" b="1" dirty="0">
                        <a:solidFill>
                          <a:srgbClr val="BF2366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88.665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083337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Livelihood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4798968"/>
              </p:ext>
            </p:extLst>
          </p:nvPr>
        </p:nvGraphicFramePr>
        <p:xfrm>
          <a:off x="304800" y="114300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28263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as per DPR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Incurred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formed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</a:t>
                      </a:r>
                      <a:endParaRPr lang="en-IN" dirty="0" smtClean="0">
                        <a:latin typeface="Cambria" pitchFamily="18" charset="0"/>
                      </a:endParaRPr>
                    </a:p>
                    <a:p>
                      <a:r>
                        <a:rPr lang="en-US" baseline="0" dirty="0" smtClean="0">
                          <a:latin typeface="Cambria" pitchFamily="18" charset="0"/>
                        </a:rPr>
                        <a:t>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 for Major Assistance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 Major Assistance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55273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79.80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29.75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50.05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886708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F2366"/>
                </a:solidFill>
                <a:latin typeface="Cambria" pitchFamily="18" charset="0"/>
              </a:rPr>
              <a:t>Capacity Building</a:t>
            </a:r>
            <a:endParaRPr lang="en-IN" sz="40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94543118"/>
              </p:ext>
            </p:extLst>
          </p:nvPr>
        </p:nvGraphicFramePr>
        <p:xfrm>
          <a:off x="533400" y="1295400"/>
          <a:ext cx="8153397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</a:tblGrid>
              <a:tr h="257642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Amount Earmarked for CB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No. of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 for officials/Elected Reps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farmers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Livelihood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 planned for MGNREGS workers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NRM Trainings Planned for Community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00377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44.33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21.09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23.24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826742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BF2366"/>
                </a:solidFill>
                <a:latin typeface="Cambria" pitchFamily="18" charset="0"/>
              </a:rPr>
              <a:t>Assessment of Progress in Last 9 Months</a:t>
            </a:r>
            <a:endParaRPr lang="en-IN" sz="36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2" y="838806"/>
          <a:ext cx="8143933" cy="5841599"/>
        </p:xfrm>
        <a:graphic>
          <a:graphicData uri="http://schemas.openxmlformats.org/drawingml/2006/table">
            <a:tbl>
              <a:tblPr/>
              <a:tblGrid>
                <a:gridCol w="1163419"/>
                <a:gridCol w="1163419"/>
                <a:gridCol w="1163419"/>
                <a:gridCol w="1163419"/>
                <a:gridCol w="1163419"/>
                <a:gridCol w="1163419"/>
                <a:gridCol w="1163419"/>
              </a:tblGrid>
              <a:tr h="2101405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Month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Total Amount Expended in the Month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NRM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LH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CB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Admin  Cost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8239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Oct-15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29.91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25.32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8239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Nov-15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6.12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4.37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1.29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8239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Dec-15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8239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Jan-16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8239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Feb-16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1.37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8239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Mar-16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25.22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12.2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12.25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8239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Apr-16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1.64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1.17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6469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May-16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8239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Jun-16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1.31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0.58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8239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Total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66.75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44.43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12.25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5.74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4.3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96906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NRM - Financial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15985481"/>
              </p:ext>
            </p:extLst>
          </p:nvPr>
        </p:nvGraphicFramePr>
        <p:xfrm>
          <a:off x="457200" y="16002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2209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Funds Earmarked as per DPR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Balance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209800">
                <a:tc>
                  <a:txBody>
                    <a:bodyPr/>
                    <a:lstStyle/>
                    <a:p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369.852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70.92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298.932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770297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MIS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95673247"/>
              </p:ext>
            </p:extLst>
          </p:nvPr>
        </p:nvGraphicFramePr>
        <p:xfrm>
          <a:off x="457200" y="928670"/>
          <a:ext cx="8401080" cy="557216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00360"/>
                <a:gridCol w="2800360"/>
                <a:gridCol w="2800360"/>
              </a:tblGrid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Component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Status of MIS uploading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Reason for non completion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Baseline Survey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Yes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Project Location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Yes 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AAP – Physical (Year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NONE</a:t>
                      </a:r>
                      <a:endParaRPr lang="en-IN" sz="2200" b="1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   -</a:t>
                      </a:r>
                      <a:endParaRPr lang="en-IN" sz="2200" b="1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Achievement – Physical (Year</a:t>
                      </a:r>
                      <a:r>
                        <a:rPr lang="en-US" sz="2200" baseline="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NONE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      -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AAP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Completed</a:t>
                      </a:r>
                      <a:r>
                        <a:rPr lang="en-IN" sz="2200" baseline="0" dirty="0" smtClean="0">
                          <a:latin typeface="Book Antiqua" pitchFamily="18" charset="0"/>
                        </a:rPr>
                        <a:t> 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Achievement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Completed </a:t>
                      </a:r>
                      <a:r>
                        <a:rPr lang="en-IN" sz="2200" dirty="0" err="1" smtClean="0">
                          <a:latin typeface="Book Antiqua" pitchFamily="18" charset="0"/>
                        </a:rPr>
                        <a:t>upto</a:t>
                      </a:r>
                      <a:r>
                        <a:rPr lang="en-IN" sz="2200" dirty="0" smtClean="0">
                          <a:latin typeface="Book Antiqua" pitchFamily="18" charset="0"/>
                        </a:rPr>
                        <a:t> 2014-15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35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BF2366"/>
                </a:solidFill>
                <a:latin typeface="Cambria" pitchFamily="18" charset="0"/>
              </a:rPr>
              <a:t>Drishti</a:t>
            </a:r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 &amp; </a:t>
            </a:r>
            <a:r>
              <a:rPr lang="en-US" b="1" dirty="0" err="1" smtClean="0">
                <a:solidFill>
                  <a:srgbClr val="BF2366"/>
                </a:solidFill>
                <a:latin typeface="Cambria" pitchFamily="18" charset="0"/>
              </a:rPr>
              <a:t>Shrishti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250828"/>
              </p:ext>
            </p:extLst>
          </p:nvPr>
        </p:nvGraphicFramePr>
        <p:xfrm>
          <a:off x="457200" y="2133600"/>
          <a:ext cx="8229600" cy="2819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2819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Total No. of Field Photographs Uploaded in </a:t>
                      </a:r>
                      <a:r>
                        <a:rPr lang="en-US" sz="2400" dirty="0" err="1" smtClean="0">
                          <a:latin typeface="Cambria" pitchFamily="18" charset="0"/>
                        </a:rPr>
                        <a:t>Bhuvan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Accepted - 10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Rejected- 0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Total - 10</a:t>
                      </a:r>
                      <a:endParaRPr kumimoji="0" lang="en-IN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457390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522047490"/>
              </p:ext>
            </p:extLst>
          </p:nvPr>
        </p:nvGraphicFramePr>
        <p:xfrm>
          <a:off x="0" y="2133600"/>
          <a:ext cx="8458200" cy="146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474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F2366"/>
                </a:solidFill>
                <a:latin typeface="Cambria" pitchFamily="18" charset="0"/>
              </a:rPr>
              <a:t>Project Profile</a:t>
            </a:r>
            <a:endParaRPr lang="en-IN" sz="40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57466397"/>
              </p:ext>
            </p:extLst>
          </p:nvPr>
        </p:nvGraphicFramePr>
        <p:xfrm>
          <a:off x="457200" y="1066802"/>
          <a:ext cx="8458200" cy="554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Name of Project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Palakkad-IWMP-2/2010-11  </a:t>
                      </a:r>
                    </a:p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ALATHUR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Area to be Treated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6428 Ha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Per Ha. Cost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15000/-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No. of Micro</a:t>
                      </a:r>
                      <a:r>
                        <a:rPr lang="en-US" sz="2400" b="1" baseline="0" dirty="0" smtClean="0">
                          <a:latin typeface="Cambria" pitchFamily="18" charset="0"/>
                        </a:rPr>
                        <a:t> Watersheds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7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Total Project Cost 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964.2 lakhs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Total Expenditure Incurred &amp; Percentage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243.62 </a:t>
                      </a:r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lakhs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     25.27%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Balance 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720.58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lakhs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5106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4165020826"/>
              </p:ext>
            </p:extLst>
          </p:nvPr>
        </p:nvGraphicFramePr>
        <p:xfrm>
          <a:off x="142844" y="214290"/>
          <a:ext cx="8786874" cy="642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NRM - Financial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16946880"/>
              </p:ext>
            </p:extLst>
          </p:nvPr>
        </p:nvGraphicFramePr>
        <p:xfrm>
          <a:off x="457200" y="16002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2209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Funds Earmarked as per DPR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Balance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2098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539.952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155.98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383.972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0756960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BF2366"/>
                </a:solidFill>
                <a:latin typeface="Cambria" pitchFamily="18" charset="0"/>
              </a:rPr>
              <a:t>Details of Production System - Financial</a:t>
            </a:r>
            <a:r>
              <a:rPr lang="en-IN" sz="3600" dirty="0" smtClean="0">
                <a:solidFill>
                  <a:srgbClr val="BF2366"/>
                </a:solidFill>
                <a:latin typeface="Cambria" pitchFamily="18" charset="0"/>
              </a:rPr>
              <a:t/>
            </a:r>
            <a:br>
              <a:rPr lang="en-IN" sz="3600" dirty="0" smtClean="0">
                <a:solidFill>
                  <a:srgbClr val="BF2366"/>
                </a:solidFill>
                <a:latin typeface="Cambria" pitchFamily="18" charset="0"/>
              </a:rPr>
            </a:br>
            <a:endParaRPr lang="en-IN" sz="3600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05355785"/>
              </p:ext>
            </p:extLst>
          </p:nvPr>
        </p:nvGraphicFramePr>
        <p:xfrm>
          <a:off x="457200" y="1219200"/>
          <a:ext cx="83820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2095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Project Cost earmarked for Production System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Balance Amount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55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96.42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0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96.42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083337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Livelihood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14595661"/>
              </p:ext>
            </p:extLst>
          </p:nvPr>
        </p:nvGraphicFramePr>
        <p:xfrm>
          <a:off x="304800" y="114300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28263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as per DPR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Incurred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formed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</a:t>
                      </a:r>
                      <a:endParaRPr lang="en-IN" dirty="0" smtClean="0">
                        <a:latin typeface="Cambria" pitchFamily="18" charset="0"/>
                      </a:endParaRPr>
                    </a:p>
                    <a:p>
                      <a:r>
                        <a:rPr lang="en-US" baseline="0" dirty="0" smtClean="0">
                          <a:latin typeface="Cambria" pitchFamily="18" charset="0"/>
                        </a:rPr>
                        <a:t>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 for Major Assistance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 Major Assistance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55273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86.778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12.75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74.028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886708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F2366"/>
                </a:solidFill>
                <a:latin typeface="Cambria" pitchFamily="18" charset="0"/>
              </a:rPr>
              <a:t>Capacity Building</a:t>
            </a:r>
            <a:endParaRPr lang="en-IN" sz="40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47317611"/>
              </p:ext>
            </p:extLst>
          </p:nvPr>
        </p:nvGraphicFramePr>
        <p:xfrm>
          <a:off x="533400" y="1295400"/>
          <a:ext cx="8153397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</a:tblGrid>
              <a:tr h="257642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Amount Earmarked for CB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No. of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 for officials/Elected Reps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farmers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Livelihood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 planned for MGNREGS workers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NRM Trainings Planned for Community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00377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48.21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13.58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34.63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826742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BF2366"/>
                </a:solidFill>
                <a:latin typeface="Cambria" pitchFamily="18" charset="0"/>
              </a:rPr>
              <a:t>Assessment of Progress in Last 9 Months</a:t>
            </a:r>
            <a:endParaRPr lang="en-IN" sz="36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18" y="857232"/>
          <a:ext cx="8429687" cy="5864834"/>
        </p:xfrm>
        <a:graphic>
          <a:graphicData uri="http://schemas.openxmlformats.org/drawingml/2006/table">
            <a:tbl>
              <a:tblPr/>
              <a:tblGrid>
                <a:gridCol w="1204241"/>
                <a:gridCol w="1204241"/>
                <a:gridCol w="1204241"/>
                <a:gridCol w="1204241"/>
                <a:gridCol w="1204241"/>
                <a:gridCol w="1204241"/>
                <a:gridCol w="1204241"/>
              </a:tblGrid>
              <a:tr h="180102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Month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Total Amount Expended in the Month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NRM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LH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CB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Admin  Cost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8346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Oct-15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75.18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74.07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1.11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92815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Nov-15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15.99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15.99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8346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Dec-15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9.48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8346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Jan-16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8346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Feb-16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0.53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92815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Mar-16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25.6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22.19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2.75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8346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Apr-16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1.56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92815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May-16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8346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Jun-16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3.38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3.06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8346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Total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132.9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126.12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2.75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0.37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3.54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96906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BF2366"/>
                </a:solidFill>
                <a:latin typeface="Cambria" pitchFamily="18" charset="0"/>
              </a:rPr>
              <a:t>Details of Production System - Financial</a:t>
            </a:r>
            <a:r>
              <a:rPr lang="en-IN" sz="3600" dirty="0" smtClean="0">
                <a:solidFill>
                  <a:srgbClr val="BF2366"/>
                </a:solidFill>
                <a:latin typeface="Cambria" pitchFamily="18" charset="0"/>
              </a:rPr>
              <a:t/>
            </a:r>
            <a:br>
              <a:rPr lang="en-IN" sz="3600" dirty="0" smtClean="0">
                <a:solidFill>
                  <a:srgbClr val="BF2366"/>
                </a:solidFill>
                <a:latin typeface="Cambria" pitchFamily="18" charset="0"/>
              </a:rPr>
            </a:br>
            <a:endParaRPr lang="en-IN" sz="3600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49873031"/>
              </p:ext>
            </p:extLst>
          </p:nvPr>
        </p:nvGraphicFramePr>
        <p:xfrm>
          <a:off x="457200" y="1219200"/>
          <a:ext cx="83820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2095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Project Cost earmarked for Production System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Balance Amount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55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66.045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2.28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63.765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4752792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MIS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95673247"/>
              </p:ext>
            </p:extLst>
          </p:nvPr>
        </p:nvGraphicFramePr>
        <p:xfrm>
          <a:off x="457200" y="928670"/>
          <a:ext cx="8401080" cy="557216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00360"/>
                <a:gridCol w="2800360"/>
                <a:gridCol w="2800360"/>
              </a:tblGrid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Component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Status of MIS uploading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Reason for non completion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Baseline Survey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Yes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Project Location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Yes 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AAP – Physical (Year</a:t>
                      </a:r>
                      <a:r>
                        <a:rPr lang="en-US" sz="2200" baseline="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2013-14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       -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Achievement – Physical (Year</a:t>
                      </a:r>
                      <a:r>
                        <a:rPr lang="en-US" sz="2200" baseline="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NONE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      -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AAP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Completed</a:t>
                      </a:r>
                      <a:r>
                        <a:rPr lang="en-IN" sz="2200" baseline="0" dirty="0" smtClean="0">
                          <a:latin typeface="Book Antiqua" pitchFamily="18" charset="0"/>
                        </a:rPr>
                        <a:t> 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Achievement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Completed </a:t>
                      </a:r>
                      <a:r>
                        <a:rPr lang="en-IN" sz="2200" dirty="0" err="1" smtClean="0">
                          <a:latin typeface="Book Antiqua" pitchFamily="18" charset="0"/>
                        </a:rPr>
                        <a:t>upto</a:t>
                      </a:r>
                      <a:r>
                        <a:rPr lang="en-IN" sz="2200" dirty="0" smtClean="0">
                          <a:latin typeface="Book Antiqua" pitchFamily="18" charset="0"/>
                        </a:rPr>
                        <a:t> 2014-15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35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BF2366"/>
                </a:solidFill>
                <a:latin typeface="Cambria" pitchFamily="18" charset="0"/>
              </a:rPr>
              <a:t>Drishti</a:t>
            </a:r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 &amp; </a:t>
            </a:r>
            <a:r>
              <a:rPr lang="en-US" b="1" dirty="0" err="1" smtClean="0">
                <a:solidFill>
                  <a:srgbClr val="BF2366"/>
                </a:solidFill>
                <a:latin typeface="Cambria" pitchFamily="18" charset="0"/>
              </a:rPr>
              <a:t>Shrishti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250828"/>
              </p:ext>
            </p:extLst>
          </p:nvPr>
        </p:nvGraphicFramePr>
        <p:xfrm>
          <a:off x="457200" y="2133600"/>
          <a:ext cx="8229600" cy="2819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2819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Total No. of Field Photographs Uploaded in </a:t>
                      </a:r>
                      <a:r>
                        <a:rPr lang="en-US" sz="2400" dirty="0" err="1" smtClean="0">
                          <a:latin typeface="Cambria" pitchFamily="18" charset="0"/>
                        </a:rPr>
                        <a:t>Bhuvan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Accepted - 0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Rejected- 0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Total - 0</a:t>
                      </a:r>
                      <a:endParaRPr kumimoji="0" lang="en-IN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4573907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320577368"/>
              </p:ext>
            </p:extLst>
          </p:nvPr>
        </p:nvGraphicFramePr>
        <p:xfrm>
          <a:off x="0" y="2133600"/>
          <a:ext cx="8458200" cy="146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474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F2366"/>
                </a:solidFill>
                <a:latin typeface="Cambria" pitchFamily="18" charset="0"/>
              </a:rPr>
              <a:t>Project Profile</a:t>
            </a:r>
            <a:endParaRPr lang="en-IN" sz="40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24999561"/>
              </p:ext>
            </p:extLst>
          </p:nvPr>
        </p:nvGraphicFramePr>
        <p:xfrm>
          <a:off x="457200" y="1066802"/>
          <a:ext cx="8458200" cy="554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Name of Project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Palakkad-IWMP-3/2010-11 </a:t>
                      </a:r>
                    </a:p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 TRITHALA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Area to be Treated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5221 Ha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Per Ha. Cost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15000/-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No. of Micro</a:t>
                      </a:r>
                      <a:r>
                        <a:rPr lang="en-US" sz="2400" b="1" baseline="0" dirty="0" smtClean="0">
                          <a:latin typeface="Cambria" pitchFamily="18" charset="0"/>
                        </a:rPr>
                        <a:t> Watersheds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6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Total Project Cost 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783.15 lakhs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Total Expenditure Incurred &amp; Percentage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180.92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lakhs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   23.10%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Balance 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602.23 </a:t>
                      </a:r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lakhs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5106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1802342738"/>
              </p:ext>
            </p:extLst>
          </p:nvPr>
        </p:nvGraphicFramePr>
        <p:xfrm>
          <a:off x="428596" y="428604"/>
          <a:ext cx="8429684" cy="6143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168354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NRM - Financial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19089311"/>
              </p:ext>
            </p:extLst>
          </p:nvPr>
        </p:nvGraphicFramePr>
        <p:xfrm>
          <a:off x="457200" y="16002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2209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Funds Earmarked as per DPR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Balance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2098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438.564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73.61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364.954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0756960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BF2366"/>
                </a:solidFill>
                <a:latin typeface="Cambria" pitchFamily="18" charset="0"/>
              </a:rPr>
              <a:t>Details of Production System - Financial</a:t>
            </a:r>
            <a:r>
              <a:rPr lang="en-IN" sz="3600" dirty="0" smtClean="0">
                <a:solidFill>
                  <a:srgbClr val="BF2366"/>
                </a:solidFill>
                <a:latin typeface="Cambria" pitchFamily="18" charset="0"/>
              </a:rPr>
              <a:t/>
            </a:r>
            <a:br>
              <a:rPr lang="en-IN" sz="3600" dirty="0" smtClean="0">
                <a:solidFill>
                  <a:srgbClr val="BF2366"/>
                </a:solidFill>
                <a:latin typeface="Cambria" pitchFamily="18" charset="0"/>
              </a:rPr>
            </a:br>
            <a:endParaRPr lang="en-IN" sz="3600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4733723"/>
              </p:ext>
            </p:extLst>
          </p:nvPr>
        </p:nvGraphicFramePr>
        <p:xfrm>
          <a:off x="457200" y="1219200"/>
          <a:ext cx="83820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2095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Project Cost earmarked for Production System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Balance Amount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55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78.315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0.26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78.055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0833374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Livelihood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42075557"/>
              </p:ext>
            </p:extLst>
          </p:nvPr>
        </p:nvGraphicFramePr>
        <p:xfrm>
          <a:off x="304800" y="114300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28263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as per DPR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Incurred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formed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</a:t>
                      </a:r>
                      <a:endParaRPr lang="en-IN" dirty="0" smtClean="0">
                        <a:latin typeface="Cambria" pitchFamily="18" charset="0"/>
                      </a:endParaRPr>
                    </a:p>
                    <a:p>
                      <a:r>
                        <a:rPr lang="en-US" baseline="0" dirty="0" smtClean="0">
                          <a:latin typeface="Cambria" pitchFamily="18" charset="0"/>
                        </a:rPr>
                        <a:t>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 for Major Assistance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 Major Assistance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55273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70.48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39.40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31.08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8867088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F2366"/>
                </a:solidFill>
                <a:latin typeface="Cambria" pitchFamily="18" charset="0"/>
              </a:rPr>
              <a:t>Capacity Building</a:t>
            </a:r>
            <a:endParaRPr lang="en-IN" sz="40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49301505"/>
              </p:ext>
            </p:extLst>
          </p:nvPr>
        </p:nvGraphicFramePr>
        <p:xfrm>
          <a:off x="533400" y="1295400"/>
          <a:ext cx="8153397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</a:tblGrid>
              <a:tr h="257642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Amount Earmarked for CB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No. of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 for officials/Elected Reps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farmers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Livelihood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 planned for MGNREGS workers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NRM Trainings Planned for Community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00377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39.16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19.97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19.19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826742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BF2366"/>
                </a:solidFill>
                <a:latin typeface="Cambria" pitchFamily="18" charset="0"/>
              </a:rPr>
              <a:t>Assessment of Progress in Last 9 Months</a:t>
            </a:r>
            <a:endParaRPr lang="en-IN" sz="36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596" y="785794"/>
          <a:ext cx="8358245" cy="5955496"/>
        </p:xfrm>
        <a:graphic>
          <a:graphicData uri="http://schemas.openxmlformats.org/drawingml/2006/table">
            <a:tbl>
              <a:tblPr/>
              <a:tblGrid>
                <a:gridCol w="1194035"/>
                <a:gridCol w="1194035"/>
                <a:gridCol w="1194035"/>
                <a:gridCol w="1194035"/>
                <a:gridCol w="1194035"/>
                <a:gridCol w="1194035"/>
                <a:gridCol w="1194035"/>
              </a:tblGrid>
              <a:tr h="1785474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Month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Total Amount Expended in the Month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NRM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LH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CB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Admin  Cost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5165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Oct-15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32.46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22.44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5.74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9222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Nov-15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2.52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2.19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5165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Dec-15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4.25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5165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Jan-16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5165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Feb-16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9222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Mar-16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20.4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11.87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9222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Apr-16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9222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May-16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2.66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2.4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5165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Jun-16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1.6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1.24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5165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Total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65.79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37.95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12.25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8.11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3.23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9690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Livelihood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99972552"/>
              </p:ext>
            </p:extLst>
          </p:nvPr>
        </p:nvGraphicFramePr>
        <p:xfrm>
          <a:off x="304800" y="114300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28263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as per DPR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Incurred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formed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</a:t>
                      </a:r>
                      <a:endParaRPr lang="en-IN" dirty="0" smtClean="0">
                        <a:latin typeface="Cambria" pitchFamily="18" charset="0"/>
                      </a:endParaRPr>
                    </a:p>
                    <a:p>
                      <a:r>
                        <a:rPr lang="en-US" baseline="0" dirty="0" smtClean="0">
                          <a:latin typeface="Cambria" pitchFamily="18" charset="0"/>
                        </a:rPr>
                        <a:t>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 for Major Assistance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 Major Assistance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55273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59.44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17.05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42.39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7344396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MIS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95673247"/>
              </p:ext>
            </p:extLst>
          </p:nvPr>
        </p:nvGraphicFramePr>
        <p:xfrm>
          <a:off x="457200" y="928670"/>
          <a:ext cx="8401080" cy="557216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00360"/>
                <a:gridCol w="2800360"/>
                <a:gridCol w="2800360"/>
              </a:tblGrid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Component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Status of MIS uploading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Reason for non completion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Baseline Survey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Yes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Project Location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Yes 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AAP – Physical (Year</a:t>
                      </a:r>
                      <a:r>
                        <a:rPr lang="en-US" sz="2200" baseline="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NONE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       -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Achievement – Physical (Year</a:t>
                      </a:r>
                      <a:r>
                        <a:rPr lang="en-US" sz="2200" baseline="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NONE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solidFill>
                            <a:srgbClr val="C00000"/>
                          </a:solidFill>
                          <a:latin typeface="Book Antiqua" pitchFamily="18" charset="0"/>
                        </a:rPr>
                        <a:t>       -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AAP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Completed</a:t>
                      </a:r>
                      <a:r>
                        <a:rPr lang="en-IN" sz="2200" baseline="0" dirty="0" smtClean="0">
                          <a:latin typeface="Book Antiqua" pitchFamily="18" charset="0"/>
                        </a:rPr>
                        <a:t> 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Achievement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Completed </a:t>
                      </a:r>
                      <a:r>
                        <a:rPr lang="en-IN" sz="2200" dirty="0" err="1" smtClean="0">
                          <a:latin typeface="Book Antiqua" pitchFamily="18" charset="0"/>
                        </a:rPr>
                        <a:t>upto</a:t>
                      </a:r>
                      <a:r>
                        <a:rPr lang="en-IN" sz="2200" dirty="0" smtClean="0">
                          <a:latin typeface="Book Antiqua" pitchFamily="18" charset="0"/>
                        </a:rPr>
                        <a:t> 2014-15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smtClean="0">
                          <a:latin typeface="Book Antiqua" pitchFamily="18" charset="0"/>
                        </a:rPr>
                        <a:t>       -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35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BF2366"/>
                </a:solidFill>
                <a:latin typeface="Cambria" pitchFamily="18" charset="0"/>
              </a:rPr>
              <a:t>Drishti</a:t>
            </a:r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 &amp; </a:t>
            </a:r>
            <a:r>
              <a:rPr lang="en-US" b="1" dirty="0" err="1" smtClean="0">
                <a:solidFill>
                  <a:srgbClr val="BF2366"/>
                </a:solidFill>
                <a:latin typeface="Cambria" pitchFamily="18" charset="0"/>
              </a:rPr>
              <a:t>Shrishti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250828"/>
              </p:ext>
            </p:extLst>
          </p:nvPr>
        </p:nvGraphicFramePr>
        <p:xfrm>
          <a:off x="457200" y="2133600"/>
          <a:ext cx="8229600" cy="2819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2819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Total No. of Field Photographs Uploaded in </a:t>
                      </a:r>
                      <a:r>
                        <a:rPr lang="en-US" sz="2400" dirty="0" err="1" smtClean="0">
                          <a:latin typeface="Cambria" pitchFamily="18" charset="0"/>
                        </a:rPr>
                        <a:t>Bhuvan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Accepted -10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Rejected- 2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Total - 12</a:t>
                      </a:r>
                      <a:endParaRPr kumimoji="0" lang="en-IN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4573907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133713852"/>
              </p:ext>
            </p:extLst>
          </p:nvPr>
        </p:nvGraphicFramePr>
        <p:xfrm>
          <a:off x="0" y="2133600"/>
          <a:ext cx="8458200" cy="146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474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F2366"/>
                </a:solidFill>
                <a:latin typeface="Cambria" pitchFamily="18" charset="0"/>
              </a:rPr>
              <a:t>Project Profile</a:t>
            </a:r>
            <a:endParaRPr lang="en-IN" sz="40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87913713"/>
              </p:ext>
            </p:extLst>
          </p:nvPr>
        </p:nvGraphicFramePr>
        <p:xfrm>
          <a:off x="457200" y="1066802"/>
          <a:ext cx="8458200" cy="554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Name of Project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Palakkad-IWMP-4/2010-11 </a:t>
                      </a:r>
                    </a:p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 PATTAMBI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Area to be Treated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5245 Ha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Per Ha. Cost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15000/-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No. of Micro</a:t>
                      </a:r>
                      <a:r>
                        <a:rPr lang="en-US" sz="2400" b="1" baseline="0" dirty="0" smtClean="0">
                          <a:latin typeface="Cambria" pitchFamily="18" charset="0"/>
                        </a:rPr>
                        <a:t> Watersheds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3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Total Project Cost 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786.75 lakhs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Total Expenditure Incurred &amp; Percentage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283.34 </a:t>
                      </a:r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lakhs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    36.01%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Balance 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503.41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lakhs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5106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1570403048"/>
              </p:ext>
            </p:extLst>
          </p:nvPr>
        </p:nvGraphicFramePr>
        <p:xfrm>
          <a:off x="214282" y="357166"/>
          <a:ext cx="857256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168354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NRM - Financial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50799288"/>
              </p:ext>
            </p:extLst>
          </p:nvPr>
        </p:nvGraphicFramePr>
        <p:xfrm>
          <a:off x="457200" y="16002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2209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Funds Earmarked as per DPR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Balance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2098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440.58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188.05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95.29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0756960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BF2366"/>
                </a:solidFill>
                <a:latin typeface="Cambria" pitchFamily="18" charset="0"/>
              </a:rPr>
              <a:t>Details of Production System - Financial</a:t>
            </a:r>
            <a:r>
              <a:rPr lang="en-IN" sz="3600" dirty="0" smtClean="0">
                <a:solidFill>
                  <a:srgbClr val="BF2366"/>
                </a:solidFill>
                <a:latin typeface="Cambria" pitchFamily="18" charset="0"/>
              </a:rPr>
              <a:t/>
            </a:r>
            <a:br>
              <a:rPr lang="en-IN" sz="3600" dirty="0" smtClean="0">
                <a:solidFill>
                  <a:srgbClr val="BF2366"/>
                </a:solidFill>
                <a:latin typeface="Cambria" pitchFamily="18" charset="0"/>
              </a:rPr>
            </a:br>
            <a:endParaRPr lang="en-IN" sz="3600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2644081"/>
              </p:ext>
            </p:extLst>
          </p:nvPr>
        </p:nvGraphicFramePr>
        <p:xfrm>
          <a:off x="457200" y="1219200"/>
          <a:ext cx="83820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2095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Project Cost earmarked for Production System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Balance Amount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55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78.675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11.40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67.275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0833374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Livelihood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84952150"/>
              </p:ext>
            </p:extLst>
          </p:nvPr>
        </p:nvGraphicFramePr>
        <p:xfrm>
          <a:off x="304800" y="114300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28263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as per DPR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Incurred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formed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</a:t>
                      </a:r>
                      <a:endParaRPr lang="en-IN" dirty="0" smtClean="0">
                        <a:latin typeface="Cambria" pitchFamily="18" charset="0"/>
                      </a:endParaRPr>
                    </a:p>
                    <a:p>
                      <a:r>
                        <a:rPr lang="en-US" baseline="0" dirty="0" smtClean="0">
                          <a:latin typeface="Cambria" pitchFamily="18" charset="0"/>
                        </a:rPr>
                        <a:t>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 for Major Assistance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 Major Assistance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55273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70.81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11.50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59.31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8867088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F2366"/>
                </a:solidFill>
                <a:latin typeface="Cambria" pitchFamily="18" charset="0"/>
              </a:rPr>
              <a:t>Capacity Building</a:t>
            </a:r>
            <a:endParaRPr lang="en-IN" sz="40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28134023"/>
              </p:ext>
            </p:extLst>
          </p:nvPr>
        </p:nvGraphicFramePr>
        <p:xfrm>
          <a:off x="533400" y="1295400"/>
          <a:ext cx="8153397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</a:tblGrid>
              <a:tr h="257642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Amount Earmarked for CB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No. of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 for officials/Elected Reps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farmers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Livelihood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 planned for MGNREGS workers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NRM Trainings Planned for Community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00377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39.34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16.67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22.67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8267426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BF2366"/>
                </a:solidFill>
                <a:latin typeface="Cambria" pitchFamily="18" charset="0"/>
              </a:rPr>
              <a:t>Assessment of Progress in Last 9 Months</a:t>
            </a:r>
            <a:endParaRPr lang="en-IN" sz="36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3" y="785786"/>
          <a:ext cx="8429680" cy="5715047"/>
        </p:xfrm>
        <a:graphic>
          <a:graphicData uri="http://schemas.openxmlformats.org/drawingml/2006/table">
            <a:tbl>
              <a:tblPr/>
              <a:tblGrid>
                <a:gridCol w="1204240"/>
                <a:gridCol w="1204240"/>
                <a:gridCol w="1204240"/>
                <a:gridCol w="1204240"/>
                <a:gridCol w="1204240"/>
                <a:gridCol w="1204240"/>
                <a:gridCol w="1204240"/>
              </a:tblGrid>
              <a:tr h="1874521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Month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Total Amount Expended in the Month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NRM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LH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CB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Admin  Cost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337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Oct-15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99.76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97.27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1.96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0.53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337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Nov-15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2.26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0.87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337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Dec-15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337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Jan-16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337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Feb-16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20.23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19.79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337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Mar-16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11.37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10.86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337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Apr-16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25.77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25.08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337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May-16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9.03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7.69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337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Jun-16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16.77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5.4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10.67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0124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Total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186.76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166.09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11.4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3.02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5.18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96906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F2366"/>
                </a:solidFill>
                <a:latin typeface="Cambria" pitchFamily="18" charset="0"/>
              </a:rPr>
              <a:t>Capacity Building</a:t>
            </a:r>
            <a:endParaRPr lang="en-IN" sz="40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19967254"/>
              </p:ext>
            </p:extLst>
          </p:nvPr>
        </p:nvGraphicFramePr>
        <p:xfrm>
          <a:off x="533400" y="1295400"/>
          <a:ext cx="8153397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</a:tblGrid>
              <a:tr h="257642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Amount Earmarked for CB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No. of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 for officials/Elected Reps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farmers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Livelihood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 planned for MGNREGS workers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NRM Trainings Planned for Community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00377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33.02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10.51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22.51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3809868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MIS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95673247"/>
              </p:ext>
            </p:extLst>
          </p:nvPr>
        </p:nvGraphicFramePr>
        <p:xfrm>
          <a:off x="457200" y="928670"/>
          <a:ext cx="8401080" cy="557216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00360"/>
                <a:gridCol w="2800360"/>
                <a:gridCol w="2800360"/>
              </a:tblGrid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Component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Status of MIS uploading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Reason for non completion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Baseline Survey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rowSpan="6" gridSpan="2">
                  <a:txBody>
                    <a:bodyPr/>
                    <a:lstStyle/>
                    <a:p>
                      <a:pPr algn="ctr"/>
                      <a:endParaRPr lang="en-US" sz="2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endParaRPr lang="en-US" sz="2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endParaRPr lang="en-US" sz="2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endParaRPr lang="en-US" sz="2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r>
                        <a:rPr lang="en-US" sz="4400" b="1" dirty="0" smtClean="0">
                          <a:solidFill>
                            <a:srgbClr val="29794F"/>
                          </a:solidFill>
                          <a:latin typeface="Book Antiqua" pitchFamily="18" charset="0"/>
                        </a:rPr>
                        <a:t>COMPLETED </a:t>
                      </a:r>
                      <a:r>
                        <a:rPr lang="en-IN" sz="4400" b="1" baseline="0" dirty="0" err="1" smtClean="0">
                          <a:solidFill>
                            <a:srgbClr val="29794F"/>
                          </a:solidFill>
                          <a:latin typeface="Cambria" pitchFamily="18" charset="0"/>
                        </a:rPr>
                        <a:t>upto</a:t>
                      </a:r>
                      <a:r>
                        <a:rPr lang="en-IN" sz="4400" b="1" baseline="0" dirty="0" smtClean="0">
                          <a:solidFill>
                            <a:srgbClr val="29794F"/>
                          </a:solidFill>
                          <a:latin typeface="Cambria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IN" sz="4400" b="1" baseline="0" dirty="0" smtClean="0">
                          <a:solidFill>
                            <a:srgbClr val="29794F"/>
                          </a:solidFill>
                          <a:latin typeface="Cambria" pitchFamily="18" charset="0"/>
                        </a:rPr>
                        <a:t>2014-15</a:t>
                      </a:r>
                      <a:endParaRPr lang="en-IN" sz="4400" b="1" dirty="0">
                        <a:solidFill>
                          <a:srgbClr val="29794F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Project Location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AAP – Physical (Year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Achievement – Physical (Year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AAP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Achievement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35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BF2366"/>
                </a:solidFill>
                <a:latin typeface="Cambria" pitchFamily="18" charset="0"/>
              </a:rPr>
              <a:t>Drishti</a:t>
            </a:r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 &amp; </a:t>
            </a:r>
            <a:r>
              <a:rPr lang="en-US" b="1" dirty="0" err="1" smtClean="0">
                <a:solidFill>
                  <a:srgbClr val="BF2366"/>
                </a:solidFill>
                <a:latin typeface="Cambria" pitchFamily="18" charset="0"/>
              </a:rPr>
              <a:t>Shrishti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250828"/>
              </p:ext>
            </p:extLst>
          </p:nvPr>
        </p:nvGraphicFramePr>
        <p:xfrm>
          <a:off x="457200" y="2133600"/>
          <a:ext cx="8229600" cy="2819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2819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Total No. of Field Photographs Uploaded in </a:t>
                      </a:r>
                      <a:r>
                        <a:rPr lang="en-US" sz="2400" dirty="0" err="1" smtClean="0">
                          <a:latin typeface="Cambria" pitchFamily="18" charset="0"/>
                        </a:rPr>
                        <a:t>Bhuvan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Accepted -16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Rejected- 0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Total -16</a:t>
                      </a:r>
                      <a:endParaRPr kumimoji="0" lang="en-IN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4573907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3865121843"/>
              </p:ext>
            </p:extLst>
          </p:nvPr>
        </p:nvGraphicFramePr>
        <p:xfrm>
          <a:off x="0" y="2133600"/>
          <a:ext cx="8458200" cy="146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474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F2366"/>
                </a:solidFill>
                <a:latin typeface="Cambria" pitchFamily="18" charset="0"/>
              </a:rPr>
              <a:t>Project Profile</a:t>
            </a:r>
            <a:endParaRPr lang="en-IN" sz="40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26298477"/>
              </p:ext>
            </p:extLst>
          </p:nvPr>
        </p:nvGraphicFramePr>
        <p:xfrm>
          <a:off x="457200" y="1066802"/>
          <a:ext cx="8458200" cy="554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Name of Project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Palakkad-IWMP-5/2010-11  </a:t>
                      </a:r>
                    </a:p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 PATTAMBI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Area to be Treated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4385 Ha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Per Ha. Cost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15000/-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No. of Micro</a:t>
                      </a:r>
                      <a:r>
                        <a:rPr lang="en-US" sz="2400" b="1" baseline="0" dirty="0" smtClean="0">
                          <a:latin typeface="Cambria" pitchFamily="18" charset="0"/>
                        </a:rPr>
                        <a:t> Watersheds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5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Total Project Cost 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657.75 </a:t>
                      </a:r>
                      <a:r>
                        <a:rPr lang="en-IN" sz="2400" b="1" dirty="0" err="1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lakhs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Total Expenditure Incurred &amp; Percentage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188.18 </a:t>
                      </a:r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lakhs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   28.61%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Balance 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469.57 </a:t>
                      </a:r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lakhs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5106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428596" y="428605"/>
          <a:ext cx="8001056" cy="585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168354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NRM - Financial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12555129"/>
              </p:ext>
            </p:extLst>
          </p:nvPr>
        </p:nvGraphicFramePr>
        <p:xfrm>
          <a:off x="457200" y="16002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2209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Funds Earmarked as per DPR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Balance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2098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368.34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107.79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260.55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0756960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BF2366"/>
                </a:solidFill>
                <a:latin typeface="Cambria" pitchFamily="18" charset="0"/>
              </a:rPr>
              <a:t>Details of Production System - Financial</a:t>
            </a:r>
            <a:r>
              <a:rPr lang="en-IN" sz="3600" dirty="0" smtClean="0">
                <a:solidFill>
                  <a:srgbClr val="BF2366"/>
                </a:solidFill>
                <a:latin typeface="Cambria" pitchFamily="18" charset="0"/>
              </a:rPr>
              <a:t/>
            </a:r>
            <a:br>
              <a:rPr lang="en-IN" sz="3600" dirty="0" smtClean="0">
                <a:solidFill>
                  <a:srgbClr val="BF2366"/>
                </a:solidFill>
                <a:latin typeface="Cambria" pitchFamily="18" charset="0"/>
              </a:rPr>
            </a:br>
            <a:endParaRPr lang="en-IN" sz="3600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17234667"/>
              </p:ext>
            </p:extLst>
          </p:nvPr>
        </p:nvGraphicFramePr>
        <p:xfrm>
          <a:off x="457200" y="1219200"/>
          <a:ext cx="83820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2095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Project Cost earmarked for Production System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Balance Amount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55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65.775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0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65.775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0833374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Livelihood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65179984"/>
              </p:ext>
            </p:extLst>
          </p:nvPr>
        </p:nvGraphicFramePr>
        <p:xfrm>
          <a:off x="304800" y="114300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28263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as per DPR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Incurred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formed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</a:t>
                      </a:r>
                      <a:endParaRPr lang="en-IN" dirty="0" smtClean="0">
                        <a:latin typeface="Cambria" pitchFamily="18" charset="0"/>
                      </a:endParaRPr>
                    </a:p>
                    <a:p>
                      <a:r>
                        <a:rPr lang="en-US" baseline="0" dirty="0" smtClean="0">
                          <a:latin typeface="Cambria" pitchFamily="18" charset="0"/>
                        </a:rPr>
                        <a:t>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 for Major Assistance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 Major Assistance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55273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59.20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17.50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41.7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8867088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F2366"/>
                </a:solidFill>
                <a:latin typeface="Cambria" pitchFamily="18" charset="0"/>
              </a:rPr>
              <a:t>Capacity Building</a:t>
            </a:r>
            <a:endParaRPr lang="en-IN" sz="40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20090059"/>
              </p:ext>
            </p:extLst>
          </p:nvPr>
        </p:nvGraphicFramePr>
        <p:xfrm>
          <a:off x="533400" y="1295400"/>
          <a:ext cx="8153397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</a:tblGrid>
              <a:tr h="257642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Amount Earmarked for CB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No. of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 for officials/Elected Reps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farmers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Livelihood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 planned for MGNREGS workers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NRM Trainings Planned for Community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00377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32.89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16.29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16.6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8267426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BF2366"/>
                </a:solidFill>
                <a:latin typeface="Cambria" pitchFamily="18" charset="0"/>
              </a:rPr>
              <a:t>Assessment of Progress in Last 9 Months</a:t>
            </a:r>
            <a:endParaRPr lang="en-IN" sz="36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595" y="785797"/>
          <a:ext cx="8215368" cy="5992665"/>
        </p:xfrm>
        <a:graphic>
          <a:graphicData uri="http://schemas.openxmlformats.org/drawingml/2006/table">
            <a:tbl>
              <a:tblPr/>
              <a:tblGrid>
                <a:gridCol w="1173624"/>
                <a:gridCol w="1173624"/>
                <a:gridCol w="1173624"/>
                <a:gridCol w="1173624"/>
                <a:gridCol w="1173624"/>
                <a:gridCol w="1173624"/>
                <a:gridCol w="1173624"/>
              </a:tblGrid>
              <a:tr h="1886449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Month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Total Amount Expended in the Month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NRM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LH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CB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Admin  Cost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7146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Oct-15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51.11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46.76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7146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Nov-15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2.67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-0.01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7146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Dec-15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6.07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5.52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0.51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7146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Jan-16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7146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Feb-16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10.13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9.5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0.58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7146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Mar-16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7146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Apr-16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5.15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4.32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7146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May-16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7.06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6.58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0.47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7146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Jun-16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8.01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7.44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7146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man Old Style" pitchFamily="18" charset="0"/>
                        </a:rPr>
                        <a:t>Total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man Old Style" pitchFamily="18" charset="0"/>
                        </a:rPr>
                        <a:t>91.35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man Old Style" pitchFamily="18" charset="0"/>
                        </a:rPr>
                        <a:t>80.11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man Old Style" pitchFamily="18" charset="0"/>
                        </a:rPr>
                        <a:t>2.87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man Old Style" pitchFamily="18" charset="0"/>
                        </a:rPr>
                        <a:t>5.42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96906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4"/>
            <a:ext cx="8258204" cy="57150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BF2366"/>
                </a:solidFill>
                <a:latin typeface="Cambria" pitchFamily="18" charset="0"/>
              </a:rPr>
              <a:t>Assessment of Progress in Last 9 Months</a:t>
            </a:r>
            <a:endParaRPr lang="en-IN" sz="3600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3" y="679079"/>
          <a:ext cx="8715434" cy="592974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45062"/>
                <a:gridCol w="1245062"/>
                <a:gridCol w="1245062"/>
                <a:gridCol w="1245062"/>
                <a:gridCol w="1245062"/>
                <a:gridCol w="1245062"/>
                <a:gridCol w="1245062"/>
              </a:tblGrid>
              <a:tr h="1376875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 dirty="0">
                          <a:latin typeface="Book Antiqua" pitchFamily="18" charset="0"/>
                        </a:rPr>
                        <a:t>Month  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>
                          <a:latin typeface="Book Antiqua" pitchFamily="18" charset="0"/>
                        </a:rPr>
                        <a:t>Total Amount Expended in the Month 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NRM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LH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Admin  Cost </a:t>
                      </a:r>
                    </a:p>
                  </a:txBody>
                  <a:tcPr marL="9525" marR="9525" marT="9525" marB="0"/>
                </a:tc>
              </a:tr>
              <a:tr h="421686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 dirty="0" smtClean="0">
                          <a:latin typeface="Book Antiqua" pitchFamily="18" charset="0"/>
                        </a:rPr>
                        <a:t>Oct-15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7.43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6.75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0.38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0.3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</a:tr>
              <a:tr h="46710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 dirty="0" smtClean="0">
                          <a:latin typeface="Book Antiqua" pitchFamily="18" charset="0"/>
                        </a:rPr>
                        <a:t>Nov-15 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0.56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0.12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0.44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</a:tr>
              <a:tr h="28118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u="none" strike="noStrike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Dec-15 </a:t>
                      </a:r>
                      <a:endParaRPr lang="en-IN" sz="22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2.23</a:t>
                      </a:r>
                      <a:endParaRPr lang="en-IN" sz="22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2.23</a:t>
                      </a:r>
                      <a:endParaRPr lang="en-IN" sz="22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</a:tr>
              <a:tr h="28118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 dirty="0" smtClean="0">
                          <a:latin typeface="Book Antiqua" pitchFamily="18" charset="0"/>
                        </a:rPr>
                        <a:t>Jan-16 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 dirty="0">
                          <a:latin typeface="Book Antiqua" pitchFamily="18" charset="0"/>
                        </a:rPr>
                        <a:t>0.54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0.1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0.44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</a:tr>
              <a:tr h="28118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 dirty="0" smtClean="0">
                          <a:latin typeface="Book Antiqua" pitchFamily="18" charset="0"/>
                        </a:rPr>
                        <a:t>Feb-16 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0.44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0.44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</a:tr>
              <a:tr h="463511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 dirty="0" smtClean="0">
                          <a:latin typeface="Book Antiqua" pitchFamily="18" charset="0"/>
                        </a:rPr>
                        <a:t>Mar-16 </a:t>
                      </a:r>
                      <a:endParaRPr lang="en-IN" sz="22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11.82</a:t>
                      </a:r>
                      <a:endParaRPr lang="en-IN" sz="2200" b="1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8.39</a:t>
                      </a:r>
                      <a:endParaRPr lang="en-IN" sz="2200" b="1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0.38</a:t>
                      </a:r>
                      <a:endParaRPr lang="en-IN" sz="2200" b="1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0.75</a:t>
                      </a:r>
                      <a:endParaRPr lang="en-IN" sz="2200" b="1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1.09</a:t>
                      </a:r>
                      <a:endParaRPr lang="en-IN" sz="2200" b="1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1.21</a:t>
                      </a:r>
                      <a:endParaRPr lang="en-IN" sz="2200" b="1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</a:tr>
              <a:tr h="374760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 dirty="0" smtClean="0">
                          <a:latin typeface="Book Antiqua" pitchFamily="18" charset="0"/>
                        </a:rPr>
                        <a:t>Apr-16 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2.62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2.58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0.04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</a:tr>
              <a:tr h="555109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 dirty="0" smtClean="0">
                          <a:latin typeface="Book Antiqua" pitchFamily="18" charset="0"/>
                        </a:rPr>
                        <a:t>May-16 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2.43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1.93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</a:tr>
              <a:tr h="555109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u="none" strike="noStrike" dirty="0" smtClean="0">
                          <a:latin typeface="Book Antiqua" pitchFamily="18" charset="0"/>
                        </a:rPr>
                        <a:t>June-16 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4.64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4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u="none" strike="noStrike">
                          <a:latin typeface="Book Antiqua" pitchFamily="18" charset="0"/>
                        </a:rPr>
                        <a:t>0.64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</a:tr>
              <a:tr h="28118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400" b="1" u="none" strike="noStrike" dirty="0" smtClean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Total 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32.71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23.65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0.76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0.75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1.31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u="none" strike="noStrike" dirty="0">
                          <a:solidFill>
                            <a:srgbClr val="0000FF"/>
                          </a:solidFill>
                          <a:latin typeface="Book Antiqua" pitchFamily="18" charset="0"/>
                        </a:rPr>
                        <a:t>6.24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Book Antiqua" pitchFamily="18" charset="0"/>
                      </a:endParaRPr>
                    </a:p>
                  </a:txBody>
                  <a:tcPr marL="8893" marR="8893" marT="8893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108149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MIS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95673247"/>
              </p:ext>
            </p:extLst>
          </p:nvPr>
        </p:nvGraphicFramePr>
        <p:xfrm>
          <a:off x="457200" y="928670"/>
          <a:ext cx="8401080" cy="557216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00360"/>
                <a:gridCol w="2800360"/>
                <a:gridCol w="2800360"/>
              </a:tblGrid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Component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Status of MIS uploading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Reason for non completion</a:t>
                      </a:r>
                      <a:endParaRPr lang="en-IN" sz="22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Baseline Survey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rowSpan="6" gridSpan="2">
                  <a:txBody>
                    <a:bodyPr/>
                    <a:lstStyle/>
                    <a:p>
                      <a:pPr algn="ctr"/>
                      <a:endParaRPr lang="en-US" sz="4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endParaRPr lang="en-US" sz="4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endParaRPr lang="en-US" sz="4200" b="1" dirty="0" smtClean="0">
                        <a:solidFill>
                          <a:srgbClr val="4AC283"/>
                        </a:solidFill>
                        <a:latin typeface="Book Antiqua" pitchFamily="18" charset="0"/>
                      </a:endParaRPr>
                    </a:p>
                    <a:p>
                      <a:pPr algn="ctr"/>
                      <a:r>
                        <a:rPr lang="en-US" sz="3800" b="1" dirty="0" smtClean="0">
                          <a:solidFill>
                            <a:srgbClr val="29794F"/>
                          </a:solidFill>
                          <a:latin typeface="Book Antiqua" pitchFamily="18" charset="0"/>
                        </a:rPr>
                        <a:t>COMPLETED </a:t>
                      </a:r>
                      <a:r>
                        <a:rPr lang="en-IN" sz="3800" b="1" baseline="0" dirty="0" err="1" smtClean="0">
                          <a:solidFill>
                            <a:srgbClr val="29794F"/>
                          </a:solidFill>
                          <a:latin typeface="Cambria" pitchFamily="18" charset="0"/>
                        </a:rPr>
                        <a:t>upto</a:t>
                      </a:r>
                      <a:r>
                        <a:rPr lang="en-IN" sz="3800" b="1" baseline="0" dirty="0" smtClean="0">
                          <a:solidFill>
                            <a:srgbClr val="29794F"/>
                          </a:solidFill>
                          <a:latin typeface="Cambria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IN" sz="3800" b="1" baseline="0" dirty="0" smtClean="0">
                          <a:solidFill>
                            <a:srgbClr val="29794F"/>
                          </a:solidFill>
                          <a:latin typeface="Cambria" pitchFamily="18" charset="0"/>
                        </a:rPr>
                        <a:t>2014-15</a:t>
                      </a:r>
                      <a:endParaRPr lang="en-IN" sz="3800" b="1" dirty="0">
                        <a:solidFill>
                          <a:srgbClr val="29794F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Project Location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AAP – Physical (Year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Achievement – Physical (Year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solidFill>
                          <a:srgbClr val="C000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06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AAP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34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Book Antiqua" pitchFamily="18" charset="0"/>
                        </a:rPr>
                        <a:t>Achievement – Financial (Year</a:t>
                      </a:r>
                      <a:r>
                        <a:rPr lang="en-US" sz="2200" baseline="0" dirty="0" smtClean="0">
                          <a:latin typeface="Book Antiqua" pitchFamily="18" charset="0"/>
                        </a:rPr>
                        <a:t> wise)</a:t>
                      </a:r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 sz="22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35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BF2366"/>
                </a:solidFill>
                <a:latin typeface="Cambria" pitchFamily="18" charset="0"/>
              </a:rPr>
              <a:t>Drishti</a:t>
            </a:r>
            <a:r>
              <a:rPr lang="en-US" b="1" dirty="0" smtClean="0">
                <a:solidFill>
                  <a:srgbClr val="BF2366"/>
                </a:solidFill>
                <a:latin typeface="Cambria" pitchFamily="18" charset="0"/>
              </a:rPr>
              <a:t> &amp; </a:t>
            </a:r>
            <a:r>
              <a:rPr lang="en-US" b="1" dirty="0" err="1" smtClean="0">
                <a:solidFill>
                  <a:srgbClr val="BF2366"/>
                </a:solidFill>
                <a:latin typeface="Cambria" pitchFamily="18" charset="0"/>
              </a:rPr>
              <a:t>Shrishti</a:t>
            </a:r>
            <a:endParaRPr lang="en-IN" b="1" dirty="0">
              <a:solidFill>
                <a:srgbClr val="BF2366"/>
              </a:solidFill>
              <a:latin typeface="Cambria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250828"/>
              </p:ext>
            </p:extLst>
          </p:nvPr>
        </p:nvGraphicFramePr>
        <p:xfrm>
          <a:off x="457200" y="2133600"/>
          <a:ext cx="8229600" cy="2819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2819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Total No. of Field Photographs Uploaded in </a:t>
                      </a:r>
                      <a:r>
                        <a:rPr lang="en-US" sz="2400" dirty="0" err="1" smtClean="0">
                          <a:latin typeface="Cambria" pitchFamily="18" charset="0"/>
                        </a:rPr>
                        <a:t>Bhuvan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Accepted -16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Rejected-0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Total -16</a:t>
                      </a:r>
                      <a:endParaRPr kumimoji="0" lang="en-IN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4573907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701267061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ambria" pitchFamily="18" charset="0"/>
              </a:rPr>
              <a:t>Project Profile</a:t>
            </a:r>
            <a:endParaRPr lang="en-IN" sz="4000" b="1" dirty="0"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28023467"/>
              </p:ext>
            </p:extLst>
          </p:nvPr>
        </p:nvGraphicFramePr>
        <p:xfrm>
          <a:off x="457200" y="1066802"/>
          <a:ext cx="8458200" cy="554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Name of Project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Idukki-IWMP-1/2010-11 </a:t>
                      </a:r>
                    </a:p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ELEMDESAM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Area to be Treated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2172 Ha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Per Ha. Cost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15000/-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No. of Micro</a:t>
                      </a:r>
                      <a:r>
                        <a:rPr lang="en-US" sz="2400" b="1" baseline="0" dirty="0" smtClean="0">
                          <a:latin typeface="Cambria" pitchFamily="18" charset="0"/>
                        </a:rPr>
                        <a:t> Watersheds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5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mbria" pitchFamily="18" charset="0"/>
                        </a:rPr>
                        <a:t>Total Project Cost </a:t>
                      </a:r>
                      <a:endParaRPr lang="en-IN" sz="2400" b="1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325.8 </a:t>
                      </a:r>
                      <a:r>
                        <a:rPr lang="en-IN" sz="2400" b="1" dirty="0" err="1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Lakhs</a:t>
                      </a:r>
                      <a:endParaRPr lang="en-IN" sz="2400" b="1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3589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Total Expenditure Incurred &amp; Percentage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93.43 </a:t>
                      </a:r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lakhs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  28.68%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76292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mbria" pitchFamily="18" charset="0"/>
                        </a:rPr>
                        <a:t>Balance </a:t>
                      </a:r>
                      <a:endParaRPr lang="en-IN" sz="2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232.37 </a:t>
                      </a:r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lakhs</a:t>
                      </a:r>
                      <a:endParaRPr lang="en-IN" sz="24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3743600301"/>
              </p:ext>
            </p:extLst>
          </p:nvPr>
        </p:nvGraphicFramePr>
        <p:xfrm>
          <a:off x="428596" y="285728"/>
          <a:ext cx="8429684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168354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" pitchFamily="18" charset="0"/>
              </a:rPr>
              <a:t>NRM - Financial</a:t>
            </a:r>
            <a:endParaRPr lang="en-IN" b="1" dirty="0"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2209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Funds Earmarked as per DPR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 pitchFamily="18" charset="0"/>
                        </a:rPr>
                        <a:t>Balance</a:t>
                      </a:r>
                      <a:endParaRPr lang="en-IN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2098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182.448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54.96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127.488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b="1" dirty="0" smtClean="0"/>
              <a:t>Details of Production System - Financial</a:t>
            </a:r>
            <a:r>
              <a:rPr lang="en-IN" sz="3600" dirty="0" smtClean="0"/>
              <a:t/>
            </a:r>
            <a:br>
              <a:rPr lang="en-IN" sz="3600" dirty="0" smtClean="0"/>
            </a:br>
            <a:endParaRPr lang="en-IN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3820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2095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Project Cost earmarked for Production System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Expenditure Incurred so far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Balance Amount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5500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32.58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1.09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31.49</a:t>
                      </a:r>
                      <a:endParaRPr lang="en-IN" sz="32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" pitchFamily="18" charset="0"/>
              </a:rPr>
              <a:t>Livelihood</a:t>
            </a:r>
            <a:endParaRPr lang="en-IN" b="1" dirty="0"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14300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28263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as per DPR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Incurred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formed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" pitchFamily="18" charset="0"/>
                        </a:rPr>
                        <a:t>Amount earmarked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</a:t>
                      </a:r>
                      <a:endParaRPr lang="en-IN" dirty="0" smtClean="0">
                        <a:latin typeface="Cambria" pitchFamily="18" charset="0"/>
                      </a:endParaRPr>
                    </a:p>
                    <a:p>
                      <a:r>
                        <a:rPr lang="en-US" baseline="0" dirty="0" smtClean="0">
                          <a:latin typeface="Cambria" pitchFamily="18" charset="0"/>
                        </a:rPr>
                        <a:t>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RF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Amount Earmarked for Major Assistance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JLGs for Major Assistance given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55273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29.322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5.98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23.342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ambria" pitchFamily="18" charset="0"/>
              </a:rPr>
              <a:t>Capacity Building</a:t>
            </a:r>
            <a:endParaRPr lang="en-IN" sz="4000" b="1" dirty="0"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295400"/>
          <a:ext cx="8153397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</a:tblGrid>
              <a:tr h="257642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Amount Earmarked for CB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Expenditure Incurred so far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Balance 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Total No. of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 for officials/Elected Reps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planned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for farmers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Livelihood Trainings Planned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No. of Trainings  planned for MGNREGS workers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NRM Trainings Planned for Community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2300377">
                <a:tc>
                  <a:txBody>
                    <a:bodyPr/>
                    <a:lstStyle/>
                    <a:p>
                      <a:pPr algn="l"/>
                      <a:r>
                        <a:rPr lang="en-IN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16.29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5.73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Cambria" pitchFamily="18" charset="0"/>
                        </a:rPr>
                        <a:t>10.56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A03A5E"/>
                </a:solidFill>
                <a:latin typeface="Cambria" pitchFamily="18" charset="0"/>
              </a:rPr>
              <a:t>Assessment of Progress in Last 9 Months</a:t>
            </a:r>
            <a:endParaRPr lang="en-IN" sz="3600" b="1" dirty="0">
              <a:solidFill>
                <a:srgbClr val="A03A5E"/>
              </a:solidFill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857232"/>
          <a:ext cx="8429680" cy="5643611"/>
        </p:xfrm>
        <a:graphic>
          <a:graphicData uri="http://schemas.openxmlformats.org/drawingml/2006/table">
            <a:tbl>
              <a:tblPr/>
              <a:tblGrid>
                <a:gridCol w="1204240"/>
                <a:gridCol w="1204240"/>
                <a:gridCol w="1204240"/>
                <a:gridCol w="1204240"/>
                <a:gridCol w="1204240"/>
                <a:gridCol w="1204240"/>
                <a:gridCol w="1204240"/>
              </a:tblGrid>
              <a:tr h="1817431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Month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Total Amount Expended in the Month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NRM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LH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CB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Admin  Cost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Oct-15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9.44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9.39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Nov-15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Dec-15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2.76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2.42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Jan-16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Feb-16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9.84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7.34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Mar-16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4.85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3.78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0.71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Apr-16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May-16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Jun-16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8.11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6.36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0.65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618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man Old Style" pitchFamily="18" charset="0"/>
                        </a:rPr>
                        <a:t>Total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man Old Style" pitchFamily="18" charset="0"/>
                        </a:rPr>
                        <a:t>39.95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man Old Style" pitchFamily="18" charset="0"/>
                        </a:rPr>
                        <a:t>29.58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man Old Style" pitchFamily="18" charset="0"/>
                        </a:rPr>
                        <a:t>2.75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man Old Style" pitchFamily="18" charset="0"/>
                        </a:rPr>
                        <a:t>0.95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Bookman Old Style" pitchFamily="18" charset="0"/>
                        </a:rPr>
                        <a:t>6.96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2201</TotalTime>
  <Words>4482</Words>
  <Application>Microsoft Office PowerPoint</Application>
  <PresentationFormat>On-screen Show (4:3)</PresentationFormat>
  <Paragraphs>2101</Paragraphs>
  <Slides>132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132</vt:i4>
      </vt:variant>
    </vt:vector>
  </HeadingPairs>
  <TitlesOfParts>
    <vt:vector size="133" baseType="lpstr">
      <vt:lpstr>Office Theme</vt:lpstr>
      <vt:lpstr>IWMP – Batch II Projects</vt:lpstr>
      <vt:lpstr>Slide 2</vt:lpstr>
      <vt:lpstr>Project Profile</vt:lpstr>
      <vt:lpstr>Slide 4</vt:lpstr>
      <vt:lpstr>NRM - Financial</vt:lpstr>
      <vt:lpstr>Details of Production System - Financial </vt:lpstr>
      <vt:lpstr>Livelihood</vt:lpstr>
      <vt:lpstr>Capacity Building</vt:lpstr>
      <vt:lpstr>Assessment of Progress in Last 9 Months</vt:lpstr>
      <vt:lpstr>MIS</vt:lpstr>
      <vt:lpstr>Drishti &amp; Shrishti</vt:lpstr>
      <vt:lpstr>Slide 12</vt:lpstr>
      <vt:lpstr>Project Profile</vt:lpstr>
      <vt:lpstr>Slide 14</vt:lpstr>
      <vt:lpstr>NRM - Financial</vt:lpstr>
      <vt:lpstr>Details of Production System - Financial </vt:lpstr>
      <vt:lpstr>Livelihood</vt:lpstr>
      <vt:lpstr>Capacity Building</vt:lpstr>
      <vt:lpstr>Assessment of Progress in Last 9 Months</vt:lpstr>
      <vt:lpstr>MIS</vt:lpstr>
      <vt:lpstr>Drishti &amp; Shrishti</vt:lpstr>
      <vt:lpstr>Slide 22</vt:lpstr>
      <vt:lpstr>Project Profile</vt:lpstr>
      <vt:lpstr>Slide 24</vt:lpstr>
      <vt:lpstr>NRM - Financial</vt:lpstr>
      <vt:lpstr>Details of Production System - Financial </vt:lpstr>
      <vt:lpstr>Livelihood</vt:lpstr>
      <vt:lpstr>Capacity Building</vt:lpstr>
      <vt:lpstr>Assessment of Progress in Last 9 Months</vt:lpstr>
      <vt:lpstr>MIS</vt:lpstr>
      <vt:lpstr>Drishti &amp; Shrishti</vt:lpstr>
      <vt:lpstr>Slide 32</vt:lpstr>
      <vt:lpstr>Project Profile</vt:lpstr>
      <vt:lpstr>Slide 34</vt:lpstr>
      <vt:lpstr>NRM - Financial</vt:lpstr>
      <vt:lpstr>Details of Production System - Financial </vt:lpstr>
      <vt:lpstr>Livelihood</vt:lpstr>
      <vt:lpstr>Capacity Building</vt:lpstr>
      <vt:lpstr>Assessment of Progress in Last 9 Months</vt:lpstr>
      <vt:lpstr>MIS</vt:lpstr>
      <vt:lpstr>Drishti &amp; Shrishti</vt:lpstr>
      <vt:lpstr>Slide 42</vt:lpstr>
      <vt:lpstr>Project Profile</vt:lpstr>
      <vt:lpstr>Slide 44</vt:lpstr>
      <vt:lpstr>NRM - Financial</vt:lpstr>
      <vt:lpstr>Details of Production System - Financial </vt:lpstr>
      <vt:lpstr>Livelihood</vt:lpstr>
      <vt:lpstr>Capacity Building</vt:lpstr>
      <vt:lpstr>Assessment of Progress in Last 9 Months</vt:lpstr>
      <vt:lpstr>MIS</vt:lpstr>
      <vt:lpstr>Drishti &amp; Shrishti</vt:lpstr>
      <vt:lpstr>Slide 52</vt:lpstr>
      <vt:lpstr>Project Profile</vt:lpstr>
      <vt:lpstr>Slide 54</vt:lpstr>
      <vt:lpstr>NRM - Financial</vt:lpstr>
      <vt:lpstr>Details of Production System - Financial </vt:lpstr>
      <vt:lpstr>Livelihood</vt:lpstr>
      <vt:lpstr>Capacity Building</vt:lpstr>
      <vt:lpstr>Assessment of Progress in Last 9 Months</vt:lpstr>
      <vt:lpstr>MIS</vt:lpstr>
      <vt:lpstr>Drishti &amp; Shrishti</vt:lpstr>
      <vt:lpstr>Slide 62</vt:lpstr>
      <vt:lpstr>Project Profile</vt:lpstr>
      <vt:lpstr>Slide 64</vt:lpstr>
      <vt:lpstr>NRM - Financial</vt:lpstr>
      <vt:lpstr>Details of Production System - Financial </vt:lpstr>
      <vt:lpstr>Livelihood</vt:lpstr>
      <vt:lpstr>Capacity Building</vt:lpstr>
      <vt:lpstr>Assessment of Progress in Last 9 Months</vt:lpstr>
      <vt:lpstr>MIS</vt:lpstr>
      <vt:lpstr>Drishti &amp; Shrishti</vt:lpstr>
      <vt:lpstr>Slide 72</vt:lpstr>
      <vt:lpstr>Project Profile</vt:lpstr>
      <vt:lpstr>Slide 74</vt:lpstr>
      <vt:lpstr>NRM - Financial</vt:lpstr>
      <vt:lpstr>Details of Production System - Financial </vt:lpstr>
      <vt:lpstr>Livelihood</vt:lpstr>
      <vt:lpstr>Capacity Building</vt:lpstr>
      <vt:lpstr>Assessment of Progress in Last 9 Months</vt:lpstr>
      <vt:lpstr>MIS</vt:lpstr>
      <vt:lpstr>Drishti &amp; Shrishti</vt:lpstr>
      <vt:lpstr>Slide 82</vt:lpstr>
      <vt:lpstr>Project Profile</vt:lpstr>
      <vt:lpstr>Slide 84</vt:lpstr>
      <vt:lpstr>NRM - Financial</vt:lpstr>
      <vt:lpstr>Details of Production System - Financial </vt:lpstr>
      <vt:lpstr>Livelihood</vt:lpstr>
      <vt:lpstr>Capacity Building</vt:lpstr>
      <vt:lpstr>Assessment of Progress in Last 9 Months</vt:lpstr>
      <vt:lpstr>MIS</vt:lpstr>
      <vt:lpstr>Drishti &amp; Shrishti</vt:lpstr>
      <vt:lpstr>Slide 92</vt:lpstr>
      <vt:lpstr>Project Profile</vt:lpstr>
      <vt:lpstr>Slide 94</vt:lpstr>
      <vt:lpstr>NRM - Financial</vt:lpstr>
      <vt:lpstr>Details of Production System - Financial </vt:lpstr>
      <vt:lpstr>Livelihood</vt:lpstr>
      <vt:lpstr>Capacity Building</vt:lpstr>
      <vt:lpstr>Assessment of Progress in Last 9 Months</vt:lpstr>
      <vt:lpstr>MIS</vt:lpstr>
      <vt:lpstr>Drishti &amp; Shrishti</vt:lpstr>
      <vt:lpstr>Slide 102</vt:lpstr>
      <vt:lpstr>Project Profile</vt:lpstr>
      <vt:lpstr>Slide 104</vt:lpstr>
      <vt:lpstr>NRM - Financial</vt:lpstr>
      <vt:lpstr>Details of Production System - Financial </vt:lpstr>
      <vt:lpstr>Livelihood</vt:lpstr>
      <vt:lpstr>Capacity Building</vt:lpstr>
      <vt:lpstr>Assessment of Progress in Last 9 Months</vt:lpstr>
      <vt:lpstr>MIS</vt:lpstr>
      <vt:lpstr>Drishti &amp; Shrishti</vt:lpstr>
      <vt:lpstr>Slide 112</vt:lpstr>
      <vt:lpstr>Project Profile</vt:lpstr>
      <vt:lpstr>Slide 114</vt:lpstr>
      <vt:lpstr>NRM - Financial</vt:lpstr>
      <vt:lpstr>Details of Production System - Financial </vt:lpstr>
      <vt:lpstr>Livelihood</vt:lpstr>
      <vt:lpstr>Capacity Building</vt:lpstr>
      <vt:lpstr>Assessment of Progress in Last 9 Months</vt:lpstr>
      <vt:lpstr>MIS</vt:lpstr>
      <vt:lpstr>Drishti &amp; Shrishti</vt:lpstr>
      <vt:lpstr>Slide 122</vt:lpstr>
      <vt:lpstr>Project Profile</vt:lpstr>
      <vt:lpstr>Slide 124</vt:lpstr>
      <vt:lpstr>NRM - Financial</vt:lpstr>
      <vt:lpstr>NRM – Work Details</vt:lpstr>
      <vt:lpstr>Details of Production System - Financial </vt:lpstr>
      <vt:lpstr>Livelihood</vt:lpstr>
      <vt:lpstr>Capacity Building</vt:lpstr>
      <vt:lpstr>Assessment of Progress in Last 9 Months</vt:lpstr>
      <vt:lpstr>MIS</vt:lpstr>
      <vt:lpstr>Drishti &amp; Shrishti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IWMP</dc:title>
  <dc:creator>user</dc:creator>
  <cp:lastModifiedBy>Administrator</cp:lastModifiedBy>
  <cp:revision>345</cp:revision>
  <dcterms:created xsi:type="dcterms:W3CDTF">2006-08-16T00:00:00Z</dcterms:created>
  <dcterms:modified xsi:type="dcterms:W3CDTF">2016-07-14T10:34:22Z</dcterms:modified>
</cp:coreProperties>
</file>