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1"/>
  </p:handoutMasterIdLst>
  <p:sldIdLst>
    <p:sldId id="256" r:id="rId2"/>
    <p:sldId id="291" r:id="rId3"/>
    <p:sldId id="293" r:id="rId4"/>
    <p:sldId id="295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6" r:id="rId13"/>
    <p:sldId id="307" r:id="rId14"/>
    <p:sldId id="308" r:id="rId15"/>
    <p:sldId id="309" r:id="rId16"/>
    <p:sldId id="305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4" r:id="rId30"/>
    <p:sldId id="326" r:id="rId31"/>
    <p:sldId id="327" r:id="rId32"/>
    <p:sldId id="328" r:id="rId33"/>
    <p:sldId id="329" r:id="rId34"/>
    <p:sldId id="330" r:id="rId35"/>
    <p:sldId id="332" r:id="rId36"/>
    <p:sldId id="333" r:id="rId37"/>
    <p:sldId id="334" r:id="rId38"/>
    <p:sldId id="335" r:id="rId39"/>
    <p:sldId id="336" r:id="rId40"/>
    <p:sldId id="338" r:id="rId41"/>
    <p:sldId id="339" r:id="rId42"/>
    <p:sldId id="340" r:id="rId43"/>
    <p:sldId id="341" r:id="rId44"/>
    <p:sldId id="342" r:id="rId45"/>
    <p:sldId id="344" r:id="rId46"/>
    <p:sldId id="345" r:id="rId47"/>
    <p:sldId id="346" r:id="rId48"/>
    <p:sldId id="347" r:id="rId49"/>
    <p:sldId id="349" r:id="rId50"/>
    <p:sldId id="350" r:id="rId51"/>
    <p:sldId id="351" r:id="rId52"/>
    <p:sldId id="352" r:id="rId53"/>
    <p:sldId id="353" r:id="rId54"/>
    <p:sldId id="343" r:id="rId55"/>
    <p:sldId id="364" r:id="rId56"/>
    <p:sldId id="365" r:id="rId57"/>
    <p:sldId id="366" r:id="rId58"/>
    <p:sldId id="367" r:id="rId59"/>
    <p:sldId id="348" r:id="rId60"/>
    <p:sldId id="354" r:id="rId61"/>
    <p:sldId id="355" r:id="rId62"/>
    <p:sldId id="356" r:id="rId63"/>
    <p:sldId id="357" r:id="rId64"/>
    <p:sldId id="358" r:id="rId65"/>
    <p:sldId id="359" r:id="rId66"/>
    <p:sldId id="360" r:id="rId67"/>
    <p:sldId id="361" r:id="rId68"/>
    <p:sldId id="362" r:id="rId69"/>
    <p:sldId id="363" r:id="rId70"/>
  </p:sldIdLst>
  <p:sldSz cx="9144000" cy="5715000" type="screen16x10"/>
  <p:notesSz cx="6805613" cy="9939338"/>
  <p:defaultTextStyle>
    <a:defPPr>
      <a:defRPr lang="en-US"/>
    </a:defPPr>
    <a:lvl1pPr marL="0" algn="l" defTabSz="9142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2" algn="l" defTabSz="9142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4" algn="l" defTabSz="9142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5" algn="l" defTabSz="9142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7" algn="l" defTabSz="9142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9" algn="l" defTabSz="9142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91" algn="l" defTabSz="9142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23" algn="l" defTabSz="9142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55" algn="l" defTabSz="9142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24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E90FE-926D-4DFD-AA63-0161FB55D37F}" type="datetimeFigureOut">
              <a:rPr lang="en-US" smtClean="0"/>
              <a:pPr/>
              <a:t>7/4/2018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6153B-5B43-4C9A-9776-4AB6F7E27D4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1319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BB79-5361-4AE0-846D-ACFAC9C94332}" type="datetimeFigureOut">
              <a:rPr lang="en-US" smtClean="0"/>
              <a:pPr/>
              <a:t>7/4/2018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F914-3126-4BF8-BE46-A13527C59B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BB79-5361-4AE0-846D-ACFAC9C94332}" type="datetimeFigureOut">
              <a:rPr lang="en-US" smtClean="0"/>
              <a:pPr/>
              <a:t>7/4/2018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F914-3126-4BF8-BE46-A13527C59B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28868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8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BB79-5361-4AE0-846D-ACFAC9C94332}" type="datetimeFigureOut">
              <a:rPr lang="en-US" smtClean="0"/>
              <a:pPr/>
              <a:t>7/4/2018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F914-3126-4BF8-BE46-A13527C59B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BB79-5361-4AE0-846D-ACFAC9C94332}" type="datetimeFigureOut">
              <a:rPr lang="en-US" smtClean="0"/>
              <a:pPr/>
              <a:t>7/4/2018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F914-3126-4BF8-BE46-A13527C59B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BB79-5361-4AE0-846D-ACFAC9C94332}" type="datetimeFigureOut">
              <a:rPr lang="en-US" smtClean="0"/>
              <a:pPr/>
              <a:t>7/4/2018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F914-3126-4BF8-BE46-A13527C59B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BB79-5361-4AE0-846D-ACFAC9C94332}" type="datetimeFigureOut">
              <a:rPr lang="en-US" smtClean="0"/>
              <a:pPr/>
              <a:t>7/4/2018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F914-3126-4BF8-BE46-A13527C59B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2" indent="0">
              <a:buNone/>
              <a:defRPr sz="2000" b="1"/>
            </a:lvl2pPr>
            <a:lvl3pPr marL="914264" indent="0">
              <a:buNone/>
              <a:defRPr sz="1800" b="1"/>
            </a:lvl3pPr>
            <a:lvl4pPr marL="1371395" indent="0">
              <a:buNone/>
              <a:defRPr sz="1600" b="1"/>
            </a:lvl4pPr>
            <a:lvl5pPr marL="1828527" indent="0">
              <a:buNone/>
              <a:defRPr sz="1600" b="1"/>
            </a:lvl5pPr>
            <a:lvl6pPr marL="2285659" indent="0">
              <a:buNone/>
              <a:defRPr sz="1600" b="1"/>
            </a:lvl6pPr>
            <a:lvl7pPr marL="2742791" indent="0">
              <a:buNone/>
              <a:defRPr sz="1600" b="1"/>
            </a:lvl7pPr>
            <a:lvl8pPr marL="3199923" indent="0">
              <a:buNone/>
              <a:defRPr sz="1600" b="1"/>
            </a:lvl8pPr>
            <a:lvl9pPr marL="365705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2" indent="0">
              <a:buNone/>
              <a:defRPr sz="2000" b="1"/>
            </a:lvl2pPr>
            <a:lvl3pPr marL="914264" indent="0">
              <a:buNone/>
              <a:defRPr sz="1800" b="1"/>
            </a:lvl3pPr>
            <a:lvl4pPr marL="1371395" indent="0">
              <a:buNone/>
              <a:defRPr sz="1600" b="1"/>
            </a:lvl4pPr>
            <a:lvl5pPr marL="1828527" indent="0">
              <a:buNone/>
              <a:defRPr sz="1600" b="1"/>
            </a:lvl5pPr>
            <a:lvl6pPr marL="2285659" indent="0">
              <a:buNone/>
              <a:defRPr sz="1600" b="1"/>
            </a:lvl6pPr>
            <a:lvl7pPr marL="2742791" indent="0">
              <a:buNone/>
              <a:defRPr sz="1600" b="1"/>
            </a:lvl7pPr>
            <a:lvl8pPr marL="3199923" indent="0">
              <a:buNone/>
              <a:defRPr sz="1600" b="1"/>
            </a:lvl8pPr>
            <a:lvl9pPr marL="365705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BB79-5361-4AE0-846D-ACFAC9C94332}" type="datetimeFigureOut">
              <a:rPr lang="en-US" smtClean="0"/>
              <a:pPr/>
              <a:t>7/4/2018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F914-3126-4BF8-BE46-A13527C59B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BB79-5361-4AE0-846D-ACFAC9C94332}" type="datetimeFigureOut">
              <a:rPr lang="en-US" smtClean="0"/>
              <a:pPr/>
              <a:t>7/4/2018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F914-3126-4BF8-BE46-A13527C59B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BB79-5361-4AE0-846D-ACFAC9C94332}" type="datetimeFigureOut">
              <a:rPr lang="en-US" smtClean="0"/>
              <a:pPr/>
              <a:t>7/4/2018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F914-3126-4BF8-BE46-A13527C59B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27545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132" indent="0">
              <a:buNone/>
              <a:defRPr sz="1200"/>
            </a:lvl2pPr>
            <a:lvl3pPr marL="914264" indent="0">
              <a:buNone/>
              <a:defRPr sz="1000"/>
            </a:lvl3pPr>
            <a:lvl4pPr marL="1371395" indent="0">
              <a:buNone/>
              <a:defRPr sz="900"/>
            </a:lvl4pPr>
            <a:lvl5pPr marL="1828527" indent="0">
              <a:buNone/>
              <a:defRPr sz="900"/>
            </a:lvl5pPr>
            <a:lvl6pPr marL="2285659" indent="0">
              <a:buNone/>
              <a:defRPr sz="900"/>
            </a:lvl6pPr>
            <a:lvl7pPr marL="2742791" indent="0">
              <a:buNone/>
              <a:defRPr sz="900"/>
            </a:lvl7pPr>
            <a:lvl8pPr marL="3199923" indent="0">
              <a:buNone/>
              <a:defRPr sz="900"/>
            </a:lvl8pPr>
            <a:lvl9pPr marL="365705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BB79-5361-4AE0-846D-ACFAC9C94332}" type="datetimeFigureOut">
              <a:rPr lang="en-US" smtClean="0"/>
              <a:pPr/>
              <a:t>7/4/2018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F914-3126-4BF8-BE46-A13527C59B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132" indent="0">
              <a:buNone/>
              <a:defRPr sz="2800"/>
            </a:lvl2pPr>
            <a:lvl3pPr marL="914264" indent="0">
              <a:buNone/>
              <a:defRPr sz="2400"/>
            </a:lvl3pPr>
            <a:lvl4pPr marL="1371395" indent="0">
              <a:buNone/>
              <a:defRPr sz="2000"/>
            </a:lvl4pPr>
            <a:lvl5pPr marL="1828527" indent="0">
              <a:buNone/>
              <a:defRPr sz="2000"/>
            </a:lvl5pPr>
            <a:lvl6pPr marL="2285659" indent="0">
              <a:buNone/>
              <a:defRPr sz="2000"/>
            </a:lvl6pPr>
            <a:lvl7pPr marL="2742791" indent="0">
              <a:buNone/>
              <a:defRPr sz="2000"/>
            </a:lvl7pPr>
            <a:lvl8pPr marL="3199923" indent="0">
              <a:buNone/>
              <a:defRPr sz="2000"/>
            </a:lvl8pPr>
            <a:lvl9pPr marL="3657055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4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132" indent="0">
              <a:buNone/>
              <a:defRPr sz="1200"/>
            </a:lvl2pPr>
            <a:lvl3pPr marL="914264" indent="0">
              <a:buNone/>
              <a:defRPr sz="1000"/>
            </a:lvl3pPr>
            <a:lvl4pPr marL="1371395" indent="0">
              <a:buNone/>
              <a:defRPr sz="900"/>
            </a:lvl4pPr>
            <a:lvl5pPr marL="1828527" indent="0">
              <a:buNone/>
              <a:defRPr sz="900"/>
            </a:lvl5pPr>
            <a:lvl6pPr marL="2285659" indent="0">
              <a:buNone/>
              <a:defRPr sz="900"/>
            </a:lvl6pPr>
            <a:lvl7pPr marL="2742791" indent="0">
              <a:buNone/>
              <a:defRPr sz="900"/>
            </a:lvl7pPr>
            <a:lvl8pPr marL="3199923" indent="0">
              <a:buNone/>
              <a:defRPr sz="900"/>
            </a:lvl8pPr>
            <a:lvl9pPr marL="365705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BB79-5361-4AE0-846D-ACFAC9C94332}" type="datetimeFigureOut">
              <a:rPr lang="en-US" smtClean="0"/>
              <a:pPr/>
              <a:t>7/4/2018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F914-3126-4BF8-BE46-A13527C59BB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26" tIns="45713" rIns="91426" bIns="457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1"/>
            <a:ext cx="2133600" cy="304271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ABB79-5361-4AE0-846D-ACFAC9C94332}" type="datetimeFigureOut">
              <a:rPr lang="en-US" smtClean="0"/>
              <a:pPr/>
              <a:t>7/4/2018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1"/>
            <a:ext cx="2895600" cy="304271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1"/>
            <a:ext cx="2133600" cy="304271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6F914-3126-4BF8-BE46-A13527C59BB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6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9" indent="-342849" algn="l" defTabSz="91426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9" indent="-285707" algn="l" defTabSz="91426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29" indent="-228566" algn="l" defTabSz="91426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1" indent="-228566" algn="l" defTabSz="91426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3" indent="-228566" algn="l" defTabSz="91426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5" indent="-228566" algn="l" defTabSz="9142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7" indent="-228566" algn="l" defTabSz="9142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9" indent="-228566" algn="l" defTabSz="9142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21" indent="-228566" algn="l" defTabSz="9142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2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4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5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7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9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1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3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5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ambria" pitchFamily="18" charset="0"/>
                <a:cs typeface="Times New Roman" pitchFamily="18" charset="0"/>
              </a:rPr>
              <a:t>PMKSY-WDC</a:t>
            </a:r>
            <a:br>
              <a:rPr lang="en-US" b="1" dirty="0" smtClean="0">
                <a:latin typeface="Cambria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" pitchFamily="18" charset="0"/>
                <a:cs typeface="Times New Roman" pitchFamily="18" charset="0"/>
              </a:rPr>
              <a:t>on</a:t>
            </a:r>
            <a:br>
              <a:rPr lang="en-US" b="1" dirty="0" smtClean="0">
                <a:latin typeface="Cambria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" pitchFamily="18" charset="0"/>
                <a:cs typeface="Times New Roman" pitchFamily="18" charset="0"/>
              </a:rPr>
              <a:t>04.JULY.2018</a:t>
            </a:r>
            <a:endParaRPr lang="en-IN" b="1" dirty="0">
              <a:latin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4" y="1123159"/>
          <a:ext cx="8715404" cy="1844676"/>
        </p:xfrm>
        <a:graphic>
          <a:graphicData uri="http://schemas.openxmlformats.org/drawingml/2006/table">
            <a:tbl>
              <a:tblPr/>
              <a:tblGrid>
                <a:gridCol w="1928794"/>
                <a:gridCol w="857256"/>
                <a:gridCol w="1500198"/>
                <a:gridCol w="1643074"/>
                <a:gridCol w="1500198"/>
                <a:gridCol w="1285884"/>
              </a:tblGrid>
              <a:tr h="92233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smtClean="0">
                          <a:solidFill>
                            <a:srgbClr val="000000"/>
                          </a:solidFill>
                          <a:latin typeface="Cambria"/>
                        </a:rPr>
                        <a:t>Total </a:t>
                      </a:r>
                    </a:p>
                    <a:p>
                      <a:pPr algn="ctr" fontAlgn="ctr"/>
                      <a:r>
                        <a:rPr lang="en-IN" sz="2000" b="0" i="0" u="none" strike="noStrike" smtClean="0">
                          <a:solidFill>
                            <a:srgbClr val="000000"/>
                          </a:solidFill>
                          <a:latin typeface="Cambria"/>
                        </a:rPr>
                        <a:t>Area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Cost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 in MIS 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Status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of Completion Report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Kollam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IWMP 1/2010-11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4917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HA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7,37,55,000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2,40,88,940</a:t>
                      </a: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2,27,21,000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Under</a:t>
                      </a:r>
                    </a:p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Processing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5248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Status of Completion of Batch-II Projects</a:t>
            </a:r>
            <a:endParaRPr lang="en-IN" sz="28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3" y="2000244"/>
            <a:ext cx="8229600" cy="952500"/>
          </a:xfrm>
        </p:spPr>
        <p:txBody>
          <a:bodyPr/>
          <a:lstStyle/>
          <a:p>
            <a:r>
              <a:rPr lang="en-US" b="1" dirty="0" smtClean="0">
                <a:latin typeface="Cambria" pitchFamily="18" charset="0"/>
              </a:rPr>
              <a:t>PATHANAMTHITTA</a:t>
            </a:r>
            <a:endParaRPr lang="en-IN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189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>
                <a:latin typeface="Cambria" pitchFamily="18" charset="0"/>
              </a:rPr>
              <a:t>PMKSY-WDC Financial Progress</a:t>
            </a:r>
            <a:br>
              <a:rPr lang="en-US" sz="2000" b="1" dirty="0" smtClean="0">
                <a:latin typeface="Cambria" pitchFamily="18" charset="0"/>
              </a:rPr>
            </a:br>
            <a:r>
              <a:rPr lang="en-US" sz="2000" b="1" dirty="0" smtClean="0">
                <a:latin typeface="Cambria" pitchFamily="18" charset="0"/>
              </a:rPr>
              <a:t>District : </a:t>
            </a:r>
            <a:r>
              <a:rPr lang="en-US" sz="2000" b="1" dirty="0" err="1" smtClean="0">
                <a:latin typeface="Cambria" pitchFamily="18" charset="0"/>
              </a:rPr>
              <a:t>Pathanamthitta</a:t>
            </a:r>
            <a:endParaRPr lang="en-US" sz="2000" b="1" dirty="0"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1542719"/>
              </p:ext>
            </p:extLst>
          </p:nvPr>
        </p:nvGraphicFramePr>
        <p:xfrm>
          <a:off x="179512" y="697263"/>
          <a:ext cx="8856985" cy="4953476"/>
        </p:xfrm>
        <a:graphic>
          <a:graphicData uri="http://schemas.openxmlformats.org/drawingml/2006/table">
            <a:tbl>
              <a:tblPr/>
              <a:tblGrid>
                <a:gridCol w="615787"/>
                <a:gridCol w="1035304"/>
                <a:gridCol w="841930"/>
                <a:gridCol w="1041782"/>
                <a:gridCol w="876386"/>
                <a:gridCol w="1333739"/>
                <a:gridCol w="1248813"/>
                <a:gridCol w="783124"/>
                <a:gridCol w="1080120"/>
              </a:tblGrid>
              <a:tr h="13847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Batch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Name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OB</a:t>
                      </a:r>
                    </a:p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2017-18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Funds Received during</a:t>
                      </a:r>
                    </a:p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2017-18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Other Receipts</a:t>
                      </a: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Expenditure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upto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31.03.2018</a:t>
                      </a: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Exp</a:t>
                      </a:r>
                      <a:endParaRPr lang="en-US" sz="1700" b="0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upto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30.06.2018</a:t>
                      </a:r>
                    </a:p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Unspent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Remarks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5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IWMP-I/2010-11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Ranni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39.87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43.92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82.77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402.76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1.57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III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IWMP-IV/2012-13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Pulikeezhu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15.54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48.15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48.19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281.1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12.13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Inter intra to Koippuram:2.00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8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IWMP-I/2013-14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Mallappally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4.68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20.09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12.47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120.61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0.85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Inter intra to Ranni:11.51</a:t>
                      </a:r>
                    </a:p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8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IWMP-I/2014-15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Koippuram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4.49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8.73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12.38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74.05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0.72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84"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64.58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120.89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0.61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155.81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878.52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15.27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7438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7" y="178576"/>
            <a:ext cx="8229600" cy="590692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Cambria" pitchFamily="18" charset="0"/>
              </a:rPr>
              <a:t>PMKSY-WDC  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PHYSICAL ACHIEVEMENT since inception</a:t>
            </a:r>
            <a:b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</a:br>
            <a:r>
              <a:rPr lang="en-US" sz="2000" b="1" dirty="0" smtClean="0">
                <a:latin typeface="Cambria" pitchFamily="18" charset="0"/>
              </a:rPr>
              <a:t> District :</a:t>
            </a:r>
            <a:r>
              <a:rPr lang="en-US" sz="2000" b="1" dirty="0" err="1" smtClean="0">
                <a:latin typeface="Cambria" pitchFamily="18" charset="0"/>
              </a:rPr>
              <a:t>Pathanamthitta</a:t>
            </a:r>
            <a:r>
              <a:rPr lang="en-US" sz="2000" b="1" dirty="0" smtClean="0">
                <a:latin typeface="Cambria" pitchFamily="18" charset="0"/>
              </a:rPr>
              <a:t> </a:t>
            </a:r>
            <a:endParaRPr lang="en-US" sz="2000" b="1" dirty="0">
              <a:latin typeface="Cambria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857237"/>
          <a:ext cx="9144000" cy="5201837"/>
        </p:xfrm>
        <a:graphic>
          <a:graphicData uri="http://schemas.openxmlformats.org/drawingml/2006/table">
            <a:tbl>
              <a:tblPr/>
              <a:tblGrid>
                <a:gridCol w="1124677"/>
                <a:gridCol w="562354"/>
                <a:gridCol w="421766"/>
                <a:gridCol w="702943"/>
                <a:gridCol w="562354"/>
                <a:gridCol w="554964"/>
                <a:gridCol w="500066"/>
                <a:gridCol w="571504"/>
                <a:gridCol w="769272"/>
                <a:gridCol w="599840"/>
                <a:gridCol w="449880"/>
                <a:gridCol w="599840"/>
                <a:gridCol w="524860"/>
                <a:gridCol w="524860"/>
                <a:gridCol w="674820"/>
              </a:tblGrid>
              <a:tr h="23675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 of Water Harvesting Structures (WHS) Created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 of Old Water Harvesting Structures renovated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Plantations including Horticulture,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afforestation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etc in Ha 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Additional Area brought under irrigation (in ha)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8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Check Dam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(No.)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Farm Pond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(No.)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Others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(No.)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Total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WHS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(No.)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30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IWMP-I/2010-11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Ranni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312.1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2328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27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IWMP-I/2012-13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Pulikeezhu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1385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1385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1385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1385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1377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1554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30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IWMP-I/2013-14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Mallappally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45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30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IWMP-I/2014-15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Koippuram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52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2201876"/>
              </p:ext>
            </p:extLst>
          </p:nvPr>
        </p:nvGraphicFramePr>
        <p:xfrm>
          <a:off x="214315" y="1123159"/>
          <a:ext cx="8715404" cy="4223604"/>
        </p:xfrm>
        <a:graphic>
          <a:graphicData uri="http://schemas.openxmlformats.org/drawingml/2006/table">
            <a:tbl>
              <a:tblPr/>
              <a:tblGrid>
                <a:gridCol w="1189334"/>
                <a:gridCol w="810898"/>
                <a:gridCol w="1000132"/>
                <a:gridCol w="1500198"/>
                <a:gridCol w="1357322"/>
                <a:gridCol w="1214446"/>
                <a:gridCol w="1643074"/>
              </a:tblGrid>
              <a:tr h="122713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Total Area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Cost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Funds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Received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 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No of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Works Remaining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Anticipated Fund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Requirement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738">
                <a:tc>
                  <a:txBody>
                    <a:bodyPr/>
                    <a:lstStyle/>
                    <a:p>
                      <a:pPr marL="174625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IWMP-I/2012-13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Pulikeezhu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  <a:p>
                      <a:pPr marL="174625" indent="0" algn="ctr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4838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580.56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just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274.65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281.1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53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226.80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err="1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52487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Cambria" pitchFamily="18" charset="0"/>
              </a:rPr>
              <a:t>Strategy for Completion of Batch-III Projects</a:t>
            </a:r>
            <a:br>
              <a:rPr lang="en-US" sz="2000" b="1" dirty="0" smtClean="0">
                <a:latin typeface="Cambria" pitchFamily="18" charset="0"/>
              </a:rPr>
            </a:br>
            <a:r>
              <a:rPr lang="en-US" sz="2000" b="1" dirty="0" err="1" smtClean="0">
                <a:latin typeface="Cambria" pitchFamily="18" charset="0"/>
              </a:rPr>
              <a:t>District:Pathanamthitta</a:t>
            </a:r>
            <a:endParaRPr lang="en-IN" sz="20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0025453"/>
              </p:ext>
            </p:extLst>
          </p:nvPr>
        </p:nvGraphicFramePr>
        <p:xfrm>
          <a:off x="214314" y="1123159"/>
          <a:ext cx="8715404" cy="3202524"/>
        </p:xfrm>
        <a:graphic>
          <a:graphicData uri="http://schemas.openxmlformats.org/drawingml/2006/table">
            <a:tbl>
              <a:tblPr/>
              <a:tblGrid>
                <a:gridCol w="1928794"/>
                <a:gridCol w="1143008"/>
                <a:gridCol w="1143008"/>
                <a:gridCol w="1357322"/>
                <a:gridCol w="1500198"/>
                <a:gridCol w="1643074"/>
              </a:tblGrid>
              <a:tr h="92233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Total Area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Cost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 in MIS 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Status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of Completion Report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458"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IWMP-II/2010-11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Ranni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6784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814.08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402.77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404.39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Physical Achievement Submitted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err="1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5248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Status of Completion of Batch-II Projects</a:t>
            </a:r>
            <a:endParaRPr lang="en-IN" sz="28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1" y="1714492"/>
            <a:ext cx="8229600" cy="952500"/>
          </a:xfrm>
        </p:spPr>
        <p:txBody>
          <a:bodyPr/>
          <a:lstStyle/>
          <a:p>
            <a:r>
              <a:rPr lang="en-US" b="1" dirty="0" smtClean="0"/>
              <a:t>ALAPPUZHA</a:t>
            </a:r>
            <a:endParaRPr lang="en-IN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Cambria" pitchFamily="18" charset="0"/>
              </a:rPr>
              <a:t>PMKSY-WDC Financial Progress</a:t>
            </a:r>
            <a:br>
              <a:rPr lang="en-US" sz="3200" b="1" dirty="0" smtClean="0">
                <a:latin typeface="Cambria" pitchFamily="18" charset="0"/>
              </a:rPr>
            </a:br>
            <a:r>
              <a:rPr lang="en-US" sz="3200" b="1" dirty="0" smtClean="0">
                <a:latin typeface="Cambria" pitchFamily="18" charset="0"/>
              </a:rPr>
              <a:t>District : </a:t>
            </a:r>
            <a:r>
              <a:rPr lang="en-US" sz="3200" b="1" dirty="0" err="1" smtClean="0">
                <a:latin typeface="Cambria" pitchFamily="18" charset="0"/>
              </a:rPr>
              <a:t>Alappzha</a:t>
            </a:r>
            <a:endParaRPr lang="en-US" sz="3200" b="1" dirty="0"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3571743"/>
              </p:ext>
            </p:extLst>
          </p:nvPr>
        </p:nvGraphicFramePr>
        <p:xfrm>
          <a:off x="357160" y="1428741"/>
          <a:ext cx="8607327" cy="4140695"/>
        </p:xfrm>
        <a:graphic>
          <a:graphicData uri="http://schemas.openxmlformats.org/drawingml/2006/table">
            <a:tbl>
              <a:tblPr/>
              <a:tblGrid>
                <a:gridCol w="598429"/>
                <a:gridCol w="1006121"/>
                <a:gridCol w="818198"/>
                <a:gridCol w="1012417"/>
                <a:gridCol w="851683"/>
                <a:gridCol w="1296144"/>
                <a:gridCol w="1213612"/>
                <a:gridCol w="828331"/>
                <a:gridCol w="982392"/>
              </a:tblGrid>
              <a:tr h="12001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Batch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OB</a:t>
                      </a: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2017-18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Funds Received during</a:t>
                      </a: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2017-18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Other Receipts</a:t>
                      </a: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Expenditure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upto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31.03.2018</a:t>
                      </a: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Exp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upto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30.06.2018</a:t>
                      </a:r>
                    </a:p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Unspent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Remarks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IWMP-I/2010-11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Champakulam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35.482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16.68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37.93257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10.8631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0.0202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III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IWMP-II/2011-12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Chengannur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12.63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46.24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33.12033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0.3520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13.398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IWMP-III/2012-13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Bharanikavu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8.011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13.26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8.52619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1.80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IWMP-IV/2013-14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Mavelikkara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24.999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42.38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40.60504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11.646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9.1523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VI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IWMP-V/2014-15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Kanjikuzhy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1.287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1.07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0.0126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91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82.409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121.25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22.861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24.3831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7" y="178576"/>
            <a:ext cx="8229600" cy="9525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PMKSY-WDC  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PHYSICAL ACHIEVEMENT SINCE INCEPTION</a:t>
            </a:r>
            <a:b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</a:br>
            <a:r>
              <a:rPr lang="en-US" sz="2400" b="1" dirty="0" smtClean="0">
                <a:latin typeface="Cambria" pitchFamily="18" charset="0"/>
              </a:rPr>
              <a:t> District : </a:t>
            </a:r>
            <a:r>
              <a:rPr lang="en-US" sz="2400" b="1" dirty="0" err="1" smtClean="0">
                <a:latin typeface="Cambria" pitchFamily="18" charset="0"/>
              </a:rPr>
              <a:t>Alappuzha</a:t>
            </a:r>
            <a:endParaRPr lang="en-US" sz="2400" b="1" dirty="0">
              <a:latin typeface="Cambria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196" y="1333501"/>
          <a:ext cx="8915407" cy="4215091"/>
        </p:xfrm>
        <a:graphic>
          <a:graphicData uri="http://schemas.openxmlformats.org/drawingml/2006/table">
            <a:tbl>
              <a:tblPr/>
              <a:tblGrid>
                <a:gridCol w="1123795"/>
                <a:gridCol w="599355"/>
                <a:gridCol w="524435"/>
                <a:gridCol w="749193"/>
                <a:gridCol w="449516"/>
                <a:gridCol w="599355"/>
                <a:gridCol w="449516"/>
                <a:gridCol w="599355"/>
                <a:gridCol w="449516"/>
                <a:gridCol w="599355"/>
                <a:gridCol w="449516"/>
                <a:gridCol w="599355"/>
                <a:gridCol w="374597"/>
                <a:gridCol w="815146"/>
                <a:gridCol w="533402"/>
              </a:tblGrid>
              <a:tr h="259666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 of Water Harvesting Structures (WHS) Created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 of Old Water Harvesting Structures renovated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Plantations including Horticulture,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afforestation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etc in Ha 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Additional Area brought under irrigation (in ha)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Check Dam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(No.)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Farm Pond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(No.)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Others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(No.)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Total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WHS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(No.)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1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IWMP-I/2010-11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Champakulam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276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276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276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276</a:t>
                      </a:r>
                      <a:endParaRPr lang="en-IN" sz="1400" b="1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3.65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3.65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171.78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IWMP-II/2011-12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Chengannur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39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39</a:t>
                      </a:r>
                      <a:endParaRPr lang="en-IN" sz="1400" b="1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305.65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7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IWMP-III/2012-13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Bharanikavu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84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84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84</a:t>
                      </a:r>
                      <a:endParaRPr lang="en-IN" sz="1400" b="1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15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174.37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1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IWMP-IV/2013-14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Mavelikkara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176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84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179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84</a:t>
                      </a:r>
                      <a:endParaRPr lang="en-IN" sz="1400" b="1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 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66.00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66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292.15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3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IWMP-V/2014-15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Kanjikuzhy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1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21.28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ambria" pitchFamily="18" charset="0"/>
              </a:rPr>
              <a:t>PMKSY-WDC Financial Progress</a:t>
            </a:r>
            <a:br>
              <a:rPr lang="en-US" b="1" dirty="0" smtClean="0">
                <a:latin typeface="Cambria" pitchFamily="18" charset="0"/>
              </a:rPr>
            </a:br>
            <a:r>
              <a:rPr lang="en-US" b="1" dirty="0" smtClean="0">
                <a:latin typeface="Cambria" pitchFamily="18" charset="0"/>
              </a:rPr>
              <a:t>District :</a:t>
            </a:r>
            <a:r>
              <a:rPr lang="en-US" b="1" dirty="0" err="1" smtClean="0">
                <a:latin typeface="Cambria" pitchFamily="18" charset="0"/>
              </a:rPr>
              <a:t>Thiruvananthapuram</a:t>
            </a:r>
            <a:endParaRPr lang="en-US" b="1" dirty="0"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3571743"/>
              </p:ext>
            </p:extLst>
          </p:nvPr>
        </p:nvGraphicFramePr>
        <p:xfrm>
          <a:off x="571472" y="1285864"/>
          <a:ext cx="8358216" cy="4531418"/>
        </p:xfrm>
        <a:graphic>
          <a:graphicData uri="http://schemas.openxmlformats.org/drawingml/2006/table">
            <a:tbl>
              <a:tblPr/>
              <a:tblGrid>
                <a:gridCol w="581110"/>
                <a:gridCol w="977002"/>
                <a:gridCol w="794518"/>
                <a:gridCol w="983116"/>
                <a:gridCol w="827034"/>
                <a:gridCol w="1258631"/>
                <a:gridCol w="1178488"/>
                <a:gridCol w="804357"/>
                <a:gridCol w="953960"/>
              </a:tblGrid>
              <a:tr h="1037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Batch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OB</a:t>
                      </a: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2017-18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Funds Received during</a:t>
                      </a: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2017-18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Other Receipts</a:t>
                      </a: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Expenditure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upto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31.03.2018</a:t>
                      </a: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Exp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upto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30.06.2018</a:t>
                      </a:r>
                    </a:p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Unspent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Remarks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Thiruvananthapuram-IWMP-1/2010-11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0.38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55.07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55.45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Thiruvananthapuram-IWMP-2/2011-12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0.0684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35.01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33.43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1.35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0.30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1.32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(pending salary)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Thiruvananthapuram-IWMP-3/2012-13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0.33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15.03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15.02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0.34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Thiruvananthapuram-IWMP-4/2013-14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0.0741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7.53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4.17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3.44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0.50(pending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salary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39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Thiruvananthapuram-IWMP-5/2014-15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1.05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4.34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4.29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0.72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0.38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0.45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(pending salary)</a:t>
                      </a:r>
                      <a:endParaRPr lang="en-US" sz="1700" b="0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866900"/>
          <a:ext cx="8715404" cy="1618460"/>
        </p:xfrm>
        <a:graphic>
          <a:graphicData uri="http://schemas.openxmlformats.org/drawingml/2006/table">
            <a:tbl>
              <a:tblPr/>
              <a:tblGrid>
                <a:gridCol w="1219200"/>
                <a:gridCol w="990600"/>
                <a:gridCol w="790564"/>
                <a:gridCol w="1500198"/>
                <a:gridCol w="1357322"/>
                <a:gridCol w="1214446"/>
                <a:gridCol w="1643074"/>
              </a:tblGrid>
              <a:tr h="58944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IN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Total Area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Cost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Funds</a:t>
                      </a:r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Received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 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No of</a:t>
                      </a:r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Works Remaining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Anticipated Fund</a:t>
                      </a:r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Requirement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018">
                <a:tc>
                  <a:txBody>
                    <a:bodyPr/>
                    <a:lstStyle/>
                    <a:p>
                      <a:pPr marL="174625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74625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IWMP-II/2011-12</a:t>
                      </a:r>
                      <a:b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Chengannur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74625" indent="0"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ctr" fontAlgn="b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6819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ctr" fontAlgn="b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818.28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ctr" defTabSz="914400" rtl="0" eaLnBrk="1" fontAlgn="b" latinLnBrk="0" hangingPunct="1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239.84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205.99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172.46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47701"/>
            <a:ext cx="9144000" cy="95248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Strategy for Completion of Batch-III Projects</a:t>
            </a:r>
            <a:br>
              <a:rPr lang="en-US" sz="2800" b="1" dirty="0" smtClean="0">
                <a:latin typeface="Cambria" pitchFamily="18" charset="0"/>
              </a:rPr>
            </a:br>
            <a:r>
              <a:rPr lang="en-US" sz="2800" b="1" dirty="0" smtClean="0">
                <a:latin typeface="Cambria" pitchFamily="18" charset="0"/>
              </a:rPr>
              <a:t>District: </a:t>
            </a:r>
            <a:r>
              <a:rPr lang="en-US" sz="2800" b="1" dirty="0" err="1" smtClean="0">
                <a:latin typeface="Cambria" pitchFamily="18" charset="0"/>
              </a:rPr>
              <a:t>Alappuzha</a:t>
            </a:r>
            <a:endParaRPr lang="en-IN" sz="28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485900"/>
          <a:ext cx="8715404" cy="2133600"/>
        </p:xfrm>
        <a:graphic>
          <a:graphicData uri="http://schemas.openxmlformats.org/drawingml/2006/table">
            <a:tbl>
              <a:tblPr/>
              <a:tblGrid>
                <a:gridCol w="1928794"/>
                <a:gridCol w="1143008"/>
                <a:gridCol w="1143008"/>
                <a:gridCol w="1357322"/>
                <a:gridCol w="1500198"/>
                <a:gridCol w="1643074"/>
              </a:tblGrid>
              <a:tr h="98555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IN" sz="16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Total Area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Cost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 in MIS 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Status</a:t>
                      </a:r>
                      <a:r>
                        <a:rPr lang="en-IN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of Completion Report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048">
                <a:tc>
                  <a:txBody>
                    <a:bodyPr/>
                    <a:lstStyle/>
                    <a:p>
                      <a:pPr marL="174625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IWMP-I/2010-11</a:t>
                      </a:r>
                      <a:b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Champakulam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74625" indent="0"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ctr" fontAlgn="b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5889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ctr" fontAlgn="b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706.68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ctr" defTabSz="914400" rtl="0" eaLnBrk="1" fontAlgn="b" latinLnBrk="0" hangingPunct="1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370.49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Completed. NRM</a:t>
                      </a:r>
                      <a:r>
                        <a:rPr lang="en-IN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Society may constitute on or before 10.07.18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90501"/>
            <a:ext cx="9144000" cy="95248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Status of Completion of Batch-II Projects</a:t>
            </a:r>
            <a:endParaRPr lang="en-IN" sz="28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7" y="1500178"/>
            <a:ext cx="8229600" cy="952500"/>
          </a:xfrm>
        </p:spPr>
        <p:txBody>
          <a:bodyPr/>
          <a:lstStyle/>
          <a:p>
            <a:r>
              <a:rPr lang="en-US" b="1" dirty="0" smtClean="0"/>
              <a:t>KOTTAYAM</a:t>
            </a:r>
            <a:endParaRPr lang="en-IN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ambria" pitchFamily="18" charset="0"/>
              </a:rPr>
              <a:t>PMKSY-WDC Financial Progress</a:t>
            </a:r>
            <a:br>
              <a:rPr lang="en-US" b="1" dirty="0" smtClean="0">
                <a:latin typeface="Cambria" pitchFamily="18" charset="0"/>
              </a:rPr>
            </a:br>
            <a:r>
              <a:rPr lang="en-US" b="1" dirty="0" smtClean="0">
                <a:latin typeface="Cambria" pitchFamily="18" charset="0"/>
              </a:rPr>
              <a:t>District :</a:t>
            </a:r>
            <a:endParaRPr lang="en-US" b="1" dirty="0"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3571743"/>
              </p:ext>
            </p:extLst>
          </p:nvPr>
        </p:nvGraphicFramePr>
        <p:xfrm>
          <a:off x="357160" y="1428741"/>
          <a:ext cx="8607327" cy="4352773"/>
        </p:xfrm>
        <a:graphic>
          <a:graphicData uri="http://schemas.openxmlformats.org/drawingml/2006/table">
            <a:tbl>
              <a:tblPr/>
              <a:tblGrid>
                <a:gridCol w="598429"/>
                <a:gridCol w="1101811"/>
                <a:gridCol w="914400"/>
                <a:gridCol w="990600"/>
                <a:gridCol w="838200"/>
                <a:gridCol w="1219200"/>
                <a:gridCol w="1133964"/>
                <a:gridCol w="828331"/>
                <a:gridCol w="982392"/>
              </a:tblGrid>
              <a:tr h="12776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Batch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Name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OB</a:t>
                      </a:r>
                    </a:p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2017-18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Funds Received during</a:t>
                      </a:r>
                    </a:p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2017-18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Other Receipts</a:t>
                      </a: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Expenditure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upto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31.03.2018</a:t>
                      </a: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Exp</a:t>
                      </a:r>
                      <a:endParaRPr lang="en-US" sz="1700" b="0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upto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30.06.2018</a:t>
                      </a:r>
                    </a:p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Unspent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Remarks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II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Erattupetta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1532250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2402612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3929862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3929862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5000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III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Uzhavoor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275661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1451195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1702832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1702832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27024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IV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Pallom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547554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882568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1427554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1427554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2568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V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Erattupetta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1689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691635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691955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691955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1369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VI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Lalam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10312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618589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623456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623456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5445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91"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700" b="0" i="0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91"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700" b="0" i="0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724804" cy="495300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latin typeface="Cambria" pitchFamily="18" charset="0"/>
              </a:rPr>
              <a:t>PMKSY-WDC  </a:t>
            </a:r>
            <a:r>
              <a:rPr lang="en-US" sz="1600" b="1" dirty="0" smtClean="0">
                <a:solidFill>
                  <a:srgbClr val="000000"/>
                </a:solidFill>
                <a:latin typeface="Cambria" pitchFamily="18" charset="0"/>
              </a:rPr>
              <a:t>PHYSICAL ACHIEVEMENT SINCE INCEPTION</a:t>
            </a:r>
            <a:br>
              <a:rPr lang="en-US" sz="1600" b="1" dirty="0" smtClean="0">
                <a:solidFill>
                  <a:srgbClr val="000000"/>
                </a:solidFill>
                <a:latin typeface="Cambria" pitchFamily="18" charset="0"/>
              </a:rPr>
            </a:br>
            <a:r>
              <a:rPr lang="en-US" sz="1600" b="1" dirty="0" smtClean="0">
                <a:latin typeface="Cambria" pitchFamily="18" charset="0"/>
              </a:rPr>
              <a:t> District :</a:t>
            </a:r>
            <a:endParaRPr lang="en-US" sz="1600" b="1" dirty="0">
              <a:latin typeface="Cambria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196" y="571501"/>
          <a:ext cx="9067805" cy="4490993"/>
        </p:xfrm>
        <a:graphic>
          <a:graphicData uri="http://schemas.openxmlformats.org/drawingml/2006/table">
            <a:tbl>
              <a:tblPr/>
              <a:tblGrid>
                <a:gridCol w="1295405"/>
                <a:gridCol w="609600"/>
                <a:gridCol w="533400"/>
                <a:gridCol w="609600"/>
                <a:gridCol w="457200"/>
                <a:gridCol w="609600"/>
                <a:gridCol w="457200"/>
                <a:gridCol w="609600"/>
                <a:gridCol w="457200"/>
                <a:gridCol w="609600"/>
                <a:gridCol w="457200"/>
                <a:gridCol w="609600"/>
                <a:gridCol w="533400"/>
                <a:gridCol w="533400"/>
                <a:gridCol w="685800"/>
              </a:tblGrid>
              <a:tr h="295383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 of Water Harvesting Structures (WHS) Created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 of Old Water Harvesting Structures renovated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Plantations including Horticulture,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afforestation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etc in Ha 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Additional Area brought under irrigation (in ha)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3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Check Dam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(No.)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Farm Pond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(No.)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Others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(No.)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Total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WHS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(No.)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Erattupetta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110</a:t>
                      </a:r>
                      <a:endParaRPr lang="en-IN" sz="1600" b="1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110</a:t>
                      </a:r>
                      <a:endParaRPr lang="en-IN" sz="1600" b="1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Uzhavoor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206</a:t>
                      </a:r>
                      <a:endParaRPr lang="en-IN" sz="1600" b="1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206</a:t>
                      </a:r>
                      <a:endParaRPr lang="en-IN" sz="1600" b="1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7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1.42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7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Pallom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14</a:t>
                      </a:r>
                      <a:endParaRPr lang="en-IN" sz="1600" b="1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14</a:t>
                      </a:r>
                      <a:endParaRPr lang="en-IN" sz="1600" b="1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77.72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Erattupetta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1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1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Lalam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1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1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4" y="1123159"/>
          <a:ext cx="8715404" cy="3681414"/>
        </p:xfrm>
        <a:graphic>
          <a:graphicData uri="http://schemas.openxmlformats.org/drawingml/2006/table">
            <a:tbl>
              <a:tblPr/>
              <a:tblGrid>
                <a:gridCol w="1385886"/>
                <a:gridCol w="762000"/>
                <a:gridCol w="685800"/>
                <a:gridCol w="1371600"/>
                <a:gridCol w="1447800"/>
                <a:gridCol w="1419244"/>
                <a:gridCol w="1643074"/>
              </a:tblGrid>
              <a:tr h="122713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Total Area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Cost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Funds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Received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 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No of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Works Remaining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Anticipated Fund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Requirement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138"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UZHAVOOR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5820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698.4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ctr" defTabSz="914400" rtl="0" eaLnBrk="1" fontAlgn="b" latinLnBrk="0" hangingPunct="1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117.16</a:t>
                      </a: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116.89171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1087Nos, 6 </a:t>
                      </a:r>
                      <a:r>
                        <a:rPr lang="en-IN" sz="20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Catagories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254.1 (200 PMKSY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+ 54.1 MGNREGS)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138"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(Revised)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229Nos, 6 </a:t>
                      </a:r>
                      <a:r>
                        <a:rPr lang="en-IN" sz="20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Catagories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101.3(77.65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PMKSY + 23.65 MGNREGS)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5248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Strategy for Completion of Batch-III Projects</a:t>
            </a:r>
            <a:br>
              <a:rPr lang="en-US" sz="2800" b="1" dirty="0" smtClean="0">
                <a:latin typeface="Cambria" pitchFamily="18" charset="0"/>
              </a:rPr>
            </a:br>
            <a:r>
              <a:rPr lang="en-US" sz="2800" b="1" dirty="0" smtClean="0">
                <a:latin typeface="Cambria" pitchFamily="18" charset="0"/>
              </a:rPr>
              <a:t>District:</a:t>
            </a:r>
            <a:endParaRPr lang="en-IN" sz="28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4" y="1123159"/>
          <a:ext cx="8715404" cy="3080604"/>
        </p:xfrm>
        <a:graphic>
          <a:graphicData uri="http://schemas.openxmlformats.org/drawingml/2006/table">
            <a:tbl>
              <a:tblPr/>
              <a:tblGrid>
                <a:gridCol w="1928794"/>
                <a:gridCol w="1143008"/>
                <a:gridCol w="1143008"/>
                <a:gridCol w="1357322"/>
                <a:gridCol w="1500198"/>
                <a:gridCol w="1643074"/>
              </a:tblGrid>
              <a:tr h="92233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Total Area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Cost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 in MIS 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Status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of Completion Report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ERATTUPETTA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5365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643.8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245.71212</a:t>
                      </a: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156.93544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Before 31.07.2018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err="1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5248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Status of Completion of Batch-II Projects</a:t>
            </a:r>
            <a:endParaRPr lang="en-IN" sz="28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3" y="1857368"/>
            <a:ext cx="8229600" cy="952500"/>
          </a:xfrm>
        </p:spPr>
        <p:txBody>
          <a:bodyPr/>
          <a:lstStyle/>
          <a:p>
            <a:r>
              <a:rPr lang="en-US" b="1" dirty="0" smtClean="0"/>
              <a:t>IDUKKI</a:t>
            </a:r>
            <a:endParaRPr lang="en-IN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1" y="1785930"/>
            <a:ext cx="8229600" cy="952500"/>
          </a:xfrm>
        </p:spPr>
        <p:txBody>
          <a:bodyPr/>
          <a:lstStyle/>
          <a:p>
            <a:r>
              <a:rPr lang="en-US" b="1" dirty="0" smtClean="0"/>
              <a:t>ERNAKULAM</a:t>
            </a:r>
            <a:endParaRPr lang="en-IN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28662" y="178576"/>
            <a:ext cx="7572428" cy="32147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latin typeface="Cambria" pitchFamily="18" charset="0"/>
              </a:rPr>
              <a:t>PMKSY-WDC  </a:t>
            </a:r>
            <a:r>
              <a:rPr lang="en-US" sz="1800" b="1" dirty="0" smtClean="0">
                <a:solidFill>
                  <a:srgbClr val="000000"/>
                </a:solidFill>
                <a:latin typeface="Cambria" pitchFamily="18" charset="0"/>
              </a:rPr>
              <a:t>PHYSICAL ACHIEVEMENT SINCE INCEPTION</a:t>
            </a:r>
            <a:br>
              <a:rPr lang="en-US" sz="1800" b="1" dirty="0" smtClean="0">
                <a:solidFill>
                  <a:srgbClr val="000000"/>
                </a:solidFill>
                <a:latin typeface="Cambria" pitchFamily="18" charset="0"/>
              </a:rPr>
            </a:br>
            <a:r>
              <a:rPr lang="en-US" sz="1800" b="1" dirty="0" smtClean="0">
                <a:latin typeface="Cambria" pitchFamily="18" charset="0"/>
              </a:rPr>
              <a:t> District </a:t>
            </a:r>
            <a:r>
              <a:rPr lang="en-US" sz="3200" b="1" dirty="0" smtClean="0">
                <a:latin typeface="Cambria" pitchFamily="18" charset="0"/>
              </a:rPr>
              <a:t>:</a:t>
            </a:r>
            <a:r>
              <a:rPr lang="en-US" sz="1800" b="1" dirty="0" err="1" smtClean="0">
                <a:latin typeface="Cambria" pitchFamily="18" charset="0"/>
              </a:rPr>
              <a:t>Thiruvananthapuram</a:t>
            </a:r>
            <a:endParaRPr lang="en-US" sz="3000" b="1" dirty="0">
              <a:latin typeface="Cambria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" y="928674"/>
          <a:ext cx="9067805" cy="4258359"/>
        </p:xfrm>
        <a:graphic>
          <a:graphicData uri="http://schemas.openxmlformats.org/drawingml/2006/table">
            <a:tbl>
              <a:tblPr/>
              <a:tblGrid>
                <a:gridCol w="1295405"/>
                <a:gridCol w="609600"/>
                <a:gridCol w="533400"/>
                <a:gridCol w="609600"/>
                <a:gridCol w="457200"/>
                <a:gridCol w="609600"/>
                <a:gridCol w="457200"/>
                <a:gridCol w="609600"/>
                <a:gridCol w="457200"/>
                <a:gridCol w="609600"/>
                <a:gridCol w="457200"/>
                <a:gridCol w="609600"/>
                <a:gridCol w="533400"/>
                <a:gridCol w="533400"/>
                <a:gridCol w="685800"/>
              </a:tblGrid>
              <a:tr h="500066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 of Water Harvesting Structures (WHS) Created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 of Old Water Harvesting Structures renovated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Plantations including Horticulture,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afforestation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etc in Ha 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Additional Area brought under irrigation (in ha)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5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Check Dam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(No.)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Farm Pond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(No.)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Others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(No.)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Total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WHS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(No.)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9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29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Thiruvananthapuram-IWMP-1/2010-11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522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163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523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163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166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454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80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7.36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550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29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Thiruvananthapuram-IWMP-2/2011-12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78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50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8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74.7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302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29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Thiruvananthapuram-IWMP-3/2012-13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29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Thiruvananthapuram-IWMP-4/2013-14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80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67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Thiruvananthapuram-IWMP-5/2014-15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2875" y="-1"/>
          <a:ext cx="8929719" cy="6030336"/>
        </p:xfrm>
        <a:graphic>
          <a:graphicData uri="http://schemas.openxmlformats.org/drawingml/2006/table">
            <a:tbl>
              <a:tblPr/>
              <a:tblGrid>
                <a:gridCol w="454497"/>
                <a:gridCol w="1177034"/>
                <a:gridCol w="967264"/>
                <a:gridCol w="908996"/>
                <a:gridCol w="830334"/>
                <a:gridCol w="900255"/>
                <a:gridCol w="1005139"/>
                <a:gridCol w="830334"/>
                <a:gridCol w="795372"/>
                <a:gridCol w="1060494"/>
              </a:tblGrid>
              <a:tr h="335007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PMKSY-WDC Financial Progress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35007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District :Ernakulam</a:t>
                      </a:r>
                    </a:p>
                  </a:txBody>
                  <a:tcPr marL="5976" marR="5976" marT="59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3013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Batch 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Project Name 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OB as on 01.04.2017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Fund received from SLNA during 2017-18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Other receipts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Total Available Fund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Expenditure upto 31.03.2018 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Expenditure upto 30.06.2018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Unspent Balance 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Remarks 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7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II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IWMP-1/2010-11 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40.68282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89.15885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0.16751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130.00918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128.0831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0.84059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1.08549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Interest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III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IWMP-2/2011-12 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18.95655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30.25908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0.10774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49.32337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35.2809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10.28024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3.12327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2.114 -DPR amount to be released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5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IV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IWMP-3/2012-13 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21.35533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58.58402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0.20413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80.14348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75.66809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3.10250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1.34790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Retention amount at WC -1.00</a:t>
                      </a:r>
                      <a:b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</a:br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Interest -0.37289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7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V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IWMP-4/2013-14 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0.05399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5.33939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0.00486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5.39824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5.02916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0.33210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0.03698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interest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5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VI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IWMP-5/2014-15 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0.05792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1.32292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0.00228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1.38312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0.0007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0.00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1.38242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1.32292- DPR amount to be released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77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Total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81.10661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184.66426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0.48652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266.25739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244.06195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14.55543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6.97606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5976" marR="5976" marT="5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9"/>
            <a:ext cx="9144000" cy="861760"/>
          </a:xfrm>
          <a:prstGeom prst="rect">
            <a:avLst/>
          </a:prstGeom>
        </p:spPr>
        <p:txBody>
          <a:bodyPr wrap="square" lIns="91426" tIns="45713" rIns="91426" bIns="45713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000000"/>
                </a:solidFill>
                <a:latin typeface="Cambria"/>
              </a:rPr>
              <a:t>PMKSY-WDC  PHYSICAL ACHIEVEMENT SINCE INCEPTION</a:t>
            </a:r>
            <a:br>
              <a:rPr lang="en-IN" sz="2400" b="1" dirty="0" smtClean="0">
                <a:solidFill>
                  <a:srgbClr val="000000"/>
                </a:solidFill>
                <a:latin typeface="Cambria"/>
              </a:rPr>
            </a:br>
            <a:r>
              <a:rPr lang="en-IN" sz="2400" b="1" dirty="0" smtClean="0">
                <a:solidFill>
                  <a:srgbClr val="000000"/>
                </a:solidFill>
                <a:latin typeface="Cambria"/>
              </a:rPr>
              <a:t>District : </a:t>
            </a:r>
            <a:r>
              <a:rPr lang="en-IN" sz="2400" b="1" dirty="0" err="1" smtClean="0">
                <a:solidFill>
                  <a:srgbClr val="000000"/>
                </a:solidFill>
                <a:latin typeface="Cambria"/>
              </a:rPr>
              <a:t>Ernakulam</a:t>
            </a:r>
            <a:endParaRPr lang="en-IN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07" y="1000113"/>
          <a:ext cx="8929717" cy="4358489"/>
        </p:xfrm>
        <a:graphic>
          <a:graphicData uri="http://schemas.openxmlformats.org/drawingml/2006/table">
            <a:tbl>
              <a:tblPr/>
              <a:tblGrid>
                <a:gridCol w="1275677"/>
                <a:gridCol w="600317"/>
                <a:gridCol w="525277"/>
                <a:gridCol w="600317"/>
                <a:gridCol w="450238"/>
                <a:gridCol w="600317"/>
                <a:gridCol w="450238"/>
                <a:gridCol w="600317"/>
                <a:gridCol w="450238"/>
                <a:gridCol w="600317"/>
                <a:gridCol w="450238"/>
                <a:gridCol w="600317"/>
                <a:gridCol w="525277"/>
                <a:gridCol w="525277"/>
                <a:gridCol w="675355"/>
              </a:tblGrid>
              <a:tr h="271048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 of Water Harvesting Structures (WHS) Created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 of Old Water Harvesting Structures renovated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Plantations including Horticulture,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afforestation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etc in Ha 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Additional Area brought under irrigation (in ha)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5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Check Dam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(No.)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Farm Pond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(No.)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Others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(No.)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Total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WHS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(No.)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5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58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IWMP-1/2010-11 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822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822</a:t>
                      </a:r>
                    </a:p>
                  </a:txBody>
                  <a:tcPr marL="8194" marR="8194" marT="81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757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58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IWMP-2/2011-12 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6.5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6.5</a:t>
                      </a:r>
                    </a:p>
                  </a:txBody>
                  <a:tcPr marL="8194" marR="8194" marT="81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815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58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IWMP-3/2012-13 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 kern="120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194" marR="8194" marT="81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636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58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IWMP-4/2013-14 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 kern="120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194" marR="8194" marT="81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1096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58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IWMP-5/2014-15 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4.3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4.3</a:t>
                      </a:r>
                    </a:p>
                  </a:txBody>
                  <a:tcPr marL="8194" marR="8194" marT="81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" y="571484"/>
          <a:ext cx="9144000" cy="3286148"/>
        </p:xfrm>
        <a:graphic>
          <a:graphicData uri="http://schemas.openxmlformats.org/drawingml/2006/table">
            <a:tbl>
              <a:tblPr/>
              <a:tblGrid>
                <a:gridCol w="1463592"/>
                <a:gridCol w="869871"/>
                <a:gridCol w="859517"/>
                <a:gridCol w="938908"/>
                <a:gridCol w="938908"/>
                <a:gridCol w="938908"/>
                <a:gridCol w="1035560"/>
                <a:gridCol w="966523"/>
                <a:gridCol w="1132213"/>
              </a:tblGrid>
              <a:tr h="1355822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Strategy for Completion of Batch-III Projects</a:t>
                      </a:r>
                    </a:p>
                  </a:txBody>
                  <a:tcPr marL="6906" marR="6906" marT="69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4477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Project Name 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Total Area (in ha)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Project Cost (in </a:t>
                      </a:r>
                      <a:r>
                        <a:rPr lang="en-IN" sz="1400" b="0" i="0" u="none" strike="noStrike" dirty="0" err="1">
                          <a:solidFill>
                            <a:srgbClr val="000000"/>
                          </a:solidFill>
                          <a:latin typeface="Cambria"/>
                        </a:rPr>
                        <a:t>Lakhs</a:t>
                      </a: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)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Funds Received 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Other Receipts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Total available funds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Expenditure </a:t>
                      </a:r>
                    </a:p>
                  </a:txBody>
                  <a:tcPr marL="6906" marR="6906" marT="6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No of Works Remaining </a:t>
                      </a:r>
                    </a:p>
                  </a:txBody>
                  <a:tcPr marL="6906" marR="6906" marT="6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Anticipated Fund Requirement </a:t>
                      </a:r>
                    </a:p>
                  </a:txBody>
                  <a:tcPr marL="6906" marR="6906" marT="6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IWMP-2/2011-12 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3812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457.44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211.1261</a:t>
                      </a:r>
                    </a:p>
                  </a:txBody>
                  <a:tcPr marL="6906" marR="6906" marT="6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2.07829</a:t>
                      </a:r>
                    </a:p>
                  </a:txBody>
                  <a:tcPr marL="6906" marR="6906" marT="6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213.2044</a:t>
                      </a:r>
                    </a:p>
                  </a:txBody>
                  <a:tcPr marL="6906" marR="6906" marT="6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210.82235.5</a:t>
                      </a:r>
                    </a:p>
                  </a:txBody>
                  <a:tcPr marL="6906" marR="6906" marT="6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85</a:t>
                      </a:r>
                    </a:p>
                  </a:txBody>
                  <a:tcPr marL="6906" marR="6906" marT="6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101.66382</a:t>
                      </a:r>
                    </a:p>
                  </a:txBody>
                  <a:tcPr marL="6906" marR="6906" marT="6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43" y="285732"/>
          <a:ext cx="8643998" cy="2857520"/>
        </p:xfrm>
        <a:graphic>
          <a:graphicData uri="http://schemas.openxmlformats.org/drawingml/2006/table">
            <a:tbl>
              <a:tblPr/>
              <a:tblGrid>
                <a:gridCol w="1830595"/>
                <a:gridCol w="1112043"/>
                <a:gridCol w="1402885"/>
                <a:gridCol w="1573969"/>
                <a:gridCol w="1270295"/>
                <a:gridCol w="1454211"/>
              </a:tblGrid>
              <a:tr h="53163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Status of Completion of Batch-II Projects</a:t>
                      </a:r>
                    </a:p>
                  </a:txBody>
                  <a:tcPr marL="9053" marR="9053" marT="90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3955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Project Name </a:t>
                      </a:r>
                    </a:p>
                  </a:txBody>
                  <a:tcPr marL="9053" marR="9053" marT="9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Total Area (in ha)</a:t>
                      </a:r>
                    </a:p>
                  </a:txBody>
                  <a:tcPr marL="9053" marR="9053" marT="9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Project Cost (in lakhs) </a:t>
                      </a:r>
                    </a:p>
                  </a:txBody>
                  <a:tcPr marL="9053" marR="9053" marT="9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Expenditure</a:t>
                      </a:r>
                    </a:p>
                  </a:txBody>
                  <a:tcPr marL="9053" marR="9053" marT="9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Expenditure in MIS </a:t>
                      </a:r>
                    </a:p>
                  </a:txBody>
                  <a:tcPr marL="9053" marR="9053" marT="9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Status of Completion Report </a:t>
                      </a:r>
                    </a:p>
                  </a:txBody>
                  <a:tcPr marL="9053" marR="9053" marT="9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IWMP-1/2010-11 </a:t>
                      </a:r>
                    </a:p>
                  </a:txBody>
                  <a:tcPr marL="9053" marR="9053" marT="9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5897</a:t>
                      </a:r>
                    </a:p>
                  </a:txBody>
                  <a:tcPr marL="9053" marR="9053" marT="9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884.55</a:t>
                      </a:r>
                    </a:p>
                  </a:txBody>
                  <a:tcPr marL="9053" marR="9053" marT="9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520.75379</a:t>
                      </a:r>
                    </a:p>
                  </a:txBody>
                  <a:tcPr marL="9053" marR="9053" marT="9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518.7595</a:t>
                      </a:r>
                    </a:p>
                  </a:txBody>
                  <a:tcPr marL="9053" marR="9053" marT="9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Annexure II to be completed</a:t>
                      </a:r>
                    </a:p>
                  </a:txBody>
                  <a:tcPr marL="9053" marR="9053" marT="90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571616"/>
            <a:ext cx="8229600" cy="952500"/>
          </a:xfrm>
        </p:spPr>
        <p:txBody>
          <a:bodyPr/>
          <a:lstStyle/>
          <a:p>
            <a:r>
              <a:rPr lang="en-US" dirty="0" smtClean="0"/>
              <a:t>THRISSUR</a:t>
            </a:r>
            <a:endParaRPr lang="en-IN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>
                <a:latin typeface="Cambria" pitchFamily="18" charset="0"/>
              </a:rPr>
              <a:t/>
            </a:r>
            <a:br>
              <a:rPr lang="en-US" sz="2400" b="1" dirty="0" smtClean="0">
                <a:latin typeface="Cambria" pitchFamily="18" charset="0"/>
              </a:rPr>
            </a:br>
            <a:r>
              <a:rPr lang="en-US" sz="2400" b="1" dirty="0" smtClean="0">
                <a:latin typeface="Cambria" pitchFamily="18" charset="0"/>
              </a:rPr>
              <a:t>PMKSY-WDC Financial Progress</a:t>
            </a:r>
            <a:br>
              <a:rPr lang="en-US" sz="2400" b="1" dirty="0" smtClean="0">
                <a:latin typeface="Cambria" pitchFamily="18" charset="0"/>
              </a:rPr>
            </a:br>
            <a:r>
              <a:rPr lang="en-US" sz="2400" b="1" dirty="0" smtClean="0">
                <a:latin typeface="Cambria" pitchFamily="18" charset="0"/>
              </a:rPr>
              <a:t>District :</a:t>
            </a:r>
            <a:r>
              <a:rPr lang="en-US" sz="2400" b="1" dirty="0" err="1" smtClean="0">
                <a:latin typeface="Cambria" pitchFamily="18" charset="0"/>
              </a:rPr>
              <a:t>Thrissur</a:t>
            </a:r>
            <a:r>
              <a:rPr lang="en-US" sz="2400" b="1" dirty="0" smtClean="0">
                <a:latin typeface="Cambria" pitchFamily="18" charset="0"/>
              </a:rPr>
              <a:t/>
            </a:r>
            <a:br>
              <a:rPr lang="en-US" sz="2400" b="1" dirty="0" smtClean="0">
                <a:latin typeface="Cambria" pitchFamily="18" charset="0"/>
              </a:rPr>
            </a:br>
            <a:endParaRPr lang="en-US" sz="2400" b="1" dirty="0"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3571743"/>
              </p:ext>
            </p:extLst>
          </p:nvPr>
        </p:nvGraphicFramePr>
        <p:xfrm>
          <a:off x="357158" y="1071551"/>
          <a:ext cx="8607327" cy="3929089"/>
        </p:xfrm>
        <a:graphic>
          <a:graphicData uri="http://schemas.openxmlformats.org/drawingml/2006/table">
            <a:tbl>
              <a:tblPr/>
              <a:tblGrid>
                <a:gridCol w="598429"/>
                <a:gridCol w="1006121"/>
                <a:gridCol w="818198"/>
                <a:gridCol w="1012417"/>
                <a:gridCol w="851683"/>
                <a:gridCol w="1296144"/>
                <a:gridCol w="1213612"/>
                <a:gridCol w="828331"/>
                <a:gridCol w="982392"/>
              </a:tblGrid>
              <a:tr h="9637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Batch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Name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OB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2017-18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Funds Received during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2017-18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Other Receipts</a:t>
                      </a: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Expenditure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upto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31.03.2018</a:t>
                      </a: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Exp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upto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30.06.2018</a:t>
                      </a:r>
                    </a:p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Unspent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Remarks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6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Kodakara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28.44157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4.79058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.23184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32.22399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32.22399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1.24000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II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Wadakkanchery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20.9302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32.11641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.26663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45.91744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45.91744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7.3958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9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Chowannur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6.29579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12.76706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.15156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16.57464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16.57464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2.63977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9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Vellangallur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14.88494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10.82205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.21331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9.12635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22.3269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3.5934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Cherpu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3.1606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6.69250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.11151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9.41061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9.41061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.55400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4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The unspent balance is only the cash balance available in WCDC/PIA and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Wcs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. The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amount Payable/ Receivable  among the PIAs due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to inter intra  bank transfer has not been included in this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report.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7" y="178576"/>
            <a:ext cx="8229600" cy="9525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Cambria" pitchFamily="18" charset="0"/>
              </a:rPr>
              <a:t>PMKSY-WDC  </a:t>
            </a:r>
            <a:r>
              <a:rPr lang="en-US" sz="3000" b="1" dirty="0" smtClean="0">
                <a:solidFill>
                  <a:srgbClr val="000000"/>
                </a:solidFill>
                <a:latin typeface="Cambria" pitchFamily="18" charset="0"/>
              </a:rPr>
              <a:t>PHYSICAL ACHIEVEMENT</a:t>
            </a:r>
            <a:br>
              <a:rPr lang="en-US" sz="3000" b="1" dirty="0" smtClean="0">
                <a:solidFill>
                  <a:srgbClr val="000000"/>
                </a:solidFill>
                <a:latin typeface="Cambria" pitchFamily="18" charset="0"/>
              </a:rPr>
            </a:br>
            <a:r>
              <a:rPr lang="en-US" sz="3200" b="1" dirty="0" smtClean="0">
                <a:latin typeface="Cambria" pitchFamily="18" charset="0"/>
              </a:rPr>
              <a:t> District : </a:t>
            </a:r>
            <a:r>
              <a:rPr lang="en-US" sz="3200" b="1" dirty="0" err="1" smtClean="0">
                <a:latin typeface="Cambria" pitchFamily="18" charset="0"/>
              </a:rPr>
              <a:t>Thrissur</a:t>
            </a:r>
            <a:endParaRPr lang="en-US" sz="3000" b="1" dirty="0">
              <a:latin typeface="Cambria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196" y="1071550"/>
          <a:ext cx="9067805" cy="3545764"/>
        </p:xfrm>
        <a:graphic>
          <a:graphicData uri="http://schemas.openxmlformats.org/drawingml/2006/table">
            <a:tbl>
              <a:tblPr/>
              <a:tblGrid>
                <a:gridCol w="1352533"/>
                <a:gridCol w="552472"/>
                <a:gridCol w="533400"/>
                <a:gridCol w="609600"/>
                <a:gridCol w="457200"/>
                <a:gridCol w="609600"/>
                <a:gridCol w="457200"/>
                <a:gridCol w="609600"/>
                <a:gridCol w="457200"/>
                <a:gridCol w="609600"/>
                <a:gridCol w="457200"/>
                <a:gridCol w="609600"/>
                <a:gridCol w="533400"/>
                <a:gridCol w="719166"/>
                <a:gridCol w="500034"/>
              </a:tblGrid>
              <a:tr h="221008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 of Water Harvesting Structures (WHS) Created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 of Old Water Harvesting Structures renovated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Plantations including Horticulture,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afforestation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etc in Ha 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Additional Area brought under irrigation (in ha)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6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Check Dam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(No.)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Farm Pond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(No.)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Others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(No.)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Total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WHS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(No.)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2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7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Kodakara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398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Cambria"/>
                          <a:ea typeface="+mn-ea"/>
                          <a:cs typeface="+mn-cs"/>
                        </a:rPr>
                        <a:t>399</a:t>
                      </a:r>
                      <a:endParaRPr lang="en-IN" sz="1600" b="0" i="0" u="none" strike="noStrike" kern="1200" dirty="0" smtClean="0">
                        <a:solidFill>
                          <a:schemeClr val="tx1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461.19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481.13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892.12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7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Wadakkanchery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318.32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318.32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896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Chowannur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262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262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269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262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52</a:t>
                      </a:r>
                      <a:endParaRPr lang="en-IN" sz="16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107.4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Vellangallur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7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436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395</a:t>
                      </a:r>
                      <a:endParaRPr lang="en-IN" sz="16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448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395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14</a:t>
                      </a:r>
                      <a:endParaRPr lang="en-IN" sz="16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15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13.9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151.35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Cherpu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8</a:t>
                      </a:r>
                      <a:endParaRPr lang="en-IN" sz="16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43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43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55.35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1928806"/>
          <a:ext cx="8715404" cy="2534658"/>
        </p:xfrm>
        <a:graphic>
          <a:graphicData uri="http://schemas.openxmlformats.org/drawingml/2006/table">
            <a:tbl>
              <a:tblPr/>
              <a:tblGrid>
                <a:gridCol w="1000100"/>
                <a:gridCol w="1000132"/>
                <a:gridCol w="1000132"/>
                <a:gridCol w="1500198"/>
                <a:gridCol w="1357322"/>
                <a:gridCol w="1214446"/>
                <a:gridCol w="1643074"/>
              </a:tblGrid>
              <a:tr h="122713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Total Area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Cost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Funds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Received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 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No of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Works Remaining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Anticipated Fund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Requirement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marL="174625" indent="0"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No work in Batch III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2845" y="285732"/>
            <a:ext cx="9144000" cy="952487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Cambria" pitchFamily="18" charset="0"/>
              </a:rPr>
              <a:t/>
            </a:r>
            <a:br>
              <a:rPr lang="en-US" sz="2800" b="1" dirty="0" smtClean="0">
                <a:latin typeface="Cambria" pitchFamily="18" charset="0"/>
              </a:rPr>
            </a:br>
            <a:r>
              <a:rPr lang="en-US" sz="2800" b="1" dirty="0" smtClean="0">
                <a:latin typeface="Cambria" pitchFamily="18" charset="0"/>
              </a:rPr>
              <a:t>Strategy for Completion of Batch-III Projects</a:t>
            </a:r>
            <a:br>
              <a:rPr lang="en-US" sz="2800" b="1" dirty="0" smtClean="0">
                <a:latin typeface="Cambria" pitchFamily="18" charset="0"/>
              </a:rPr>
            </a:br>
            <a:r>
              <a:rPr lang="en-US" sz="2800" b="1" dirty="0" smtClean="0">
                <a:latin typeface="Cambria" pitchFamily="18" charset="0"/>
              </a:rPr>
              <a:t>District: </a:t>
            </a:r>
            <a:r>
              <a:rPr lang="en-US" sz="2800" b="1" dirty="0" err="1" smtClean="0">
                <a:latin typeface="Cambria" pitchFamily="18" charset="0"/>
              </a:rPr>
              <a:t>Thrissur</a:t>
            </a:r>
            <a:endParaRPr lang="en-IN" sz="28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4" y="1123159"/>
          <a:ext cx="8715404" cy="1801814"/>
        </p:xfrm>
        <a:graphic>
          <a:graphicData uri="http://schemas.openxmlformats.org/drawingml/2006/table">
            <a:tbl>
              <a:tblPr/>
              <a:tblGrid>
                <a:gridCol w="1928794"/>
                <a:gridCol w="1143008"/>
                <a:gridCol w="1143008"/>
                <a:gridCol w="1357322"/>
                <a:gridCol w="1500198"/>
                <a:gridCol w="1643074"/>
              </a:tblGrid>
              <a:tr h="92233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Total Area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Cost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 in MIS 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Status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of Completion Report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Kodakara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5716</a:t>
                      </a:r>
                      <a:endParaRPr lang="en-IN" sz="1400" dirty="0"/>
                    </a:p>
                  </a:txBody>
                  <a:tcPr marL="9126" marR="9126" marT="7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685.44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lk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196.02984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lk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195.39224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Period completed in 31-03-2018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Wadakkanchery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5649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677.88 </a:t>
                      </a:r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lk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220.56946 </a:t>
                      </a:r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lk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220.40088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Period completed in 31-03-2018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5248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Status of Completion of Batch-II Projects</a:t>
            </a:r>
            <a:endParaRPr lang="en-IN" sz="28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7" y="1428740"/>
            <a:ext cx="8229600" cy="952500"/>
          </a:xfrm>
        </p:spPr>
        <p:txBody>
          <a:bodyPr/>
          <a:lstStyle/>
          <a:p>
            <a:r>
              <a:rPr lang="en-US" b="1" dirty="0" smtClean="0"/>
              <a:t>PALAKKAD</a:t>
            </a:r>
            <a:endParaRPr lang="en-IN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5" y="1123159"/>
          <a:ext cx="8715404" cy="3216276"/>
        </p:xfrm>
        <a:graphic>
          <a:graphicData uri="http://schemas.openxmlformats.org/drawingml/2006/table">
            <a:tbl>
              <a:tblPr/>
              <a:tblGrid>
                <a:gridCol w="1000100"/>
                <a:gridCol w="1000132"/>
                <a:gridCol w="1000132"/>
                <a:gridCol w="1500198"/>
                <a:gridCol w="1357322"/>
                <a:gridCol w="1214446"/>
                <a:gridCol w="1643074"/>
              </a:tblGrid>
              <a:tr h="122713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Total Area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Cost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Funds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Received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 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No of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Works Remaining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Anticipated Fund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Requirement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138">
                <a:tc>
                  <a:txBody>
                    <a:bodyPr/>
                    <a:lstStyle/>
                    <a:p>
                      <a:pPr marL="174625" indent="0" algn="ctr" fontAlgn="b"/>
                      <a:r>
                        <a:rPr lang="en-IN" sz="18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Thiruvananthapuram-IWMP-2/2011-12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6803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8.163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lvl="1" indent="0" algn="ctr" defTabSz="914400" rtl="0" eaLnBrk="1" fontAlgn="b" latinLnBrk="0" hangingPunct="1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1.45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lvl="1" indent="0" algn="ctr" defTabSz="914400" rtl="0" eaLnBrk="1" fontAlgn="b" latinLnBrk="0" hangingPunct="1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1.45</a:t>
                      </a:r>
                      <a:endParaRPr lang="en-IN" sz="20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 items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2.37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5248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Strategy for Completion of Batch-III Projects</a:t>
            </a:r>
            <a:br>
              <a:rPr lang="en-US" sz="2800" b="1" dirty="0" smtClean="0">
                <a:latin typeface="Cambria" pitchFamily="18" charset="0"/>
              </a:rPr>
            </a:br>
            <a:r>
              <a:rPr lang="en-US" sz="2800" b="1" dirty="0" smtClean="0">
                <a:latin typeface="Cambria" pitchFamily="18" charset="0"/>
              </a:rPr>
              <a:t>District:</a:t>
            </a:r>
            <a:endParaRPr lang="en-IN" sz="28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228865"/>
            <a:ext cx="8458200" cy="660135"/>
          </a:xfrm>
        </p:spPr>
        <p:txBody>
          <a:bodyPr>
            <a:noAutofit/>
          </a:bodyPr>
          <a:lstStyle/>
          <a:p>
            <a:r>
              <a:rPr lang="en-US" sz="2900" b="1" dirty="0" smtClean="0"/>
              <a:t>PMKSY-WDC Financial Progress                              </a:t>
            </a:r>
            <a:r>
              <a:rPr lang="en-US" sz="1800" b="1" dirty="0" smtClean="0"/>
              <a:t>District: Palakkad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2" y="952501"/>
          <a:ext cx="8610599" cy="434085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85799"/>
                <a:gridCol w="1072723"/>
                <a:gridCol w="697250"/>
                <a:gridCol w="879261"/>
                <a:gridCol w="879261"/>
                <a:gridCol w="879261"/>
                <a:gridCol w="879261"/>
                <a:gridCol w="879261"/>
                <a:gridCol w="879261"/>
                <a:gridCol w="879261"/>
              </a:tblGrid>
              <a:tr h="344025"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2017-18</a:t>
                      </a:r>
                      <a:endParaRPr lang="en-US" sz="1500" dirty="0"/>
                    </a:p>
                  </a:txBody>
                  <a:tcPr marT="38100" marB="3810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500" dirty="0" smtClean="0"/>
                        <a:t>             2018-19</a:t>
                      </a:r>
                      <a:endParaRPr lang="en-US" sz="1500" dirty="0"/>
                    </a:p>
                  </a:txBody>
                  <a:tcPr marT="38100" marB="3810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13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/>
                        <a:t>Batch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/>
                        <a:t>Project Name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/>
                        <a:t>OB 2017-18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/>
                        <a:t>Fund Received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/>
                        <a:t>Other receipts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/>
                        <a:t>Expenditure </a:t>
                      </a:r>
                      <a:r>
                        <a:rPr lang="en-US" sz="1200" b="1" u="none" strike="noStrike" dirty="0" err="1"/>
                        <a:t>upto</a:t>
                      </a:r>
                      <a:r>
                        <a:rPr lang="en-US" sz="1200" b="1" u="none" strike="noStrike" dirty="0"/>
                        <a:t> 31.3.2018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/>
                        <a:t>Unspent Balance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/>
                        <a:t>Fund Received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/>
                        <a:t>Expenditure </a:t>
                      </a:r>
                      <a:r>
                        <a:rPr lang="en-US" sz="1200" b="1" u="none" strike="noStrike" dirty="0" err="1"/>
                        <a:t>upto</a:t>
                      </a:r>
                      <a:r>
                        <a:rPr lang="en-US" sz="1200" b="1" u="none" strike="noStrike" dirty="0"/>
                        <a:t> 30.6.2018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/>
                        <a:t>Unspent Balance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</a:tr>
              <a:tr h="34402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Batch 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/>
                        <a:t>Thrithala</a:t>
                      </a:r>
                      <a:r>
                        <a:rPr lang="en-US" sz="1200" u="none" strike="noStrike" dirty="0"/>
                        <a:t> 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6.8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4.99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u="none" strike="noStrike"/>
                        <a:t>0.03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5.24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6.55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10.5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18.34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</a:tr>
              <a:tr h="344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/>
                        <a:t>Alathur</a:t>
                      </a:r>
                      <a:r>
                        <a:rPr lang="en-US" sz="1200" u="none" strike="noStrike" dirty="0"/>
                        <a:t> II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11.88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9.30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u="none" strike="noStrike"/>
                        <a:t>0.03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19.7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1.48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Nil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0.69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</a:tr>
              <a:tr h="344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/>
                        <a:t>Thrithala</a:t>
                      </a:r>
                      <a:r>
                        <a:rPr lang="en-US" sz="1200" u="none" strike="noStrike" dirty="0"/>
                        <a:t> III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0.99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13.09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u="none" strike="noStrike"/>
                        <a:t>0.01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13.22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0.87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44.0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53.14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</a:tr>
              <a:tr h="344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Batch II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Pattambi IV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51.41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60.94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u="none" strike="noStrike"/>
                        <a:t>0.10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95.69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15.25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Nil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12.87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2.45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</a:tr>
              <a:tr h="344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Pattambi V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61.59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35.96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u="none" strike="noStrike" dirty="0"/>
                        <a:t>0.01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83.85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13.2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Nil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14.25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1.93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</a:tr>
              <a:tr h="344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Batch III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Nemmara VI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10.24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Nil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u="none" strike="noStrike" dirty="0"/>
                        <a:t>0.02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7.92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2.32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6.9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8.36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</a:tr>
              <a:tr h="344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Chittur VII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5.199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8.28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u="none" strike="noStrike"/>
                        <a:t>0.02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13.08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0.4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Nil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3.67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</a:tr>
              <a:tr h="344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Batch IV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Thrithala VIII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0.11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0.87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u="none" strike="noStrike"/>
                        <a:t>0.00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0.87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0.11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Nil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1.05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</a:tr>
              <a:tr h="344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Batch V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Attappady IX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2.65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13.90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u="none" strike="noStrike"/>
                        <a:t>0.02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13.9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2.65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Nil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2.71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</a:tr>
              <a:tr h="344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/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/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/>
                        <a:t>150.869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/>
                        <a:t>147.32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/>
                        <a:t>0.23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/>
                        <a:t>253.47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/>
                        <a:t>42.83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/>
                        <a:t>61.45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/>
                        <a:t>12.87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/>
                        <a:t>92.34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5500"/>
          </a:xfrm>
        </p:spPr>
        <p:txBody>
          <a:bodyPr>
            <a:noAutofit/>
          </a:bodyPr>
          <a:lstStyle/>
          <a:p>
            <a:r>
              <a:rPr lang="en-US" sz="2500" b="1" dirty="0" smtClean="0">
                <a:latin typeface="Cambria" pitchFamily="18" charset="0"/>
              </a:rPr>
              <a:t>PMKSY-WDC PHYSICAL ACHIEVEMENT SINCE INCEPTION                                                          District : </a:t>
            </a:r>
            <a:r>
              <a:rPr lang="en-US" sz="2500" b="1" dirty="0" err="1" smtClean="0">
                <a:latin typeface="Cambria" pitchFamily="18" charset="0"/>
              </a:rPr>
              <a:t>Palakkad</a:t>
            </a:r>
            <a:r>
              <a:rPr lang="en-US" sz="2500" dirty="0" smtClean="0">
                <a:latin typeface="Cambria" pitchFamily="18" charset="0"/>
              </a:rPr>
              <a:t> </a:t>
            </a:r>
            <a:endParaRPr lang="en-US" sz="2500" dirty="0">
              <a:latin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3268" y="952500"/>
          <a:ext cx="8968453" cy="4504798"/>
        </p:xfrm>
        <a:graphic>
          <a:graphicData uri="http://schemas.openxmlformats.org/drawingml/2006/table">
            <a:tbl>
              <a:tblPr/>
              <a:tblGrid>
                <a:gridCol w="1128121"/>
                <a:gridCol w="586193"/>
                <a:gridCol w="586193"/>
                <a:gridCol w="586193"/>
                <a:gridCol w="439645"/>
                <a:gridCol w="586193"/>
                <a:gridCol w="512919"/>
                <a:gridCol w="512919"/>
                <a:gridCol w="512919"/>
                <a:gridCol w="586193"/>
                <a:gridCol w="512919"/>
                <a:gridCol w="586193"/>
                <a:gridCol w="512919"/>
                <a:gridCol w="512919"/>
                <a:gridCol w="806015"/>
              </a:tblGrid>
              <a:tr h="21779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No of Water Harvesting Structures (WHS) Created </a:t>
                      </a: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No of Old Water Harvesting Structures renovated </a:t>
                      </a: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Plantations including Horticulture,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afforestation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etc in Ha  </a:t>
                      </a: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Additional Area brought under irrigation (in ha) </a:t>
                      </a: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8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Project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Name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Check Dam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(No.)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Farm Pond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(No.) </a:t>
                      </a: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Others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(No.) </a:t>
                      </a: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WHS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(No.)</a:t>
                      </a: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27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Reported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MIS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Reported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MIS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Reported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MIS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Reported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MIS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Reported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MIS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Reported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MIS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Reported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MIS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Thrithala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I</a:t>
                      </a:r>
                    </a:p>
                  </a:txBody>
                  <a:tcPr marL="9525" marR="9525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IN" sz="1500" dirty="0"/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7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7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344.01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Alathur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II</a:t>
                      </a:r>
                    </a:p>
                  </a:txBody>
                  <a:tcPr marL="9525" marR="9525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</a:t>
                      </a:r>
                      <a:endParaRPr lang="en-IN" sz="1500" dirty="0"/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89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89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400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Thrithala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III</a:t>
                      </a:r>
                    </a:p>
                  </a:txBody>
                  <a:tcPr marL="9525" marR="9525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</a:t>
                      </a:r>
                      <a:endParaRPr lang="en-IN" sz="1500" dirty="0"/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5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5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5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5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11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11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1035.64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Pattambi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IV</a:t>
                      </a:r>
                    </a:p>
                  </a:txBody>
                  <a:tcPr marL="9525" marR="9525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10</a:t>
                      </a:r>
                      <a:endParaRPr lang="en-IN" sz="1500" dirty="0"/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49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49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59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59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44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44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1230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Pattambi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V</a:t>
                      </a:r>
                    </a:p>
                  </a:txBody>
                  <a:tcPr marL="9525" marR="9525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18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18</a:t>
                      </a:r>
                      <a:endParaRPr lang="en-IN" sz="1500" dirty="0"/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18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18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11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11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770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Nemmara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VI</a:t>
                      </a:r>
                    </a:p>
                  </a:txBody>
                  <a:tcPr marL="9525" marR="9525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</a:t>
                      </a:r>
                      <a:endParaRPr lang="en-IN" sz="1500" dirty="0"/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32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32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1278</a:t>
                      </a: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Chittur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VII</a:t>
                      </a:r>
                    </a:p>
                  </a:txBody>
                  <a:tcPr marL="9525" marR="9525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Thrithala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VIII</a:t>
                      </a:r>
                    </a:p>
                  </a:txBody>
                  <a:tcPr marL="9525" marR="9525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Attappady IX</a:t>
                      </a:r>
                    </a:p>
                  </a:txBody>
                  <a:tcPr marL="9525" marR="9525" marT="7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5894" marR="5894" marT="4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b="1" dirty="0" smtClean="0"/>
              <a:t>Strategy for Completion of Batch-III Projects</a:t>
            </a:r>
            <a:r>
              <a:rPr lang="en-US" sz="2500" dirty="0" smtClean="0"/>
              <a:t> </a:t>
            </a:r>
            <a:endParaRPr lang="en-US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8649" y="1397000"/>
          <a:ext cx="8437968" cy="31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746"/>
                <a:gridCol w="1054746"/>
                <a:gridCol w="1054746"/>
                <a:gridCol w="1054746"/>
                <a:gridCol w="1054746"/>
                <a:gridCol w="1054746"/>
                <a:gridCol w="1054746"/>
                <a:gridCol w="1054746"/>
              </a:tblGrid>
              <a:tr h="9223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 name</a:t>
                      </a:r>
                    </a:p>
                  </a:txBody>
                  <a:tcPr marL="9525" marR="9525" marT="793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Area</a:t>
                      </a:r>
                    </a:p>
                  </a:txBody>
                  <a:tcPr marL="9525" marR="9525" marT="793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 Cost</a:t>
                      </a:r>
                    </a:p>
                  </a:txBody>
                  <a:tcPr marL="9525" marR="9525" marT="793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Funds Received</a:t>
                      </a:r>
                    </a:p>
                  </a:txBody>
                  <a:tcPr marL="9525" marR="9525" marT="793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Expenditure</a:t>
                      </a:r>
                    </a:p>
                  </a:txBody>
                  <a:tcPr marL="9525" marR="9525" marT="793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 of Works remaining</a:t>
                      </a:r>
                    </a:p>
                  </a:txBody>
                  <a:tcPr marL="9525" marR="9525" marT="793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Anticipated Fund Requirement(NRM)</a:t>
                      </a:r>
                    </a:p>
                  </a:txBody>
                  <a:tcPr marL="9525" marR="9525" marT="793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Other Components</a:t>
                      </a:r>
                    </a:p>
                  </a:txBody>
                  <a:tcPr marL="9525" marR="9525" marT="7938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11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Nemmara VI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4439 ha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532.68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141.84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161.528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220.19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150.962</a:t>
                      </a:r>
                    </a:p>
                  </a:txBody>
                  <a:tcPr marL="9525" marR="9525" marT="7938" marB="0" anchor="b"/>
                </a:tc>
              </a:tr>
              <a:tr h="1111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Chittur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VII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6165 ha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924.8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82.78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58.42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409.495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456.885</a:t>
                      </a: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Status of Completion of Batch- I and II Projects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14500"/>
          <a:ext cx="8437974" cy="3238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329"/>
                <a:gridCol w="1406329"/>
                <a:gridCol w="1406329"/>
                <a:gridCol w="1406329"/>
                <a:gridCol w="1718847"/>
                <a:gridCol w="1093811"/>
              </a:tblGrid>
              <a:tr h="8096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 name</a:t>
                      </a:r>
                    </a:p>
                  </a:txBody>
                  <a:tcPr marL="9525" marR="9525" marT="793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Area</a:t>
                      </a:r>
                    </a:p>
                  </a:txBody>
                  <a:tcPr marL="9525" marR="9525" marT="793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 Cost</a:t>
                      </a:r>
                    </a:p>
                  </a:txBody>
                  <a:tcPr marL="9525" marR="9525" marT="793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Expenditure </a:t>
                      </a:r>
                    </a:p>
                  </a:txBody>
                  <a:tcPr marL="9525" marR="9525" marT="793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Expenditure in MIS</a:t>
                      </a:r>
                    </a:p>
                  </a:txBody>
                  <a:tcPr marL="9525" marR="9525" marT="793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Status of Completion Report </a:t>
                      </a:r>
                    </a:p>
                  </a:txBody>
                  <a:tcPr marL="9525" marR="9525" marT="793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Thrithala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</a:t>
                      </a: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5911</a:t>
                      </a: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886.65</a:t>
                      </a: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206.83</a:t>
                      </a: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237.45</a:t>
                      </a: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7938" marB="0" anchor="ctr"/>
                </a:tc>
              </a:tr>
              <a:tr h="4048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Alathur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II</a:t>
                      </a: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6428</a:t>
                      </a: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964.2</a:t>
                      </a: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268.17</a:t>
                      </a: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299.62</a:t>
                      </a: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7938" marB="0" anchor="ctr"/>
                </a:tc>
              </a:tr>
              <a:tr h="4048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Thrithala III</a:t>
                      </a: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5221</a:t>
                      </a: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783.15</a:t>
                      </a: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223.98</a:t>
                      </a: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233.29</a:t>
                      </a:r>
                    </a:p>
                  </a:txBody>
                  <a:tcPr marL="9525" marR="9525" marT="7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7938" marB="0" anchor="ctr"/>
                </a:tc>
              </a:tr>
              <a:tr h="404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pattambi IV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5245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786.75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525.36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474.29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7938" marB="0" anchor="b"/>
                </a:tc>
              </a:tr>
              <a:tr h="404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Pattambi V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4385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657.75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344.265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294.03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7938" marB="0" anchor="b"/>
                </a:tc>
              </a:tr>
              <a:tr h="404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27190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4078.5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1568.605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1538.68284</a:t>
                      </a:r>
                    </a:p>
                  </a:txBody>
                  <a:tcPr marL="9525" marR="9525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7938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500178"/>
            <a:ext cx="8229600" cy="952500"/>
          </a:xfrm>
        </p:spPr>
        <p:txBody>
          <a:bodyPr/>
          <a:lstStyle/>
          <a:p>
            <a:r>
              <a:rPr lang="en-US" dirty="0" smtClean="0"/>
              <a:t>MALAPPURAM</a:t>
            </a:r>
            <a:endParaRPr lang="en-IN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571234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Cambria" pitchFamily="18" charset="0"/>
              </a:rPr>
              <a:t>PMKSY-WDC Financial Progress District :</a:t>
            </a:r>
            <a:endParaRPr lang="en-US" sz="2000" b="1" dirty="0"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3571743"/>
              </p:ext>
            </p:extLst>
          </p:nvPr>
        </p:nvGraphicFramePr>
        <p:xfrm>
          <a:off x="357160" y="876298"/>
          <a:ext cx="8607327" cy="4250140"/>
        </p:xfrm>
        <a:graphic>
          <a:graphicData uri="http://schemas.openxmlformats.org/drawingml/2006/table">
            <a:tbl>
              <a:tblPr/>
              <a:tblGrid>
                <a:gridCol w="481040"/>
                <a:gridCol w="1123510"/>
                <a:gridCol w="818198"/>
                <a:gridCol w="1012417"/>
                <a:gridCol w="851683"/>
                <a:gridCol w="1296144"/>
                <a:gridCol w="1213612"/>
                <a:gridCol w="828331"/>
                <a:gridCol w="982392"/>
              </a:tblGrid>
              <a:tr h="9906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Batch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Name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OB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2017-18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Funds Received during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2017-18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Other Receipts</a:t>
                      </a: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Expenditure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upto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31.03.2018</a:t>
                      </a: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Exp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upto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30.06.2018</a:t>
                      </a:r>
                    </a:p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Unspent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Remarks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Areacode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11.27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2.27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Areacode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II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119.06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123.86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6.64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3.81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III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Areacode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III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III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Kuttippuram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IV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4.63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Wandoor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6.65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5.74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Vengara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VI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Wandoor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VII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15.44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3.48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0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VI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Kondotty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VIII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0.17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4.58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-5" y="876300"/>
          <a:ext cx="9067805" cy="4841186"/>
        </p:xfrm>
        <a:graphic>
          <a:graphicData uri="http://schemas.openxmlformats.org/drawingml/2006/table">
            <a:tbl>
              <a:tblPr/>
              <a:tblGrid>
                <a:gridCol w="1295405"/>
                <a:gridCol w="609600"/>
                <a:gridCol w="533400"/>
                <a:gridCol w="609600"/>
                <a:gridCol w="457200"/>
                <a:gridCol w="609600"/>
                <a:gridCol w="457200"/>
                <a:gridCol w="609600"/>
                <a:gridCol w="457200"/>
                <a:gridCol w="609600"/>
                <a:gridCol w="457200"/>
                <a:gridCol w="609600"/>
                <a:gridCol w="533400"/>
                <a:gridCol w="533400"/>
                <a:gridCol w="685800"/>
              </a:tblGrid>
              <a:tr h="6606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 of Water Harvesting Structures (WHS) Created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 of Old Water Harvesting Structures renovated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Plantations including Horticulture,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afforestation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etc in Ha 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Additional Area brought under irrigation (in ha)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Check Dam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(No.)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Farm Pond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(No.)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Others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(No.)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Total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WHS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(No.)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2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Areacode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267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267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20.20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20.20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85.10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Areacode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II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571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571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222.58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Areacode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III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133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133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39.40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8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Kuttippuram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IV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40.10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40.10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143.34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Wandoor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4.13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4.13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233.3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Vengara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VI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28.87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28.87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10.93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8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Wandoor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VII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8.67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8.67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47.90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Kondotty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VIII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1.45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1.45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15.54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772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PMKSY-WDC  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PHYSICAL ACHIEVEMENT SINCE INCEPTION</a:t>
            </a:r>
            <a:b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</a:br>
            <a:r>
              <a:rPr lang="en-US" sz="2400" b="1" dirty="0" smtClean="0">
                <a:latin typeface="Cambria" pitchFamily="18" charset="0"/>
              </a:rPr>
              <a:t> District :</a:t>
            </a:r>
            <a:endParaRPr lang="en-US" sz="24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4" y="1123159"/>
          <a:ext cx="8715404" cy="2096122"/>
        </p:xfrm>
        <a:graphic>
          <a:graphicData uri="http://schemas.openxmlformats.org/drawingml/2006/table">
            <a:tbl>
              <a:tblPr/>
              <a:tblGrid>
                <a:gridCol w="1000100"/>
                <a:gridCol w="1000132"/>
                <a:gridCol w="1000132"/>
                <a:gridCol w="1500198"/>
                <a:gridCol w="1357322"/>
                <a:gridCol w="1214446"/>
                <a:gridCol w="1643074"/>
              </a:tblGrid>
              <a:tr h="58944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Total Area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Cost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Funds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Received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 </a:t>
                      </a:r>
                      <a:r>
                        <a:rPr lang="en-IN" sz="2000" b="0" i="0" u="none" strike="noStrike" kern="1200" dirty="0" err="1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upto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31-03-2018</a:t>
                      </a:r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No of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Works Remaining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Anticipated Fund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Requirement (NRM)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Areacode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III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3895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467.40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131.50</a:t>
                      </a: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131.66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407 (345 well</a:t>
                      </a:r>
                      <a:r>
                        <a:rPr lang="en-IN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recharging)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270.12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Kuttippuram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IV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5583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669.96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217.68</a:t>
                      </a: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222.09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127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265.75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5248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Strategy for Completion of Batch-III Projects</a:t>
            </a:r>
            <a:br>
              <a:rPr lang="en-US" sz="2800" b="1" dirty="0" smtClean="0">
                <a:latin typeface="Cambria" pitchFamily="18" charset="0"/>
              </a:rPr>
            </a:br>
            <a:r>
              <a:rPr lang="en-US" sz="2800" b="1" dirty="0" smtClean="0">
                <a:latin typeface="Cambria" pitchFamily="18" charset="0"/>
              </a:rPr>
              <a:t>District: </a:t>
            </a:r>
            <a:r>
              <a:rPr lang="en-US" sz="2800" b="1" dirty="0" err="1" smtClean="0">
                <a:latin typeface="Cambria" pitchFamily="18" charset="0"/>
              </a:rPr>
              <a:t>Malappuram</a:t>
            </a:r>
            <a:r>
              <a:rPr lang="en-US" sz="2800" b="1" dirty="0" smtClean="0">
                <a:latin typeface="Cambria" pitchFamily="18" charset="0"/>
              </a:rPr>
              <a:t> </a:t>
            </a:r>
            <a:endParaRPr lang="en-IN" sz="28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4" y="1123159"/>
          <a:ext cx="8715404" cy="1692702"/>
        </p:xfrm>
        <a:graphic>
          <a:graphicData uri="http://schemas.openxmlformats.org/drawingml/2006/table">
            <a:tbl>
              <a:tblPr/>
              <a:tblGrid>
                <a:gridCol w="1928794"/>
                <a:gridCol w="1143008"/>
                <a:gridCol w="1143008"/>
                <a:gridCol w="1357322"/>
                <a:gridCol w="1500198"/>
                <a:gridCol w="1643074"/>
              </a:tblGrid>
              <a:tr h="58944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Total Area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Cost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 in MIS 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Status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of Completion Report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Areacode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4203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630.45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ctr" defTabSz="914400" rtl="0" eaLnBrk="1" fontAlgn="b" latinLnBrk="0" hangingPunct="1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280.29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268.95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Areacode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II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ctr" defTabSz="914400" rtl="0" eaLnBrk="1" fontAlgn="b" latinLnBrk="0" hangingPunct="1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5263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ctr" defTabSz="914400" rtl="0" eaLnBrk="1" fontAlgn="b" latinLnBrk="0" hangingPunct="1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789.45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ctr" defTabSz="914400" rtl="0" eaLnBrk="1" fontAlgn="b" latinLnBrk="0" hangingPunct="1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344.45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337.76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5248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Status of Completion of Batch-II Projects</a:t>
            </a:r>
            <a:endParaRPr lang="en-IN" sz="28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KOZHIKKODE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4" y="1123159"/>
          <a:ext cx="8715404" cy="2149476"/>
        </p:xfrm>
        <a:graphic>
          <a:graphicData uri="http://schemas.openxmlformats.org/drawingml/2006/table">
            <a:tbl>
              <a:tblPr/>
              <a:tblGrid>
                <a:gridCol w="1928794"/>
                <a:gridCol w="1143008"/>
                <a:gridCol w="1143008"/>
                <a:gridCol w="1357322"/>
                <a:gridCol w="1500198"/>
                <a:gridCol w="1643074"/>
              </a:tblGrid>
              <a:tr h="92233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Total Area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Cost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 in MIS 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Status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of Completion Report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138">
                <a:tc>
                  <a:txBody>
                    <a:bodyPr/>
                    <a:lstStyle/>
                    <a:p>
                      <a:pPr marL="174625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Thiruvananthapuram-IWMP-1/2010-11 </a:t>
                      </a:r>
                    </a:p>
                    <a:p>
                      <a:pPr marL="174625" indent="0"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7492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11.2380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3.83 </a:t>
                      </a:r>
                      <a:r>
                        <a:rPr lang="en-US" sz="2000" b="0" i="0" u="none" strike="noStrike" kern="1200" dirty="0" err="1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cr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progres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5248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Status of Completion of Batch-II Projects</a:t>
            </a:r>
            <a:endParaRPr lang="en-IN" sz="28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ambria" pitchFamily="18" charset="0"/>
              </a:rPr>
              <a:t>PMKSY-WDC Financial Progress</a:t>
            </a:r>
            <a:br>
              <a:rPr lang="en-US" b="1" dirty="0" smtClean="0">
                <a:latin typeface="Cambria" pitchFamily="18" charset="0"/>
              </a:rPr>
            </a:br>
            <a:r>
              <a:rPr lang="en-US" b="1" dirty="0" smtClean="0">
                <a:latin typeface="Cambria" pitchFamily="18" charset="0"/>
              </a:rPr>
              <a:t>District : KOZHIKKODE</a:t>
            </a:r>
            <a:endParaRPr lang="en-US" b="1" dirty="0">
              <a:latin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06" y="1571616"/>
          <a:ext cx="8929719" cy="3423085"/>
        </p:xfrm>
        <a:graphic>
          <a:graphicData uri="http://schemas.openxmlformats.org/drawingml/2006/table">
            <a:tbl>
              <a:tblPr/>
              <a:tblGrid>
                <a:gridCol w="571505"/>
                <a:gridCol w="1428760"/>
                <a:gridCol w="1143008"/>
                <a:gridCol w="928694"/>
                <a:gridCol w="857256"/>
                <a:gridCol w="1071570"/>
                <a:gridCol w="1071570"/>
                <a:gridCol w="1071569"/>
                <a:gridCol w="785787"/>
              </a:tblGrid>
              <a:tr h="7463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Batch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Project Name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Opening Balance as on </a:t>
                      </a:r>
                    </a:p>
                    <a:p>
                      <a:pPr algn="ctr" fontAlgn="ctr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31-03-2017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Fund Received during  2017-18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Other Receipts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Expenditure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Fund Received during  2018-19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Expenditure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Unspent Balance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5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31-03-2018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30-06-2018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52512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II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 err="1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Tuneri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41.636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45.185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1.5800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77.958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5.110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11.031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4.523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128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IV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 err="1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Balussery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8.259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3.100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0.1200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6.910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0.000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4.569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46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IV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 err="1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Kunnamangalam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11.570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24.573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0.6500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13.160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14.945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8.688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8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VI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 err="1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Koduvally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0.025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5.600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0.8100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4.197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0.000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2.238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83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61.490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78.458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3.160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102.225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5.110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25.976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20.017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6" y="178576"/>
            <a:ext cx="8715404" cy="952500"/>
          </a:xfrm>
        </p:spPr>
        <p:txBody>
          <a:bodyPr>
            <a:noAutofit/>
          </a:bodyPr>
          <a:lstStyle/>
          <a:p>
            <a:r>
              <a:rPr lang="en-US" sz="2500" b="1" dirty="0" smtClean="0">
                <a:latin typeface="Cambria" pitchFamily="18" charset="0"/>
              </a:rPr>
              <a:t>PMKSY-WDC  </a:t>
            </a:r>
            <a:r>
              <a:rPr lang="en-US" sz="2500" b="1" dirty="0" smtClean="0">
                <a:solidFill>
                  <a:srgbClr val="000000"/>
                </a:solidFill>
                <a:latin typeface="Cambria" pitchFamily="18" charset="0"/>
              </a:rPr>
              <a:t>PHYSICAL ACHIEVEMENT SINCE INCEPTION</a:t>
            </a:r>
            <a:br>
              <a:rPr lang="en-US" sz="2500" b="1" dirty="0" smtClean="0">
                <a:solidFill>
                  <a:srgbClr val="000000"/>
                </a:solidFill>
                <a:latin typeface="Cambria" pitchFamily="18" charset="0"/>
              </a:rPr>
            </a:br>
            <a:r>
              <a:rPr lang="en-US" sz="2500" b="1" dirty="0" smtClean="0">
                <a:latin typeface="Cambria" pitchFamily="18" charset="0"/>
              </a:rPr>
              <a:t> District : KOZHIKKODE</a:t>
            </a:r>
            <a:endParaRPr lang="en-US" sz="2500" b="1" dirty="0">
              <a:latin typeface="Cambria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195" y="1214426"/>
          <a:ext cx="9067805" cy="2958734"/>
        </p:xfrm>
        <a:graphic>
          <a:graphicData uri="http://schemas.openxmlformats.org/drawingml/2006/table">
            <a:tbl>
              <a:tblPr/>
              <a:tblGrid>
                <a:gridCol w="1295405"/>
                <a:gridCol w="609600"/>
                <a:gridCol w="447660"/>
                <a:gridCol w="571504"/>
                <a:gridCol w="428628"/>
                <a:gridCol w="571504"/>
                <a:gridCol w="571504"/>
                <a:gridCol w="571504"/>
                <a:gridCol w="428628"/>
                <a:gridCol w="500066"/>
                <a:gridCol w="500066"/>
                <a:gridCol w="571504"/>
                <a:gridCol w="781032"/>
                <a:gridCol w="533400"/>
                <a:gridCol w="685800"/>
              </a:tblGrid>
              <a:tr h="6606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 of Water Harvesting Structures (WHS) Created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 of Old Water Harvesting Structures renovated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Plantations including Horticulture,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afforestation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etc in Ha 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Additional Area brought under irrigation (in ha)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Check Dam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(No.)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Farm Pond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(No.)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Others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(No.)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Total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WHS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(No.)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2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11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TUNERI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2</a:t>
                      </a:r>
                      <a:endParaRPr lang="en-IN" sz="1400" b="0" i="0" u="none" strike="noStrike" kern="1200" baseline="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baseline="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1935</a:t>
                      </a:r>
                      <a:endParaRPr lang="en-IN" sz="1400" b="0" i="0" u="none" strike="noStrike" kern="1200" baseline="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1937</a:t>
                      </a:r>
                      <a:endParaRPr lang="en-IN" sz="1400" b="0" i="0" u="none" strike="noStrike" kern="1200" baseline="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29</a:t>
                      </a:r>
                      <a:endParaRPr lang="en-IN" sz="1400" b="0" i="0" u="none" strike="noStrike" kern="1200" baseline="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8.55</a:t>
                      </a:r>
                      <a:endParaRPr lang="en-IN" sz="1400" b="0" i="0" u="none" strike="noStrike" kern="1200" baseline="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4049.32</a:t>
                      </a:r>
                      <a:endParaRPr lang="en-IN" sz="1400" b="0" i="0" u="none" strike="noStrike" kern="1200" baseline="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39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BALUSSERY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3</a:t>
                      </a:r>
                      <a:endParaRPr lang="en-IN" sz="1400" b="0" i="0" u="none" strike="noStrike" kern="1200" baseline="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baseline="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135</a:t>
                      </a:r>
                      <a:endParaRPr lang="en-IN" sz="1400" b="0" i="0" u="none" strike="noStrike" kern="1200" baseline="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138</a:t>
                      </a:r>
                      <a:endParaRPr lang="en-IN" sz="1400" b="0" i="0" u="none" strike="noStrike" kern="1200" baseline="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57</a:t>
                      </a:r>
                      <a:endParaRPr lang="en-IN" sz="1400" b="0" i="0" u="none" strike="noStrike" kern="1200" baseline="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18.45</a:t>
                      </a:r>
                      <a:endParaRPr lang="en-IN" sz="1400" b="0" i="0" u="none" strike="noStrike" kern="1200" baseline="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11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KUNNAMANGALAM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IN" sz="1400" b="0" i="0" u="none" strike="noStrike" kern="1200" baseline="0" dirty="0" smtClean="0">
                        <a:solidFill>
                          <a:schemeClr val="tx1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baseline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baseline="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baseline="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IN" sz="1400" b="0" i="0" u="none" strike="noStrike" kern="1200" baseline="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283</a:t>
                      </a:r>
                      <a:endParaRPr lang="en-IN" sz="1400" b="0" i="0" u="none" strike="noStrike" kern="1200" baseline="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baseline="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11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KODUVALLY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baseline="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baseline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baseline="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baseline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baseline="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kern="1200" baseline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baseline="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baseline="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baseline="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baseline="0" dirty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kern="1200" baseline="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571616"/>
          <a:ext cx="8715404" cy="2077884"/>
        </p:xfrm>
        <a:graphic>
          <a:graphicData uri="http://schemas.openxmlformats.org/drawingml/2006/table">
            <a:tbl>
              <a:tblPr/>
              <a:tblGrid>
                <a:gridCol w="1000100"/>
                <a:gridCol w="1000132"/>
                <a:gridCol w="1000132"/>
                <a:gridCol w="1500198"/>
                <a:gridCol w="1357322"/>
                <a:gridCol w="1214446"/>
                <a:gridCol w="1643074"/>
              </a:tblGrid>
              <a:tr h="58944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Total Area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Cost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Funds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Received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 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No of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Works Remaining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Anticipated Fund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Requirement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554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No Batch III project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85732"/>
            <a:ext cx="9144000" cy="95248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Strategy for Completion of Batch-III Projects</a:t>
            </a:r>
            <a:br>
              <a:rPr lang="en-US" sz="2800" b="1" dirty="0" smtClean="0">
                <a:latin typeface="Cambria" pitchFamily="18" charset="0"/>
              </a:rPr>
            </a:br>
            <a:r>
              <a:rPr lang="en-US" sz="2800" b="1" dirty="0" smtClean="0">
                <a:latin typeface="Cambria" pitchFamily="18" charset="0"/>
              </a:rPr>
              <a:t>District: KOZHIKKODE</a:t>
            </a:r>
            <a:endParaRPr lang="en-IN" sz="28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4" y="1123159"/>
          <a:ext cx="8715404" cy="2455863"/>
        </p:xfrm>
        <a:graphic>
          <a:graphicData uri="http://schemas.openxmlformats.org/drawingml/2006/table">
            <a:tbl>
              <a:tblPr/>
              <a:tblGrid>
                <a:gridCol w="1571604"/>
                <a:gridCol w="1143008"/>
                <a:gridCol w="1214446"/>
                <a:gridCol w="1357322"/>
                <a:gridCol w="1428760"/>
                <a:gridCol w="2000264"/>
              </a:tblGrid>
              <a:tr h="58944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Total Area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Cost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 in MIS 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Status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of Completion Report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algn="l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TUNERI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5712 ha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856.8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315.809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260.23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NRMS FORMED Registration process under Societies act is in progress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5248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Status of Completion of Batch-II Projects</a:t>
            </a:r>
            <a:endParaRPr lang="en-IN" sz="28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740"/>
            <a:ext cx="8229600" cy="952500"/>
          </a:xfrm>
        </p:spPr>
        <p:txBody>
          <a:bodyPr/>
          <a:lstStyle/>
          <a:p>
            <a:r>
              <a:rPr lang="en-US" dirty="0" smtClean="0"/>
              <a:t>WAYANAD</a:t>
            </a:r>
            <a:endParaRPr lang="en-IN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ambria" pitchFamily="18" charset="0"/>
              </a:rPr>
              <a:t>PMKSY-WDC Financial Progress</a:t>
            </a:r>
            <a:br>
              <a:rPr lang="en-US" b="1" dirty="0" smtClean="0">
                <a:latin typeface="Cambria" pitchFamily="18" charset="0"/>
              </a:rPr>
            </a:br>
            <a:r>
              <a:rPr lang="en-US" b="1" dirty="0" smtClean="0">
                <a:latin typeface="Cambria" pitchFamily="18" charset="0"/>
              </a:rPr>
              <a:t>District : </a:t>
            </a:r>
            <a:r>
              <a:rPr lang="en-US" b="1" dirty="0" err="1" smtClean="0">
                <a:latin typeface="Cambria" pitchFamily="18" charset="0"/>
              </a:rPr>
              <a:t>Wayanad</a:t>
            </a:r>
            <a:r>
              <a:rPr lang="en-US" b="1" dirty="0" smtClean="0">
                <a:latin typeface="Cambria" pitchFamily="18" charset="0"/>
              </a:rPr>
              <a:t> </a:t>
            </a:r>
            <a:endParaRPr lang="en-US" b="1" dirty="0"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3571743"/>
              </p:ext>
            </p:extLst>
          </p:nvPr>
        </p:nvGraphicFramePr>
        <p:xfrm>
          <a:off x="214283" y="1428741"/>
          <a:ext cx="8750204" cy="4071964"/>
        </p:xfrm>
        <a:graphic>
          <a:graphicData uri="http://schemas.openxmlformats.org/drawingml/2006/table">
            <a:tbl>
              <a:tblPr/>
              <a:tblGrid>
                <a:gridCol w="608363"/>
                <a:gridCol w="1352495"/>
                <a:gridCol w="697184"/>
                <a:gridCol w="834145"/>
                <a:gridCol w="865821"/>
                <a:gridCol w="1317659"/>
                <a:gridCol w="1233757"/>
                <a:gridCol w="842081"/>
                <a:gridCol w="998699"/>
              </a:tblGrid>
              <a:tr h="14242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Batch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Name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OB</a:t>
                      </a:r>
                    </a:p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2017-18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Funds Received during</a:t>
                      </a:r>
                    </a:p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2017-18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Other Receipts</a:t>
                      </a: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Expenditure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upto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31.03.2018</a:t>
                      </a: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Exp</a:t>
                      </a:r>
                      <a:endParaRPr lang="en-US" sz="1700" b="0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upto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30.06.2018</a:t>
                      </a:r>
                    </a:p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Unspent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Remarks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II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KALPETTA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1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10.24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11.16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0.0082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21.12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5.65846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0.28819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smtClean="0">
                          <a:solidFill>
                            <a:srgbClr val="000000"/>
                          </a:solidFill>
                          <a:latin typeface="Cambria"/>
                        </a:rPr>
                        <a:t>II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KALPETTA 2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12.03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4.87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0.01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16.66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3.65763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0.25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smtClean="0">
                          <a:solidFill>
                            <a:srgbClr val="000000"/>
                          </a:solidFill>
                          <a:latin typeface="Cambria"/>
                        </a:rPr>
                        <a:t>II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KALPETTA 3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12.01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4.77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0.0078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16.68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10.188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0.10779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II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IWMP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4H5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40.1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53.82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0.0267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91.44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2.50668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IV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KALPETTA 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0.05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0.01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0.06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96"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TOTAL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74.43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74.62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0.06266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145.9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19.50409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3.21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6" y="178576"/>
            <a:ext cx="8229600" cy="9525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Cambria" pitchFamily="18" charset="0"/>
              </a:rPr>
              <a:t>PMKSY-WDC  </a:t>
            </a:r>
            <a:r>
              <a:rPr lang="en-US" sz="3000" b="1" dirty="0" smtClean="0">
                <a:solidFill>
                  <a:srgbClr val="000000"/>
                </a:solidFill>
                <a:latin typeface="Cambria" pitchFamily="18" charset="0"/>
              </a:rPr>
              <a:t>PHYSICAL ACHIEVEMENT SINCE INCEPTION</a:t>
            </a:r>
            <a:br>
              <a:rPr lang="en-US" sz="3000" b="1" dirty="0" smtClean="0">
                <a:solidFill>
                  <a:srgbClr val="000000"/>
                </a:solidFill>
                <a:latin typeface="Cambria" pitchFamily="18" charset="0"/>
              </a:rPr>
            </a:br>
            <a:r>
              <a:rPr lang="en-US" sz="3200" b="1" dirty="0" smtClean="0">
                <a:latin typeface="Cambria" pitchFamily="18" charset="0"/>
              </a:rPr>
              <a:t> District :</a:t>
            </a:r>
            <a:endParaRPr lang="en-US" sz="3000" b="1" dirty="0">
              <a:latin typeface="Cambria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1406" y="1428742"/>
          <a:ext cx="8996398" cy="3858298"/>
        </p:xfrm>
        <a:graphic>
          <a:graphicData uri="http://schemas.openxmlformats.org/drawingml/2006/table">
            <a:tbl>
              <a:tblPr/>
              <a:tblGrid>
                <a:gridCol w="1223998"/>
                <a:gridCol w="609600"/>
                <a:gridCol w="533400"/>
                <a:gridCol w="609600"/>
                <a:gridCol w="457200"/>
                <a:gridCol w="609600"/>
                <a:gridCol w="457200"/>
                <a:gridCol w="609600"/>
                <a:gridCol w="457200"/>
                <a:gridCol w="609600"/>
                <a:gridCol w="457200"/>
                <a:gridCol w="609600"/>
                <a:gridCol w="685820"/>
                <a:gridCol w="642942"/>
                <a:gridCol w="423838"/>
              </a:tblGrid>
              <a:tr h="224672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 of Water Harvesting Structures (WHS) Created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 of Old Water Harvesting Structures renovated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Plantations including Horticulture,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afforestation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etc in Ha 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Additional Area brought under irrigation (in ha)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6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Check Dam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(No.)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Farm Pond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(No.)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Others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(No.)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Total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WHS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(No.)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4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5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Kalpetta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1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5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  <a:endParaRPr lang="en-IN" sz="16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5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5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44 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303.13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35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Kalpetta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2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2</a:t>
                      </a:r>
                      <a:endParaRPr lang="en-IN" sz="16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7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6</a:t>
                      </a:r>
                      <a:endParaRPr lang="en-IN" sz="16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IN" sz="16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91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367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60 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Kalpetta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3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9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5</a:t>
                      </a:r>
                      <a:endParaRPr lang="en-IN" sz="16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9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6</a:t>
                      </a:r>
                      <a:endParaRPr lang="en-IN" sz="16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260.35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Sulthan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r>
                        <a:rPr lang="en-US" sz="1700" b="0" i="0" u="none" strike="noStrike" baseline="0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Bathery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IN" sz="16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111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74</a:t>
                      </a:r>
                      <a:endParaRPr lang="en-IN" sz="16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119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79</a:t>
                      </a:r>
                      <a:endParaRPr lang="en-IN" sz="16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Kalpetta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64" rtl="0" eaLnBrk="1" fontAlgn="b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4" y="1123159"/>
          <a:ext cx="8715404" cy="2848248"/>
        </p:xfrm>
        <a:graphic>
          <a:graphicData uri="http://schemas.openxmlformats.org/drawingml/2006/table">
            <a:tbl>
              <a:tblPr/>
              <a:tblGrid>
                <a:gridCol w="1000100"/>
                <a:gridCol w="1000132"/>
                <a:gridCol w="1000132"/>
                <a:gridCol w="1500198"/>
                <a:gridCol w="1357322"/>
                <a:gridCol w="1214446"/>
                <a:gridCol w="1643074"/>
              </a:tblGrid>
              <a:tr h="58944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Total Area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Cost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Funds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Received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 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No of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Works Remaining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Anticipated Fund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Requirement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marL="174625" indent="0"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err="1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5248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Strategy for Completion of Batch-III Projects</a:t>
            </a:r>
            <a:br>
              <a:rPr lang="en-US" sz="2800" b="1" dirty="0" smtClean="0">
                <a:latin typeface="Cambria" pitchFamily="18" charset="0"/>
              </a:rPr>
            </a:br>
            <a:r>
              <a:rPr lang="en-US" sz="2800" b="1" dirty="0" smtClean="0">
                <a:latin typeface="Cambria" pitchFamily="18" charset="0"/>
              </a:rPr>
              <a:t>District:</a:t>
            </a:r>
            <a:endParaRPr lang="en-IN" sz="28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4" y="1123159"/>
          <a:ext cx="8715404" cy="2695422"/>
        </p:xfrm>
        <a:graphic>
          <a:graphicData uri="http://schemas.openxmlformats.org/drawingml/2006/table">
            <a:tbl>
              <a:tblPr/>
              <a:tblGrid>
                <a:gridCol w="1766886"/>
                <a:gridCol w="1143000"/>
                <a:gridCol w="1447800"/>
                <a:gridCol w="1295400"/>
                <a:gridCol w="1419244"/>
                <a:gridCol w="1643074"/>
              </a:tblGrid>
              <a:tr h="58944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Total Area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Cost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 in MIS 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Status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of Completion Report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KALPETTA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1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4403 Ha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660.45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179.16</a:t>
                      </a:r>
                      <a:endParaRPr lang="en-US" sz="1700" b="0" i="0" u="none" strike="noStrike" dirty="0">
                        <a:solidFill>
                          <a:srgbClr val="FF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188.0587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In progress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KALPETTA 2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3663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549.45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203.58</a:t>
                      </a:r>
                      <a:endParaRPr lang="en-US" sz="1700" b="0" i="0" u="none" strike="noStrike" dirty="0">
                        <a:solidFill>
                          <a:srgbClr val="FF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200.2186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In progress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KALPETTA 3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5175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776.25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203.96</a:t>
                      </a:r>
                      <a:endParaRPr lang="en-US" sz="1700" b="0" i="0" u="none" strike="noStrike" dirty="0">
                        <a:solidFill>
                          <a:srgbClr val="FF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163.3336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In progress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IWMP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4H5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4598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689.70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259.81</a:t>
                      </a:r>
                      <a:endParaRPr lang="en-US" sz="1700" b="0" i="0" u="none" strike="noStrike" dirty="0">
                        <a:solidFill>
                          <a:srgbClr val="FF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168.2311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 prepared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5248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Status of Completion of Batch-II Projects</a:t>
            </a:r>
            <a:endParaRPr lang="en-IN" sz="28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KANNUR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3" y="2000244"/>
            <a:ext cx="8229600" cy="952500"/>
          </a:xfrm>
        </p:spPr>
        <p:txBody>
          <a:bodyPr/>
          <a:lstStyle/>
          <a:p>
            <a:r>
              <a:rPr lang="en-US" b="1" dirty="0" smtClean="0">
                <a:latin typeface="Cambria" pitchFamily="18" charset="0"/>
              </a:rPr>
              <a:t>KOLLAM</a:t>
            </a:r>
            <a:endParaRPr lang="en-IN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Cambria" pitchFamily="18" charset="0"/>
              </a:rPr>
              <a:t>PMKSY-WDC Financial Progress</a:t>
            </a:r>
            <a:br>
              <a:rPr lang="en-US" sz="2800" b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en-US" sz="2800" b="1" dirty="0" smtClean="0">
                <a:solidFill>
                  <a:srgbClr val="00B050"/>
                </a:solidFill>
                <a:latin typeface="Cambria" pitchFamily="18" charset="0"/>
              </a:rPr>
              <a:t>District : KANNUR</a:t>
            </a:r>
            <a:endParaRPr lang="en-US" sz="28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60" y="1214425"/>
          <a:ext cx="8286806" cy="3839899"/>
        </p:xfrm>
        <a:graphic>
          <a:graphicData uri="http://schemas.openxmlformats.org/drawingml/2006/table">
            <a:tbl>
              <a:tblPr/>
              <a:tblGrid>
                <a:gridCol w="566014"/>
                <a:gridCol w="1862876"/>
                <a:gridCol w="785818"/>
                <a:gridCol w="1000132"/>
                <a:gridCol w="785818"/>
                <a:gridCol w="857256"/>
                <a:gridCol w="857256"/>
                <a:gridCol w="851043"/>
                <a:gridCol w="720593"/>
              </a:tblGrid>
              <a:tr h="782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Batch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Project Name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OB.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 2017-18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Funds Received during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 2017-18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Other </a:t>
                      </a:r>
                      <a:r>
                        <a:rPr lang="en-US" sz="1200" b="1" i="0" u="none" strike="noStrike" dirty="0" err="1" smtClean="0">
                          <a:solidFill>
                            <a:srgbClr val="0070C0"/>
                          </a:solidFill>
                          <a:latin typeface="Cambria"/>
                        </a:rPr>
                        <a:t>Reciepts</a:t>
                      </a:r>
                      <a:endParaRPr lang="en-US" sz="1200" b="1" i="0" u="none" strike="noStrike" dirty="0" smtClean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Expenditure </a:t>
                      </a:r>
                      <a:r>
                        <a:rPr lang="en-US" sz="1200" b="1" i="0" u="none" strike="noStrike" dirty="0" err="1" smtClean="0">
                          <a:solidFill>
                            <a:srgbClr val="0070C0"/>
                          </a:solidFill>
                          <a:latin typeface="Cambria"/>
                        </a:rPr>
                        <a:t>upto</a:t>
                      </a:r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31-03-2018</a:t>
                      </a: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70C0"/>
                        </a:solidFill>
                        <a:latin typeface="Cambria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Expenditure </a:t>
                      </a:r>
                      <a:r>
                        <a:rPr lang="en-US" sz="1200" b="1" i="0" u="none" strike="noStrike" dirty="0" err="1" smtClean="0">
                          <a:solidFill>
                            <a:srgbClr val="0070C0"/>
                          </a:solidFill>
                          <a:latin typeface="Cambria"/>
                        </a:rPr>
                        <a:t>upto</a:t>
                      </a:r>
                      <a:endParaRPr lang="en-US" sz="1200" b="1" i="0" u="none" strike="noStrike" dirty="0" smtClean="0">
                        <a:solidFill>
                          <a:srgbClr val="0070C0"/>
                        </a:solidFill>
                        <a:latin typeface="Cambria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 30-06-2018</a:t>
                      </a:r>
                    </a:p>
                    <a:p>
                      <a:pPr algn="ctr" fontAlgn="ctr"/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Unspent Balance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Remarks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II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Kannur-</a:t>
                      </a:r>
                      <a:r>
                        <a:rPr lang="en-US" sz="1200" b="1" i="0" u="none" strike="noStrike" dirty="0" err="1" smtClean="0">
                          <a:solidFill>
                            <a:srgbClr val="C00000"/>
                          </a:solidFill>
                          <a:latin typeface="Cambria"/>
                        </a:rPr>
                        <a:t>IWMP</a:t>
                      </a:r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-1/2010-11 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45.03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56.15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0.12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99.88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0.93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0.47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III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Kannur-</a:t>
                      </a:r>
                      <a:r>
                        <a:rPr lang="en-US" sz="1200" b="1" i="0" u="none" strike="noStrike" dirty="0" err="1" smtClean="0">
                          <a:solidFill>
                            <a:srgbClr val="C00000"/>
                          </a:solidFill>
                          <a:latin typeface="Cambria"/>
                        </a:rPr>
                        <a:t>IWMP</a:t>
                      </a:r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-2/2011-12 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4.06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12.41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16.43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0.04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III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Kannur-</a:t>
                      </a:r>
                      <a:r>
                        <a:rPr lang="en-US" sz="1200" b="1" i="0" u="none" strike="noStrike" dirty="0" err="1" smtClean="0">
                          <a:solidFill>
                            <a:srgbClr val="C00000"/>
                          </a:solidFill>
                          <a:latin typeface="Cambria"/>
                        </a:rPr>
                        <a:t>IWMP</a:t>
                      </a:r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-3/2011-12 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1.53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5.40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6.66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0.27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IV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Kannur-</a:t>
                      </a:r>
                      <a:r>
                        <a:rPr lang="en-US" sz="1200" b="1" i="0" u="none" strike="noStrike" dirty="0" err="1" smtClean="0">
                          <a:solidFill>
                            <a:srgbClr val="C00000"/>
                          </a:solidFill>
                          <a:latin typeface="Cambria"/>
                        </a:rPr>
                        <a:t>IWMP</a:t>
                      </a:r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-4/2012-13 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3.31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7.50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10.73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0.08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V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Kannur-</a:t>
                      </a:r>
                      <a:r>
                        <a:rPr lang="en-US" sz="1200" b="1" i="0" u="none" strike="noStrike" dirty="0" err="1" smtClean="0">
                          <a:solidFill>
                            <a:srgbClr val="C00000"/>
                          </a:solidFill>
                          <a:latin typeface="Cambria"/>
                        </a:rPr>
                        <a:t>IWMP</a:t>
                      </a:r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-5/2013-14 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2.07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1.84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3.84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0.07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VI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Kannur-</a:t>
                      </a:r>
                      <a:r>
                        <a:rPr lang="en-US" sz="1200" b="1" i="0" u="none" strike="noStrike" dirty="0" err="1" smtClean="0">
                          <a:solidFill>
                            <a:srgbClr val="C00000"/>
                          </a:solidFill>
                          <a:latin typeface="Cambria"/>
                        </a:rPr>
                        <a:t>IWMP</a:t>
                      </a:r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-6/2014-15 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0.02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3.68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3.67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0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Cambria"/>
                        </a:rPr>
                        <a:t>0.03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309"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56.02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86.10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0.12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85.58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0.93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0.96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78576"/>
            <a:ext cx="9144000" cy="53578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PMKSY-WDC  PHYSICAL ACHIEVEMENT</a:t>
            </a:r>
            <a:b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 District :KANNUR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1407" y="873814"/>
          <a:ext cx="8996398" cy="4841188"/>
        </p:xfrm>
        <a:graphic>
          <a:graphicData uri="http://schemas.openxmlformats.org/drawingml/2006/table">
            <a:tbl>
              <a:tblPr/>
              <a:tblGrid>
                <a:gridCol w="1223998"/>
                <a:gridCol w="609600"/>
                <a:gridCol w="533400"/>
                <a:gridCol w="609600"/>
                <a:gridCol w="457200"/>
                <a:gridCol w="609600"/>
                <a:gridCol w="457200"/>
                <a:gridCol w="609600"/>
                <a:gridCol w="457200"/>
                <a:gridCol w="609600"/>
                <a:gridCol w="457200"/>
                <a:gridCol w="609600"/>
                <a:gridCol w="533400"/>
                <a:gridCol w="533400"/>
                <a:gridCol w="685800"/>
              </a:tblGrid>
              <a:tr h="254236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 of Water Harvesting Structures (WHS) Created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 of Old Water Harvesting Structures renovated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Plantations including Horticulture,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afforestation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etc in Ha 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Additional Area brought under irrigation (in ha)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1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Check Dam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(No.)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Farm Pond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(No.)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Others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(No.)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Total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WHS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(No.)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02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5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Kannur-</a:t>
                      </a:r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IWMP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-1/2010-11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59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282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257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306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316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10</a:t>
                      </a:r>
                      <a:endParaRPr lang="en-US" sz="1400" b="0" i="0" u="none" strike="noStrike" kern="1200" dirty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9.2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9.2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616.5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5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Kannur-</a:t>
                      </a:r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IWMP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-2/2011-12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287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117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288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118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2.4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512.2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5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Kannur-</a:t>
                      </a:r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IWMP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-3/2011-12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192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24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197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3.2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498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9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Kannur-</a:t>
                      </a:r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IWMP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-4/2012-13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257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71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258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72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1.9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510.5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5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Kannur-</a:t>
                      </a:r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IWMP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-5/2013-14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152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26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152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0.85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412.6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5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Kannur-</a:t>
                      </a:r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IWMP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-6/2014-15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4" y="1123159"/>
          <a:ext cx="8715404" cy="2847396"/>
        </p:xfrm>
        <a:graphic>
          <a:graphicData uri="http://schemas.openxmlformats.org/drawingml/2006/table">
            <a:tbl>
              <a:tblPr/>
              <a:tblGrid>
                <a:gridCol w="1857356"/>
                <a:gridCol w="857256"/>
                <a:gridCol w="1214446"/>
                <a:gridCol w="1071570"/>
                <a:gridCol w="857256"/>
                <a:gridCol w="1214446"/>
                <a:gridCol w="1643074"/>
              </a:tblGrid>
              <a:tr h="58944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chemeClr val="accent3"/>
                          </a:solidFill>
                          <a:latin typeface="Cambria"/>
                        </a:rPr>
                        <a:t>Project</a:t>
                      </a:r>
                      <a:r>
                        <a:rPr lang="en-IN" sz="2000" b="1" i="0" u="none" strike="noStrike" baseline="0" dirty="0" smtClean="0">
                          <a:solidFill>
                            <a:schemeClr val="accent3"/>
                          </a:solidFill>
                          <a:latin typeface="Cambria"/>
                        </a:rPr>
                        <a:t> Name</a:t>
                      </a:r>
                      <a:endParaRPr lang="en-IN" sz="2000" b="1" i="0" u="none" strike="noStrike" dirty="0">
                        <a:solidFill>
                          <a:schemeClr val="accent3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chemeClr val="accent3"/>
                          </a:solidFill>
                          <a:latin typeface="Cambria"/>
                        </a:rPr>
                        <a:t>Total Area</a:t>
                      </a:r>
                      <a:endParaRPr lang="en-IN" sz="2000" b="1" i="0" u="none" strike="noStrike" dirty="0">
                        <a:solidFill>
                          <a:schemeClr val="accent3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chemeClr val="accent3"/>
                          </a:solidFill>
                          <a:latin typeface="Cambria"/>
                        </a:rPr>
                        <a:t>Project Cost</a:t>
                      </a:r>
                      <a:endParaRPr lang="en-IN" sz="2000" b="1" i="0" u="none" strike="noStrike" dirty="0">
                        <a:solidFill>
                          <a:schemeClr val="accent3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kern="1200" dirty="0" smtClean="0">
                          <a:solidFill>
                            <a:schemeClr val="accent3"/>
                          </a:solidFill>
                          <a:latin typeface="Cambria"/>
                          <a:ea typeface="+mn-ea"/>
                          <a:cs typeface="+mn-cs"/>
                        </a:rPr>
                        <a:t>Funds</a:t>
                      </a:r>
                      <a:r>
                        <a:rPr lang="en-IN" sz="2000" b="1" i="0" u="none" strike="noStrike" kern="1200" baseline="0" dirty="0" smtClean="0">
                          <a:solidFill>
                            <a:schemeClr val="accent3"/>
                          </a:solidFill>
                          <a:latin typeface="Cambria"/>
                          <a:ea typeface="+mn-ea"/>
                          <a:cs typeface="+mn-cs"/>
                        </a:rPr>
                        <a:t> Received</a:t>
                      </a:r>
                      <a:endParaRPr lang="en-IN" sz="2000" b="1" i="0" u="none" strike="noStrike" kern="1200" dirty="0" smtClean="0">
                        <a:solidFill>
                          <a:schemeClr val="accent3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kern="1200" dirty="0" err="1" smtClean="0">
                          <a:solidFill>
                            <a:schemeClr val="accent3"/>
                          </a:solidFill>
                          <a:latin typeface="Cambria"/>
                          <a:ea typeface="+mn-ea"/>
                          <a:cs typeface="+mn-cs"/>
                        </a:rPr>
                        <a:t>Expen</a:t>
                      </a:r>
                      <a:endParaRPr lang="en-IN" sz="2000" b="1" i="0" u="none" strike="noStrike" kern="1200" dirty="0" smtClean="0">
                        <a:solidFill>
                          <a:schemeClr val="accent3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n-IN" sz="2000" b="1" i="0" u="none" strike="noStrike" kern="1200" dirty="0" err="1" smtClean="0">
                          <a:solidFill>
                            <a:schemeClr val="accent3"/>
                          </a:solidFill>
                          <a:latin typeface="Cambria"/>
                          <a:ea typeface="+mn-ea"/>
                          <a:cs typeface="+mn-cs"/>
                        </a:rPr>
                        <a:t>diture</a:t>
                      </a:r>
                      <a:r>
                        <a:rPr lang="en-IN" sz="2000" b="1" i="0" u="none" strike="noStrike" kern="1200" dirty="0" smtClean="0">
                          <a:solidFill>
                            <a:schemeClr val="accent3"/>
                          </a:solidFill>
                          <a:latin typeface="Cambria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kern="1200" dirty="0" smtClean="0">
                          <a:solidFill>
                            <a:schemeClr val="accent3"/>
                          </a:solidFill>
                          <a:latin typeface="Cambria"/>
                          <a:ea typeface="+mn-ea"/>
                          <a:cs typeface="+mn-cs"/>
                        </a:rPr>
                        <a:t>No of</a:t>
                      </a:r>
                      <a:r>
                        <a:rPr lang="en-IN" sz="2000" b="1" i="0" u="none" strike="noStrike" kern="1200" baseline="0" dirty="0" smtClean="0">
                          <a:solidFill>
                            <a:schemeClr val="accent3"/>
                          </a:solidFill>
                          <a:latin typeface="Cambria"/>
                          <a:ea typeface="+mn-ea"/>
                          <a:cs typeface="+mn-cs"/>
                        </a:rPr>
                        <a:t> Works Remaining</a:t>
                      </a:r>
                      <a:endParaRPr lang="en-IN" sz="2000" b="1" i="0" u="none" strike="noStrike" kern="1200" dirty="0" smtClean="0">
                        <a:solidFill>
                          <a:schemeClr val="accent3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kern="1200" dirty="0" smtClean="0">
                          <a:solidFill>
                            <a:schemeClr val="accent3"/>
                          </a:solidFill>
                          <a:latin typeface="Cambria"/>
                          <a:ea typeface="+mn-ea"/>
                          <a:cs typeface="+mn-cs"/>
                        </a:rPr>
                        <a:t>Anticipated Fund</a:t>
                      </a:r>
                      <a:r>
                        <a:rPr lang="en-IN" sz="2000" b="1" i="0" u="none" strike="noStrike" kern="1200" baseline="0" dirty="0" smtClean="0">
                          <a:solidFill>
                            <a:schemeClr val="accent3"/>
                          </a:solidFill>
                          <a:latin typeface="Cambria"/>
                          <a:ea typeface="+mn-ea"/>
                          <a:cs typeface="+mn-cs"/>
                        </a:rPr>
                        <a:t> Requirement</a:t>
                      </a:r>
                      <a:endParaRPr lang="en-IN" sz="2000" b="1" i="0" u="none" strike="noStrike" kern="1200" dirty="0" smtClean="0">
                        <a:solidFill>
                          <a:schemeClr val="accent3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US" sz="2000" b="0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Kannur-</a:t>
                      </a:r>
                      <a:r>
                        <a:rPr lang="en-US" sz="2000" b="0" i="0" u="none" strike="noStrike" dirty="0" err="1" smtClean="0">
                          <a:solidFill>
                            <a:srgbClr val="0070C0"/>
                          </a:solidFill>
                          <a:latin typeface="Cambria"/>
                        </a:rPr>
                        <a:t>IWMP</a:t>
                      </a:r>
                      <a:r>
                        <a:rPr lang="en-US" sz="2000" b="0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-2/2011-12</a:t>
                      </a:r>
                      <a:endParaRPr lang="en-IN" sz="2000" b="0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IN" sz="2000" b="0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5054</a:t>
                      </a:r>
                      <a:endParaRPr lang="en-IN" sz="2000" b="0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IN" sz="2000" b="0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606.48</a:t>
                      </a:r>
                      <a:endParaRPr lang="en-IN" sz="2000" b="0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r>
                        <a:rPr lang="en-IN" sz="2000" b="0" i="0" u="none" strike="noStrike" kern="1200" dirty="0" smtClean="0">
                          <a:solidFill>
                            <a:srgbClr val="0070C0"/>
                          </a:solidFill>
                          <a:latin typeface="Cambria"/>
                          <a:ea typeface="+mn-ea"/>
                          <a:cs typeface="+mn-cs"/>
                        </a:rPr>
                        <a:t>58.37</a:t>
                      </a: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58.34</a:t>
                      </a:r>
                      <a:endParaRPr lang="en-IN" sz="2000" b="0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59</a:t>
                      </a:r>
                      <a:endParaRPr lang="en-IN" sz="2000" b="0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82.58</a:t>
                      </a:r>
                      <a:endParaRPr lang="en-IN" sz="2000" b="0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r>
                        <a:rPr lang="en-US" sz="2000" b="0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Kannur-</a:t>
                      </a:r>
                      <a:r>
                        <a:rPr lang="en-US" sz="2000" b="0" i="0" u="none" strike="noStrike" dirty="0" err="1" smtClean="0">
                          <a:solidFill>
                            <a:srgbClr val="0070C0"/>
                          </a:solidFill>
                          <a:latin typeface="Cambria"/>
                        </a:rPr>
                        <a:t>IWMP</a:t>
                      </a:r>
                      <a:r>
                        <a:rPr lang="en-US" sz="2000" b="0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-3/2011-12</a:t>
                      </a:r>
                      <a:endParaRPr lang="en-IN" sz="2000" b="0" i="0" u="none" strike="noStrike" kern="1200" dirty="0" smtClean="0">
                        <a:solidFill>
                          <a:srgbClr val="0070C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r>
                        <a:rPr lang="en-IN" sz="2000" b="0" i="0" u="none" strike="noStrike" kern="1200" dirty="0" smtClean="0">
                          <a:solidFill>
                            <a:srgbClr val="0070C0"/>
                          </a:solidFill>
                          <a:latin typeface="Cambria"/>
                          <a:ea typeface="+mn-ea"/>
                          <a:cs typeface="+mn-cs"/>
                        </a:rPr>
                        <a:t>4378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r>
                        <a:rPr lang="en-IN" sz="2000" b="0" i="0" u="none" strike="noStrike" kern="1200" dirty="0" smtClean="0">
                          <a:solidFill>
                            <a:srgbClr val="0070C0"/>
                          </a:solidFill>
                          <a:latin typeface="Cambria"/>
                          <a:ea typeface="+mn-ea"/>
                          <a:cs typeface="+mn-cs"/>
                        </a:rPr>
                        <a:t>525.36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r>
                        <a:rPr lang="en-IN" sz="2000" b="0" i="0" u="none" strike="noStrike" kern="1200" dirty="0" smtClean="0">
                          <a:solidFill>
                            <a:srgbClr val="0070C0"/>
                          </a:solidFill>
                          <a:latin typeface="Cambria"/>
                          <a:ea typeface="+mn-ea"/>
                          <a:cs typeface="+mn-cs"/>
                        </a:rPr>
                        <a:t>84.68</a:t>
                      </a: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84.41</a:t>
                      </a:r>
                      <a:endParaRPr lang="en-IN" sz="2000" b="0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30</a:t>
                      </a:r>
                      <a:endParaRPr lang="en-IN" sz="2000" b="0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82.40</a:t>
                      </a:r>
                      <a:endParaRPr lang="en-IN" sz="2000" b="0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r>
                        <a:rPr lang="en-IN" sz="2000" b="1" i="0" u="none" strike="noStrike" kern="1200" dirty="0" smtClean="0">
                          <a:solidFill>
                            <a:srgbClr val="0070C0"/>
                          </a:solidFill>
                          <a:latin typeface="Cambria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r>
                        <a:rPr lang="en-IN" sz="2000" b="1" i="0" u="none" strike="noStrike" kern="1200" dirty="0" smtClean="0">
                          <a:solidFill>
                            <a:srgbClr val="0070C0"/>
                          </a:solidFill>
                          <a:latin typeface="Cambria"/>
                          <a:ea typeface="+mn-ea"/>
                          <a:cs typeface="+mn-cs"/>
                        </a:rPr>
                        <a:t>9432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r>
                        <a:rPr lang="en-IN" sz="2000" b="1" i="0" u="none" strike="noStrike" kern="1200" dirty="0" smtClean="0">
                          <a:solidFill>
                            <a:srgbClr val="0070C0"/>
                          </a:solidFill>
                          <a:latin typeface="Cambria"/>
                          <a:ea typeface="+mn-ea"/>
                          <a:cs typeface="+mn-cs"/>
                        </a:rPr>
                        <a:t>1131.84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r>
                        <a:rPr lang="en-IN" sz="2000" b="1" i="0" u="none" strike="noStrike" kern="1200" dirty="0" smtClean="0">
                          <a:solidFill>
                            <a:srgbClr val="0070C0"/>
                          </a:solidFill>
                          <a:latin typeface="Cambria"/>
                          <a:ea typeface="+mn-ea"/>
                          <a:cs typeface="+mn-cs"/>
                        </a:rPr>
                        <a:t>143.05</a:t>
                      </a: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142.75</a:t>
                      </a:r>
                      <a:endParaRPr lang="en-IN" sz="20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89</a:t>
                      </a:r>
                      <a:endParaRPr lang="en-IN" sz="20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164.98</a:t>
                      </a:r>
                      <a:endParaRPr lang="en-IN" sz="20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5248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ambria" pitchFamily="18" charset="0"/>
              </a:rPr>
              <a:t>Strategy for Completion of Batch-III Projects</a:t>
            </a:r>
            <a:br>
              <a:rPr lang="en-US" sz="28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en-US" sz="2800" b="1" dirty="0" err="1" smtClean="0">
                <a:solidFill>
                  <a:srgbClr val="FF0000"/>
                </a:solidFill>
                <a:latin typeface="Cambria" pitchFamily="18" charset="0"/>
              </a:rPr>
              <a:t>District:KANNUR</a:t>
            </a:r>
            <a:endParaRPr lang="en-IN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4" y="1123159"/>
          <a:ext cx="8715404" cy="2534658"/>
        </p:xfrm>
        <a:graphic>
          <a:graphicData uri="http://schemas.openxmlformats.org/drawingml/2006/table">
            <a:tbl>
              <a:tblPr/>
              <a:tblGrid>
                <a:gridCol w="1857356"/>
                <a:gridCol w="1071570"/>
                <a:gridCol w="1143008"/>
                <a:gridCol w="1500198"/>
                <a:gridCol w="1500198"/>
                <a:gridCol w="1643074"/>
              </a:tblGrid>
              <a:tr h="58944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Project</a:t>
                      </a:r>
                      <a:r>
                        <a:rPr lang="en-IN" sz="2000" b="1" i="0" u="none" strike="noStrike" baseline="0" dirty="0" smtClean="0">
                          <a:solidFill>
                            <a:srgbClr val="0070C0"/>
                          </a:solidFill>
                          <a:latin typeface="Cambria"/>
                        </a:rPr>
                        <a:t> Name</a:t>
                      </a:r>
                      <a:endParaRPr lang="en-IN" sz="20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Total Area</a:t>
                      </a:r>
                      <a:endParaRPr lang="en-IN" sz="20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70C0"/>
                          </a:solidFill>
                          <a:latin typeface="Cambria"/>
                        </a:rPr>
                        <a:t>Project Cost</a:t>
                      </a:r>
                      <a:endParaRPr lang="en-IN" sz="2000" b="1" i="0" u="none" strike="noStrike" dirty="0">
                        <a:solidFill>
                          <a:srgbClr val="0070C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kern="1200" dirty="0" smtClean="0">
                          <a:solidFill>
                            <a:srgbClr val="0070C0"/>
                          </a:solidFill>
                          <a:latin typeface="Cambria"/>
                          <a:ea typeface="+mn-ea"/>
                          <a:cs typeface="+mn-cs"/>
                        </a:rPr>
                        <a:t>Expenditure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kern="1200" dirty="0" smtClean="0">
                          <a:solidFill>
                            <a:srgbClr val="0070C0"/>
                          </a:solidFill>
                          <a:latin typeface="Cambria"/>
                          <a:ea typeface="+mn-ea"/>
                          <a:cs typeface="+mn-cs"/>
                        </a:rPr>
                        <a:t>Expenditure in MIS 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kern="1200" dirty="0" smtClean="0">
                          <a:solidFill>
                            <a:srgbClr val="0070C0"/>
                          </a:solidFill>
                          <a:latin typeface="Cambria"/>
                          <a:ea typeface="+mn-ea"/>
                          <a:cs typeface="+mn-cs"/>
                        </a:rPr>
                        <a:t>Status</a:t>
                      </a:r>
                      <a:r>
                        <a:rPr lang="en-IN" sz="2000" b="1" i="0" u="none" strike="noStrike" kern="1200" baseline="0" dirty="0" smtClean="0">
                          <a:solidFill>
                            <a:srgbClr val="0070C0"/>
                          </a:solidFill>
                          <a:latin typeface="Cambria"/>
                          <a:ea typeface="+mn-ea"/>
                          <a:cs typeface="+mn-cs"/>
                        </a:rPr>
                        <a:t> of Completion Report</a:t>
                      </a:r>
                      <a:endParaRPr lang="en-IN" sz="2000" b="1" i="0" u="none" strike="noStrike" kern="1200" dirty="0" smtClean="0">
                        <a:solidFill>
                          <a:srgbClr val="0070C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marL="174625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Cambria"/>
                        </a:rPr>
                        <a:t>Kannur-</a:t>
                      </a:r>
                      <a:r>
                        <a:rPr lang="en-US" sz="2000" b="1" i="0" u="none" strike="noStrike" dirty="0" err="1" smtClean="0">
                          <a:solidFill>
                            <a:srgbClr val="FF0000"/>
                          </a:solidFill>
                          <a:latin typeface="Cambria"/>
                        </a:rPr>
                        <a:t>IWMP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Cambria"/>
                        </a:rPr>
                        <a:t>-1/2010-11</a:t>
                      </a:r>
                    </a:p>
                    <a:p>
                      <a:pPr marL="174625" indent="0" algn="l" fontAlgn="b"/>
                      <a:endParaRPr lang="en-IN" sz="2000" b="1" i="0" u="none" strike="noStrike" dirty="0">
                        <a:solidFill>
                          <a:srgbClr val="FF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IN" sz="2000" b="1" i="0" u="none" strike="noStrike" dirty="0" smtClean="0">
                          <a:solidFill>
                            <a:srgbClr val="FF0000"/>
                          </a:solidFill>
                          <a:latin typeface="Cambria"/>
                        </a:rPr>
                        <a:t>5369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IN" sz="2000" b="1" i="0" u="none" strike="noStrike" dirty="0" smtClean="0">
                          <a:solidFill>
                            <a:srgbClr val="FF0000"/>
                          </a:solidFill>
                          <a:latin typeface="Cambria"/>
                        </a:rPr>
                        <a:t>805.35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ctr" defTabSz="914400" rtl="0" eaLnBrk="1" fontAlgn="b" latinLnBrk="0" hangingPunct="1"/>
                      <a:r>
                        <a:rPr lang="en-IN" sz="2000" b="1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389.71</a:t>
                      </a: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 smtClean="0">
                          <a:solidFill>
                            <a:srgbClr val="FF0000"/>
                          </a:solidFill>
                          <a:latin typeface="Cambria"/>
                        </a:rPr>
                        <a:t>389.71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 smtClean="0">
                          <a:solidFill>
                            <a:srgbClr val="FF0000"/>
                          </a:solidFill>
                          <a:latin typeface="Cambria"/>
                        </a:rPr>
                        <a:t>Report Submitted</a:t>
                      </a:r>
                      <a:endParaRPr lang="en-IN" sz="2000" b="1" i="0" u="none" strike="noStrike" dirty="0">
                        <a:solidFill>
                          <a:srgbClr val="FF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defTabSz="914400" rtl="0" eaLnBrk="1" fontAlgn="b" latinLnBrk="0" hangingPunct="1"/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5248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Cambria" pitchFamily="18" charset="0"/>
              </a:rPr>
              <a:t>Status of Completion of Batch-II Projects</a:t>
            </a:r>
            <a:endParaRPr lang="en-IN" sz="2800" b="1" dirty="0">
              <a:solidFill>
                <a:srgbClr val="C0000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571616"/>
            <a:ext cx="8229600" cy="952500"/>
          </a:xfrm>
        </p:spPr>
        <p:txBody>
          <a:bodyPr/>
          <a:lstStyle/>
          <a:p>
            <a:r>
              <a:rPr lang="en-US" dirty="0" smtClean="0"/>
              <a:t>KASARGOD</a:t>
            </a:r>
            <a:endParaRPr lang="en-IN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ambria" pitchFamily="18" charset="0"/>
              </a:rPr>
              <a:t>PMKSY-WDC Financial Progress</a:t>
            </a:r>
            <a:br>
              <a:rPr lang="en-US" b="1" dirty="0" smtClean="0">
                <a:latin typeface="Cambria" pitchFamily="18" charset="0"/>
              </a:rPr>
            </a:br>
            <a:r>
              <a:rPr lang="en-US" b="1" dirty="0" smtClean="0">
                <a:latin typeface="Cambria" pitchFamily="18" charset="0"/>
              </a:rPr>
              <a:t>District : KASARGOD</a:t>
            </a:r>
            <a:endParaRPr lang="en-US" b="1" dirty="0"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53571743"/>
              </p:ext>
            </p:extLst>
          </p:nvPr>
        </p:nvGraphicFramePr>
        <p:xfrm>
          <a:off x="357160" y="1428741"/>
          <a:ext cx="8607327" cy="4165064"/>
        </p:xfrm>
        <a:graphic>
          <a:graphicData uri="http://schemas.openxmlformats.org/drawingml/2006/table">
            <a:tbl>
              <a:tblPr/>
              <a:tblGrid>
                <a:gridCol w="598429"/>
                <a:gridCol w="1006121"/>
                <a:gridCol w="818198"/>
                <a:gridCol w="1012417"/>
                <a:gridCol w="851683"/>
                <a:gridCol w="1296144"/>
                <a:gridCol w="1213612"/>
                <a:gridCol w="828331"/>
                <a:gridCol w="982392"/>
              </a:tblGrid>
              <a:tr h="11980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Batch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Name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OB</a:t>
                      </a:r>
                    </a:p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2017-18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Funds Received during</a:t>
                      </a:r>
                    </a:p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2017-18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Other Receipts</a:t>
                      </a: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Expenditure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upto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31.03.2018</a:t>
                      </a: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Exp</a:t>
                      </a:r>
                      <a:endParaRPr lang="en-US" sz="1700" b="0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upto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30.06.2018</a:t>
                      </a:r>
                    </a:p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Unspent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Remarks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5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IWMP 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19.1612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19.1612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9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IWMP 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19.0217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19.0217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-2.6417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9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IWMP III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44.6893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44.6893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-0.0793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9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IWMP IV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33.7112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33.7112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-2.2412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9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IWMP 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2.3557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2.3557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1.8643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9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IWMP VI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9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IWMP VII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4.82294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126" marR="9126" marT="7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78576"/>
            <a:ext cx="9144000" cy="750098"/>
          </a:xfrm>
        </p:spPr>
        <p:txBody>
          <a:bodyPr>
            <a:noAutofit/>
          </a:bodyPr>
          <a:lstStyle/>
          <a:p>
            <a:r>
              <a:rPr lang="en-US" sz="2500" b="1" dirty="0" smtClean="0">
                <a:latin typeface="Cambria" pitchFamily="18" charset="0"/>
              </a:rPr>
              <a:t>PMKSY-WDC  </a:t>
            </a:r>
            <a:r>
              <a:rPr lang="en-US" sz="2500" b="1" dirty="0" smtClean="0">
                <a:solidFill>
                  <a:srgbClr val="000000"/>
                </a:solidFill>
                <a:latin typeface="Cambria" pitchFamily="18" charset="0"/>
              </a:rPr>
              <a:t>PHYSICAL ACHIEVEMENT SINCE INCEPTION</a:t>
            </a:r>
            <a:br>
              <a:rPr lang="en-US" sz="2500" b="1" dirty="0" smtClean="0">
                <a:solidFill>
                  <a:srgbClr val="000000"/>
                </a:solidFill>
                <a:latin typeface="Cambria" pitchFamily="18" charset="0"/>
              </a:rPr>
            </a:br>
            <a:r>
              <a:rPr lang="en-US" sz="2500" b="1" dirty="0" smtClean="0">
                <a:latin typeface="Cambria" pitchFamily="18" charset="0"/>
              </a:rPr>
              <a:t> District : KASARGOD</a:t>
            </a:r>
            <a:br>
              <a:rPr lang="en-US" sz="2500" b="1" dirty="0" smtClean="0">
                <a:latin typeface="Cambria" pitchFamily="18" charset="0"/>
              </a:rPr>
            </a:br>
            <a:endParaRPr lang="en-US" sz="2500" b="1" dirty="0">
              <a:latin typeface="Cambria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195" y="1071553"/>
          <a:ext cx="9067805" cy="4214839"/>
        </p:xfrm>
        <a:graphic>
          <a:graphicData uri="http://schemas.openxmlformats.org/drawingml/2006/table">
            <a:tbl>
              <a:tblPr/>
              <a:tblGrid>
                <a:gridCol w="1295405"/>
                <a:gridCol w="609600"/>
                <a:gridCol w="533400"/>
                <a:gridCol w="609600"/>
                <a:gridCol w="457200"/>
                <a:gridCol w="609600"/>
                <a:gridCol w="457200"/>
                <a:gridCol w="609600"/>
                <a:gridCol w="457200"/>
                <a:gridCol w="609600"/>
                <a:gridCol w="457200"/>
                <a:gridCol w="609600"/>
                <a:gridCol w="533400"/>
                <a:gridCol w="533400"/>
                <a:gridCol w="685800"/>
              </a:tblGrid>
              <a:tr h="23565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 of Water Harvesting Structures (WHS) Created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 of Old Water Harvesting Structures renovated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Plantations including Horticulture,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afforestation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etc in Ha 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Additional Area brought under irrigation (in ha)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5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Check Dam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(No.)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Farm Pond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(No.)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Others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(No.)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Total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WHS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(No.)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13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IWMP 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mbria" pitchFamily="18" charset="0"/>
                        </a:rPr>
                        <a:t>2</a:t>
                      </a:r>
                      <a:endParaRPr lang="en-IN" sz="1400" dirty="0">
                        <a:latin typeface="Cambr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20.55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72.18</a:t>
                      </a:r>
                      <a:endParaRPr lang="en-IN" sz="1400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56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IWMP 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mbria" pitchFamily="18" charset="0"/>
                        </a:rPr>
                        <a:t>1</a:t>
                      </a:r>
                      <a:endParaRPr lang="en-IN" sz="1400" dirty="0">
                        <a:latin typeface="Cambr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170.96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310.55</a:t>
                      </a:r>
                      <a:endParaRPr lang="en-IN" sz="1400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212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13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IWMP III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mbria" pitchFamily="18" charset="0"/>
                        </a:rPr>
                        <a:t>0</a:t>
                      </a:r>
                      <a:endParaRPr lang="en-IN" sz="1400" dirty="0">
                        <a:latin typeface="Cambr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77.1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77.1</a:t>
                      </a:r>
                      <a:endParaRPr lang="en-IN" sz="1400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267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13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IWMP IV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mbria" pitchFamily="18" charset="0"/>
                        </a:rPr>
                        <a:t>0</a:t>
                      </a:r>
                      <a:endParaRPr lang="en-IN" sz="1400" dirty="0">
                        <a:latin typeface="Cambr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30.58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40.77</a:t>
                      </a:r>
                      <a:endParaRPr lang="en-IN" sz="1400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13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IWMP 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mbria" pitchFamily="18" charset="0"/>
                        </a:rPr>
                        <a:t>0</a:t>
                      </a:r>
                      <a:endParaRPr lang="en-IN" sz="1400" dirty="0">
                        <a:latin typeface="Cambr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0.74</a:t>
                      </a:r>
                      <a:endParaRPr lang="en-IN" sz="1400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13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IWMP VI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mbria" pitchFamily="18" charset="0"/>
                        </a:rPr>
                        <a:t>0</a:t>
                      </a:r>
                      <a:endParaRPr lang="en-IN" sz="1400" dirty="0">
                        <a:latin typeface="Cambr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FF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65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IWMP VII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0</a:t>
                      </a:r>
                      <a:endParaRPr lang="en-US" sz="1400" b="0" i="0" u="none" strike="noStrike" kern="1200" dirty="0">
                        <a:solidFill>
                          <a:srgbClr val="FF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06" y="1123159"/>
          <a:ext cx="8929685" cy="2305845"/>
        </p:xfrm>
        <a:graphic>
          <a:graphicData uri="http://schemas.openxmlformats.org/drawingml/2006/table">
            <a:tbl>
              <a:tblPr/>
              <a:tblGrid>
                <a:gridCol w="1024689"/>
                <a:gridCol w="1097916"/>
                <a:gridCol w="1317499"/>
                <a:gridCol w="1463888"/>
                <a:gridCol w="1390694"/>
                <a:gridCol w="1463888"/>
                <a:gridCol w="1171111"/>
              </a:tblGrid>
              <a:tr h="58944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Total Area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Cost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Funds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Received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 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No of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Works Remaining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Anticipated Fund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Requirement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707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IWMP 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5700 Ha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67716000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10857919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9877973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57838027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5248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Strategy for Completion of Batch-III Projects</a:t>
            </a:r>
            <a:br>
              <a:rPr lang="en-US" sz="2800" b="1" dirty="0" smtClean="0">
                <a:latin typeface="Cambria" pitchFamily="18" charset="0"/>
              </a:rPr>
            </a:br>
            <a:r>
              <a:rPr lang="en-US" sz="2800" b="1" dirty="0" smtClean="0">
                <a:latin typeface="Cambria" pitchFamily="18" charset="0"/>
              </a:rPr>
              <a:t>District: KASARGOD</a:t>
            </a:r>
            <a:endParaRPr lang="en-IN" sz="28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4" y="1123159"/>
          <a:ext cx="8715404" cy="2463066"/>
        </p:xfrm>
        <a:graphic>
          <a:graphicData uri="http://schemas.openxmlformats.org/drawingml/2006/table">
            <a:tbl>
              <a:tblPr/>
              <a:tblGrid>
                <a:gridCol w="2428860"/>
                <a:gridCol w="1000132"/>
                <a:gridCol w="1000132"/>
                <a:gridCol w="1357322"/>
                <a:gridCol w="1571636"/>
                <a:gridCol w="1357322"/>
              </a:tblGrid>
              <a:tr h="58944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Total Area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Cost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 in MIS 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Status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of Completion Report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IWMP 1/1010-11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318.83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811.5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143.86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124.18599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IWMP 2/2010-11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283.13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745.8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255.16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238.93053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IWMP 3/2010-11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334.68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953.4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321.24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276.10562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IWMP 4/2010-11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170.697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769.95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184.26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158.10638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5248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Status of Completion of Batch-II Projects</a:t>
            </a:r>
            <a:endParaRPr lang="en-IN" sz="28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ambria" pitchFamily="18" charset="0"/>
              </a:rPr>
              <a:t>PMKSY-WDC Financial Progress</a:t>
            </a:r>
            <a:br>
              <a:rPr lang="en-US" b="1" dirty="0" smtClean="0">
                <a:latin typeface="Cambria" pitchFamily="18" charset="0"/>
              </a:rPr>
            </a:br>
            <a:r>
              <a:rPr lang="en-US" b="1" dirty="0" smtClean="0">
                <a:latin typeface="Cambria" pitchFamily="18" charset="0"/>
              </a:rPr>
              <a:t>District : KOLLAM</a:t>
            </a:r>
            <a:endParaRPr lang="en-US" b="1" dirty="0"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3571743"/>
              </p:ext>
            </p:extLst>
          </p:nvPr>
        </p:nvGraphicFramePr>
        <p:xfrm>
          <a:off x="207344" y="1370411"/>
          <a:ext cx="8650937" cy="4336748"/>
        </p:xfrm>
        <a:graphic>
          <a:graphicData uri="http://schemas.openxmlformats.org/drawingml/2006/table">
            <a:tbl>
              <a:tblPr/>
              <a:tblGrid>
                <a:gridCol w="580121"/>
                <a:gridCol w="1514429"/>
                <a:gridCol w="986987"/>
                <a:gridCol w="1211682"/>
                <a:gridCol w="857256"/>
                <a:gridCol w="1088182"/>
                <a:gridCol w="983520"/>
                <a:gridCol w="714380"/>
                <a:gridCol w="714380"/>
              </a:tblGrid>
              <a:tr h="10308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Batch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Name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OB</a:t>
                      </a:r>
                    </a:p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2017-18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Funds Received during</a:t>
                      </a:r>
                    </a:p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2017-18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Other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Receipts</a:t>
                      </a: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Expenditure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upto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31.03.2018</a:t>
                      </a: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Exp</a:t>
                      </a: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upto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30.06.2018</a:t>
                      </a:r>
                    </a:p>
                    <a:p>
                      <a:pPr algn="ctr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Unspent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Remarks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Kollam I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WMP -1/2010-11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Ithikkara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37000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66000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86045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86045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17000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9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III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Kollam I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WMP -2/2011-12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Pathanapuram</a:t>
                      </a: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12600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426001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425601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425601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13000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IV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Kollam IWMP-3/2012-13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Vettikavala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8000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231174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237174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237174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V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Kollam IWMP 4/2013-14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Chittumala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54360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54360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54360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9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VI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Kollam IWMP 5/2014-15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Anchal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11000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65100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59100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59100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5186" marR="5186" marT="4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42856"/>
            <a:ext cx="9144000" cy="464346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PMKSY-WDC  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PHYSICAL ACHIEVEMENT SINCE INCEPTION</a:t>
            </a:r>
            <a:b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</a:br>
            <a:r>
              <a:rPr lang="en-US" sz="2400" b="1" dirty="0" smtClean="0">
                <a:latin typeface="Cambria" pitchFamily="18" charset="0"/>
              </a:rPr>
              <a:t> District : KOLLAM</a:t>
            </a:r>
            <a:endParaRPr lang="en-US" sz="2400" b="1" dirty="0">
              <a:latin typeface="Cambria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1406" y="723902"/>
          <a:ext cx="8996394" cy="4945774"/>
        </p:xfrm>
        <a:graphic>
          <a:graphicData uri="http://schemas.openxmlformats.org/drawingml/2006/table">
            <a:tbl>
              <a:tblPr/>
              <a:tblGrid>
                <a:gridCol w="1357322"/>
                <a:gridCol w="571504"/>
                <a:gridCol w="438168"/>
                <a:gridCol w="609600"/>
                <a:gridCol w="457200"/>
                <a:gridCol w="609600"/>
                <a:gridCol w="457200"/>
                <a:gridCol w="609600"/>
                <a:gridCol w="457200"/>
                <a:gridCol w="609600"/>
                <a:gridCol w="457200"/>
                <a:gridCol w="609600"/>
                <a:gridCol w="533400"/>
                <a:gridCol w="533400"/>
                <a:gridCol w="685800"/>
              </a:tblGrid>
              <a:tr h="650513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 of Water Harvesting Structures (WHS) Created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 of Old Water Harvesting Structures renovated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Plantations including Horticulture,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afforestation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etc in Ha 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Additional Area brought under irrigation (in ha)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4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Check Dam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(No.)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Farm Pond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(No.)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Others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(No.) 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Total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WHS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(No.)</a:t>
                      </a: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82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Reported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MIS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7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Ithikkara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64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64</a:t>
                      </a:r>
                      <a:endParaRPr lang="en-IN" sz="16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65.14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65.14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94.42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2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Pathanapuram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153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153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Cambria"/>
                          <a:ea typeface="+mn-ea"/>
                          <a:cs typeface="+mn-cs"/>
                        </a:rPr>
                        <a:t>153</a:t>
                      </a:r>
                      <a:endParaRPr lang="en-IN" sz="1600" b="0" i="0" u="none" strike="noStrike" kern="1200" dirty="0" smtClean="0">
                        <a:solidFill>
                          <a:schemeClr val="tx1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15</a:t>
                      </a:r>
                      <a:endParaRPr lang="en-IN" sz="16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52.88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52.88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1078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Vettikavala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  <a:endParaRPr lang="en-IN" sz="16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6.89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6.89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38.4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0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Chittumala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156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3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49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103.8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Anchal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IN" sz="16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6129" marR="6129" marT="51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16.80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29" marR="6129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5" y="1123159"/>
          <a:ext cx="8715404" cy="3063876"/>
        </p:xfrm>
        <a:graphic>
          <a:graphicData uri="http://schemas.openxmlformats.org/drawingml/2006/table">
            <a:tbl>
              <a:tblPr/>
              <a:tblGrid>
                <a:gridCol w="1000100"/>
                <a:gridCol w="1000132"/>
                <a:gridCol w="1000132"/>
                <a:gridCol w="1500198"/>
                <a:gridCol w="1357322"/>
                <a:gridCol w="1214446"/>
                <a:gridCol w="1643074"/>
              </a:tblGrid>
              <a:tr h="122713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Name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Total Area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Project Cost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Funds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Received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Expenditure 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No of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Works Remaining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Anticipated Fund</a:t>
                      </a:r>
                      <a:r>
                        <a:rPr lang="en-IN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 Requirement</a:t>
                      </a:r>
                      <a:endParaRPr lang="en-IN" sz="2000" b="0" i="0" u="none" strike="noStrike" kern="1200" dirty="0" smtClean="0">
                        <a:solidFill>
                          <a:srgbClr val="00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6738"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IWMP2/2011-12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6174 HA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7,40,88,000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0" algn="ctr" defTabSz="914400" rtl="0" eaLnBrk="1" fontAlgn="b" latinLnBrk="0" hangingPunct="1"/>
                      <a:r>
                        <a:rPr lang="en-IN" sz="2000" b="0" i="0" u="none" strike="noStrike" kern="1200" dirty="0" smtClean="0">
                          <a:solidFill>
                            <a:srgbClr val="000000"/>
                          </a:solidFill>
                          <a:latin typeface="Cambria"/>
                          <a:ea typeface="+mn-ea"/>
                          <a:cs typeface="+mn-cs"/>
                        </a:rPr>
                        <a:t>1,65,95,529</a:t>
                      </a: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1,74,05,116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5,74,92,471</a:t>
                      </a:r>
                    </a:p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(as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per DPR)</a:t>
                      </a:r>
                    </a:p>
                    <a:p>
                      <a:pPr algn="ctr" fontAlgn="b"/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2,10,77,904</a:t>
                      </a:r>
                    </a:p>
                    <a:p>
                      <a:pPr algn="ctr" fontAlgn="b"/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(New Action Plan 2018-19)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79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5248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Strategy for Completion of Batch-III Projects</a:t>
            </a:r>
            <a:br>
              <a:rPr lang="en-US" sz="2800" b="1" dirty="0" smtClean="0">
                <a:latin typeface="Cambria" pitchFamily="18" charset="0"/>
              </a:rPr>
            </a:br>
            <a:r>
              <a:rPr lang="en-US" sz="2800" b="1" dirty="0" smtClean="0">
                <a:latin typeface="Cambria" pitchFamily="18" charset="0"/>
              </a:rPr>
              <a:t>District: Kollam 2010-11 to 2017-18</a:t>
            </a:r>
            <a:endParaRPr lang="en-IN" sz="28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4024</Words>
  <Application>Microsoft Office PowerPoint</Application>
  <PresentationFormat>On-screen Show (16:10)</PresentationFormat>
  <Paragraphs>2670</Paragraphs>
  <Slides>69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Office Theme</vt:lpstr>
      <vt:lpstr>PMKSY-WDC on 04.JULY.2018</vt:lpstr>
      <vt:lpstr>PMKSY-WDC Financial Progress District :Thiruvananthapuram</vt:lpstr>
      <vt:lpstr>PMKSY-WDC  PHYSICAL ACHIEVEMENT SINCE INCEPTION  District :Thiruvananthapuram</vt:lpstr>
      <vt:lpstr>Strategy for Completion of Batch-III Projects District:</vt:lpstr>
      <vt:lpstr>Status of Completion of Batch-II Projects</vt:lpstr>
      <vt:lpstr>KOLLAM</vt:lpstr>
      <vt:lpstr>PMKSY-WDC Financial Progress District : KOLLAM</vt:lpstr>
      <vt:lpstr>PMKSY-WDC  PHYSICAL ACHIEVEMENT SINCE INCEPTION  District : KOLLAM</vt:lpstr>
      <vt:lpstr>Strategy for Completion of Batch-III Projects District: Kollam 2010-11 to 2017-18</vt:lpstr>
      <vt:lpstr>Status of Completion of Batch-II Projects</vt:lpstr>
      <vt:lpstr>PATHANAMTHITTA</vt:lpstr>
      <vt:lpstr>PMKSY-WDC Financial Progress District : Pathanamthitta</vt:lpstr>
      <vt:lpstr>PMKSY-WDC  PHYSICAL ACHIEVEMENT since inception  District :Pathanamthitta </vt:lpstr>
      <vt:lpstr>Strategy for Completion of Batch-III Projects District:Pathanamthitta</vt:lpstr>
      <vt:lpstr>Status of Completion of Batch-II Projects</vt:lpstr>
      <vt:lpstr>ALAPPUZHA</vt:lpstr>
      <vt:lpstr>Slide 17</vt:lpstr>
      <vt:lpstr>PMKSY-WDC Financial Progress District : Alappzha</vt:lpstr>
      <vt:lpstr>PMKSY-WDC  PHYSICAL ACHIEVEMENT SINCE INCEPTION  District : Alappuzha</vt:lpstr>
      <vt:lpstr>Strategy for Completion of Batch-III Projects District: Alappuzha</vt:lpstr>
      <vt:lpstr>Status of Completion of Batch-II Projects</vt:lpstr>
      <vt:lpstr>KOTTAYAM</vt:lpstr>
      <vt:lpstr>Slide 23</vt:lpstr>
      <vt:lpstr>PMKSY-WDC Financial Progress District :</vt:lpstr>
      <vt:lpstr>PMKSY-WDC  PHYSICAL ACHIEVEMENT SINCE INCEPTION  District :</vt:lpstr>
      <vt:lpstr>Strategy for Completion of Batch-III Projects District:</vt:lpstr>
      <vt:lpstr>Status of Completion of Batch-II Projects</vt:lpstr>
      <vt:lpstr>IDUKKI</vt:lpstr>
      <vt:lpstr>ERNAKULAM</vt:lpstr>
      <vt:lpstr>Slide 30</vt:lpstr>
      <vt:lpstr>Slide 31</vt:lpstr>
      <vt:lpstr>Slide 32</vt:lpstr>
      <vt:lpstr>Slide 33</vt:lpstr>
      <vt:lpstr>THRISSUR</vt:lpstr>
      <vt:lpstr> PMKSY-WDC Financial Progress District :Thrissur </vt:lpstr>
      <vt:lpstr>PMKSY-WDC  PHYSICAL ACHIEVEMENT  District : Thrissur</vt:lpstr>
      <vt:lpstr> Strategy for Completion of Batch-III Projects District: Thrissur</vt:lpstr>
      <vt:lpstr>Status of Completion of Batch-II Projects</vt:lpstr>
      <vt:lpstr>PALAKKAD</vt:lpstr>
      <vt:lpstr>PMKSY-WDC Financial Progress                              District: Palakkad </vt:lpstr>
      <vt:lpstr>PMKSY-WDC PHYSICAL ACHIEVEMENT SINCE INCEPTION                                                          District : Palakkad </vt:lpstr>
      <vt:lpstr>Strategy for Completion of Batch-III Projects </vt:lpstr>
      <vt:lpstr>Status of Completion of Batch- I and II Projects </vt:lpstr>
      <vt:lpstr>MALAPPURAM</vt:lpstr>
      <vt:lpstr>PMKSY-WDC Financial Progress District :</vt:lpstr>
      <vt:lpstr>PMKSY-WDC  PHYSICAL ACHIEVEMENT SINCE INCEPTION  District :</vt:lpstr>
      <vt:lpstr>Strategy for Completion of Batch-III Projects District: Malappuram </vt:lpstr>
      <vt:lpstr>Status of Completion of Batch-II Projects</vt:lpstr>
      <vt:lpstr>KOZHIKKODE</vt:lpstr>
      <vt:lpstr>PMKSY-WDC Financial Progress District : KOZHIKKODE</vt:lpstr>
      <vt:lpstr>PMKSY-WDC  PHYSICAL ACHIEVEMENT SINCE INCEPTION  District : KOZHIKKODE</vt:lpstr>
      <vt:lpstr>Strategy for Completion of Batch-III Projects District: KOZHIKKODE</vt:lpstr>
      <vt:lpstr>Status of Completion of Batch-II Projects</vt:lpstr>
      <vt:lpstr>WAYANAD</vt:lpstr>
      <vt:lpstr>PMKSY-WDC Financial Progress District : Wayanad </vt:lpstr>
      <vt:lpstr>PMKSY-WDC  PHYSICAL ACHIEVEMENT SINCE INCEPTION  District :</vt:lpstr>
      <vt:lpstr>Strategy for Completion of Batch-III Projects District:</vt:lpstr>
      <vt:lpstr>Status of Completion of Batch-II Projects</vt:lpstr>
      <vt:lpstr>KANNUR</vt:lpstr>
      <vt:lpstr>PMKSY-WDC Financial Progress District : KANNUR</vt:lpstr>
      <vt:lpstr>PMKSY-WDC  PHYSICAL ACHIEVEMENT  District :KANNUR</vt:lpstr>
      <vt:lpstr>Strategy for Completion of Batch-III Projects District:KANNUR</vt:lpstr>
      <vt:lpstr>Status of Completion of Batch-II Projects</vt:lpstr>
      <vt:lpstr>KASARGOD</vt:lpstr>
      <vt:lpstr>Slide 65</vt:lpstr>
      <vt:lpstr>PMKSY-WDC Financial Progress District : KASARGOD</vt:lpstr>
      <vt:lpstr>PMKSY-WDC  PHYSICAL ACHIEVEMENT SINCE INCEPTION  District : KASARGOD </vt:lpstr>
      <vt:lpstr>Strategy for Completion of Batch-III Projects District: KASARGOD</vt:lpstr>
      <vt:lpstr>Status of Completion of Batch-II Projects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PMKSY-WDC</dc:title>
  <dc:creator>user</dc:creator>
  <cp:lastModifiedBy>Administrator</cp:lastModifiedBy>
  <cp:revision>126</cp:revision>
  <dcterms:created xsi:type="dcterms:W3CDTF">2017-11-07T06:51:51Z</dcterms:created>
  <dcterms:modified xsi:type="dcterms:W3CDTF">2018-07-04T04:50:56Z</dcterms:modified>
</cp:coreProperties>
</file>