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86" r:id="rId3"/>
    <p:sldId id="270" r:id="rId4"/>
    <p:sldId id="287" r:id="rId5"/>
    <p:sldId id="257" r:id="rId6"/>
    <p:sldId id="276" r:id="rId7"/>
    <p:sldId id="260" r:id="rId8"/>
    <p:sldId id="302" r:id="rId9"/>
    <p:sldId id="266" r:id="rId10"/>
    <p:sldId id="303" r:id="rId11"/>
    <p:sldId id="296" r:id="rId12"/>
    <p:sldId id="297" r:id="rId13"/>
    <p:sldId id="298" r:id="rId14"/>
    <p:sldId id="308" r:id="rId15"/>
    <p:sldId id="299" r:id="rId16"/>
    <p:sldId id="301" r:id="rId17"/>
    <p:sldId id="300" r:id="rId18"/>
    <p:sldId id="282" r:id="rId19"/>
    <p:sldId id="305" r:id="rId20"/>
    <p:sldId id="261" r:id="rId21"/>
    <p:sldId id="267" r:id="rId22"/>
    <p:sldId id="271" r:id="rId23"/>
    <p:sldId id="309" r:id="rId24"/>
    <p:sldId id="269" r:id="rId25"/>
    <p:sldId id="272" r:id="rId26"/>
    <p:sldId id="262" r:id="rId27"/>
    <p:sldId id="264" r:id="rId28"/>
    <p:sldId id="265" r:id="rId29"/>
    <p:sldId id="288" r:id="rId30"/>
    <p:sldId id="304" r:id="rId31"/>
    <p:sldId id="294" r:id="rId32"/>
    <p:sldId id="295" r:id="rId33"/>
    <p:sldId id="30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  <a:srgbClr val="FFFF00"/>
    <a:srgbClr val="00FFFF"/>
    <a:srgbClr val="FF00FF"/>
    <a:srgbClr val="008000"/>
    <a:srgbClr val="00FF99"/>
    <a:srgbClr val="00FFCC"/>
    <a:srgbClr val="FFCC00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527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868C-E923-4CC9-B771-84472ED8AC28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FE55-C691-4445-BB70-E0E63D2EC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138656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868C-E923-4CC9-B771-84472ED8AC28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FE55-C691-4445-BB70-E0E63D2EC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0851880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868C-E923-4CC9-B771-84472ED8AC28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FE55-C691-4445-BB70-E0E63D2EC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3950962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868C-E923-4CC9-B771-84472ED8AC28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FE55-C691-4445-BB70-E0E63D2EC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8615859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868C-E923-4CC9-B771-84472ED8AC28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FE55-C691-4445-BB70-E0E63D2EC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7217230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868C-E923-4CC9-B771-84472ED8AC28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FE55-C691-4445-BB70-E0E63D2EC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4240128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868C-E923-4CC9-B771-84472ED8AC28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FE55-C691-4445-BB70-E0E63D2EC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536973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868C-E923-4CC9-B771-84472ED8AC28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FE55-C691-4445-BB70-E0E63D2EC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5869529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868C-E923-4CC9-B771-84472ED8AC28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FE55-C691-4445-BB70-E0E63D2EC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8047495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868C-E923-4CC9-B771-84472ED8AC28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FE55-C691-4445-BB70-E0E63D2EC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7061891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868C-E923-4CC9-B771-84472ED8AC28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FE55-C691-4445-BB70-E0E63D2EC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5158853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99"/>
            </a:gs>
            <a:gs pos="64999">
              <a:srgbClr val="F0EBD5"/>
            </a:gs>
            <a:gs pos="100000">
              <a:srgbClr val="D1C39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868C-E923-4CC9-B771-84472ED8AC28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7FE55-C691-4445-BB70-E0E63D2EC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094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198" name="Slide" r:id="rId3" imgW="4572000" imgH="3429000" progId="PowerPoint.Slide.8">
              <p:embed/>
            </p:oleObj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33400" y="304800"/>
            <a:ext cx="3657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Welcome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752600"/>
            <a:ext cx="63245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In most cases, </a:t>
            </a:r>
          </a:p>
          <a:p>
            <a:pPr algn="ctr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house owners themselves had opened the pit</a:t>
            </a:r>
          </a:p>
          <a:p>
            <a:pPr algn="ctr"/>
            <a:endParaRPr lang="en-US" sz="3600" b="1" dirty="0" smtClean="0">
              <a:solidFill>
                <a:srgbClr val="0066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Many of them </a:t>
            </a:r>
          </a:p>
          <a:p>
            <a:pPr algn="ctr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belong to BPL category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7600" y="152400"/>
            <a:ext cx="1524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" y="20574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House Owner Mr</a:t>
            </a: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M.B. </a:t>
            </a:r>
            <a:r>
              <a:rPr lang="en-US" sz="1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Rameshan</a:t>
            </a: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1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Renju</a:t>
            </a: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Bhavanam</a:t>
            </a: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Punnala</a:t>
            </a: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P.O, </a:t>
            </a:r>
          </a:p>
          <a:p>
            <a:r>
              <a:rPr lang="en-US" sz="1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Pathanapuram</a:t>
            </a: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Kollam </a:t>
            </a:r>
            <a:r>
              <a:rPr lang="en-US" sz="1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Dist</a:t>
            </a: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opens a recharge pit by his well</a:t>
            </a:r>
            <a:endParaRPr lang="en-US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400" y="152400"/>
            <a:ext cx="1524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flipV="1">
            <a:off x="2438400" y="1981200"/>
            <a:ext cx="2362200" cy="53340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20935859">
            <a:off x="2514600" y="1905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Slope direction</a:t>
            </a:r>
            <a:endParaRPr lang="en-US" b="1" dirty="0">
              <a:solidFill>
                <a:srgbClr val="0033CC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228600"/>
            <a:ext cx="1524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>
            <a:off x="1981200" y="1600200"/>
            <a:ext cx="1828800" cy="2514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6868" y="5334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</a:rPr>
              <a:t>A typical recharge pit upstream the well</a:t>
            </a:r>
            <a:endParaRPr lang="en-US" sz="2800" b="1" dirty="0">
              <a:solidFill>
                <a:srgbClr val="0033CC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67600" y="152400"/>
            <a:ext cx="1524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339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6200" y="1371600"/>
            <a:ext cx="3463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HOUSE OWNER:</a:t>
            </a:r>
          </a:p>
          <a:p>
            <a:r>
              <a:rPr lang="en-US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PRAMEELA </a:t>
            </a:r>
            <a:r>
              <a:rPr lang="en-US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SURESH</a:t>
            </a:r>
          </a:p>
          <a:p>
            <a:r>
              <a:rPr lang="en-US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AMMU </a:t>
            </a:r>
            <a:r>
              <a:rPr lang="en-US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NIVAS, PUNNALA(P.O</a:t>
            </a:r>
            <a:r>
              <a:rPr lang="en-US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PUNNALA,PATHANAPURAM,KOLLAM(DIST)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715000" y="4876800"/>
            <a:ext cx="1075707" cy="15240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87234" y="4127212"/>
            <a:ext cx="2640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A recharge pit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covered with slab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8286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486400" y="19812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FF99"/>
                </a:solidFill>
              </a:rPr>
              <a:t>Another recharge pit</a:t>
            </a:r>
            <a:endParaRPr lang="en-US" sz="2800" b="1" dirty="0">
              <a:solidFill>
                <a:srgbClr val="00FF99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4914900" y="2705100"/>
            <a:ext cx="2667000" cy="2590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67600" y="152400"/>
            <a:ext cx="1524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90800"/>
            <a:ext cx="54102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It was on of the EPAs</a:t>
            </a:r>
            <a:endParaRPr lang="en-US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7600" y="152400"/>
            <a:ext cx="1524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4678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Rain water from about 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4000 M2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of roof tops has been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utilised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by this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The total quantity of rain water thus conserved amounts to  about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9760 M3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7600" y="152400"/>
            <a:ext cx="1524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914400" y="838200"/>
            <a:ext cx="76962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IMPACT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intervention generated good impacts.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rgbClr val="0066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All the 40 families could quite immediately avail the benefit of the summer rains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rgbClr val="0066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water level in the wells have recorded an average rise of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0.9 -1.4 m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7600" y="152400"/>
            <a:ext cx="1524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752600"/>
            <a:ext cx="7391400" cy="3890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 also, the local ground water stock of the area has been substantially enhanced by the percolation envisaged 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under the system as is evident 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from the enhanced availability of water 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from the sources downstream</a:t>
            </a:r>
            <a:endParaRPr lang="en-US" sz="2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7600" y="152400"/>
            <a:ext cx="1524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52600" y="1905000"/>
            <a:ext cx="6400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BEST PRACTICE UNDER IWMP BATCH-III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PATHANAPURAM BLOCK, KOLLAM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7600" y="152400"/>
            <a:ext cx="1524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143000" y="762000"/>
            <a:ext cx="7010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TIME SPAN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activity 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was completed in a period of 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one month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the result was immediate 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 the lavish summer showers 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the area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7600" y="152400"/>
            <a:ext cx="1524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802553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066800" y="668132"/>
            <a:ext cx="7467600" cy="497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LEVEL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practice was taken up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at the PIA level with the involvement and participation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the benefited families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7600" y="152400"/>
            <a:ext cx="1524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386644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66800" y="609600"/>
            <a:ext cx="7315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RESOURCE 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REQUIREMENTS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 an average, a sum of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7,000/-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has been spent per well for the purpose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Beneficiary contribution has been collected from the concerned family to augment the WDF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7600" y="152400"/>
            <a:ext cx="1524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439444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3448" y="2438400"/>
            <a:ext cx="730199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Total expenditure involved 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the activity is about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Rs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2,96,000/-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7600" y="152400"/>
            <a:ext cx="1524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12000757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914400" y="685800"/>
            <a:ext cx="7239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REPLICATION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UPSCALING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</a:rPr>
              <a:t>	The practice can easily be replicated at household level as the technology is simple and the investment is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</a:rPr>
              <a:t>meagre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</a:rPr>
              <a:t> 	The project intents to further simplify the methodology by substituting the installation of pipe lines with simple and indigenous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house yard management techniques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7600" y="152400"/>
            <a:ext cx="1524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31454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914400" y="381000"/>
            <a:ext cx="76962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KNOWLEDGE TRANSFER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practice has become a very effective and motivating tool to disseminate the message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recharge water sources to solve drinking water scarcity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practice has been quite successful in demonstrating the effectiveness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sustainability of rain water harvesting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7600" y="152400"/>
            <a:ext cx="1524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295400" y="1358443"/>
            <a:ext cx="7239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SUSTAINABILITY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Most of the buildings in the Watershed area have got roof tops suitable for harvesting the rain water for recharging wells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The success of the practice will motivate the community to take up the activity in a comprehensive  manner  rendering it sustainable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7600" y="152400"/>
            <a:ext cx="1524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963311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43000" y="838200"/>
            <a:ext cx="73152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EXPOSURE VISITS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Stakeholders from other projects shall be given opportunity to familiarize with the methodology and to understand the advantages and impacts of it by arranging necessary exposure visits to the locality. 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Students from various educational institutions, workers from MGNREGS etc, shall also be benefited by such visits.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7600" y="152400"/>
            <a:ext cx="1524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111617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743200" y="2819400"/>
            <a:ext cx="31717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CERTAIN VIEWS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7600" y="152400"/>
            <a:ext cx="1524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160189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D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rot="10800000" flipV="1">
            <a:off x="3733800" y="3810000"/>
            <a:ext cx="1905000" cy="1752600"/>
          </a:xfrm>
          <a:prstGeom prst="straightConnector1">
            <a:avLst/>
          </a:prstGeom>
          <a:ln w="38100">
            <a:solidFill>
              <a:srgbClr val="FF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029200" y="3505200"/>
            <a:ext cx="1326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FF99"/>
                </a:solidFill>
              </a:rPr>
              <a:t>recharge pit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67600" y="152400"/>
            <a:ext cx="1524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467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STATE		:KERALA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DISTRICT	:KOLLAM</a:t>
            </a:r>
            <a:b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BLOCK		:PATHANAPURAM</a:t>
            </a:r>
            <a:b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PROJECT	:IWMP III</a:t>
            </a:r>
            <a:b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PIA			:BLOCK PANCHAYATH 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		  PATHANAPURAM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WATERSHED	:KADAKKAMON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7600" y="152400"/>
            <a:ext cx="1524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921745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WP_20140312_039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990600" y="4495800"/>
            <a:ext cx="914400" cy="914400"/>
          </a:xfrm>
          <a:prstGeom prst="straightConnector1">
            <a:avLst/>
          </a:prstGeom>
          <a:ln w="38100">
            <a:solidFill>
              <a:srgbClr val="FF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6200000" flipV="1">
            <a:off x="4724400" y="2895600"/>
            <a:ext cx="914400" cy="914400"/>
          </a:xfrm>
          <a:prstGeom prst="straightConnector1">
            <a:avLst/>
          </a:prstGeom>
          <a:ln w="38100">
            <a:solidFill>
              <a:srgbClr val="FF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V="1">
            <a:off x="2743200" y="3200400"/>
            <a:ext cx="914400" cy="914400"/>
          </a:xfrm>
          <a:prstGeom prst="straightConnector1">
            <a:avLst/>
          </a:prstGeom>
          <a:ln w="38100">
            <a:solidFill>
              <a:srgbClr val="FF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67000" y="4572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FF99"/>
                </a:solidFill>
              </a:rPr>
              <a:t>Pipe alignments</a:t>
            </a:r>
            <a:endParaRPr lang="en-US" sz="2400" dirty="0">
              <a:solidFill>
                <a:srgbClr val="00FF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609600"/>
            <a:ext cx="1562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FF99"/>
                </a:solidFill>
              </a:rPr>
              <a:t>Tiled roof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71600" y="1066800"/>
            <a:ext cx="838200" cy="685800"/>
          </a:xfrm>
          <a:prstGeom prst="straightConnector1">
            <a:avLst/>
          </a:prstGeom>
          <a:ln w="38100">
            <a:solidFill>
              <a:srgbClr val="FF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67600" y="152400"/>
            <a:ext cx="1524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5981700" y="4914900"/>
            <a:ext cx="144780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181600" y="4114800"/>
            <a:ext cx="1711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FF99"/>
                </a:solidFill>
              </a:rPr>
              <a:t>recharge pit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67600" y="152400"/>
            <a:ext cx="1524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057400"/>
            <a:ext cx="7239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Location of activity	</a:t>
            </a:r>
          </a:p>
          <a:p>
            <a:pPr algn="just"/>
            <a:endParaRPr lang="en-US" sz="28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Between 9</a:t>
            </a:r>
            <a:r>
              <a:rPr lang="en-US" sz="2800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4’50” and 9</a:t>
            </a:r>
            <a:r>
              <a:rPr lang="en-US" sz="2800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5’50” North Latitude </a:t>
            </a:r>
          </a:p>
          <a:p>
            <a:pPr algn="ctr"/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and 76</a:t>
            </a:r>
            <a:r>
              <a:rPr lang="en-US" sz="2800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53’2” and 76</a:t>
            </a:r>
            <a:r>
              <a:rPr lang="en-US" sz="2800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55’7” East Longitude</a:t>
            </a:r>
            <a:endParaRPr lang="en-US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7600" y="152400"/>
            <a:ext cx="1524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ellowro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" y="381000"/>
            <a:ext cx="3733800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FF66FF"/>
                </a:solidFill>
                <a:latin typeface="Tahoma" pitchFamily="34" charset="0"/>
                <a:cs typeface="Tahoma" pitchFamily="34" charset="0"/>
              </a:rPr>
              <a:t>THANK YOU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914400" y="685800"/>
            <a:ext cx="7239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PRACTICE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household open wells in the draught affected locations of the watershed have been p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rovided with devices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 using roof water to recharge them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7600" y="152400"/>
            <a:ext cx="1524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838200"/>
            <a:ext cx="6781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Nearly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24075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families </a:t>
            </a:r>
          </a:p>
          <a:p>
            <a:pPr algn="ctr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inhabit the project area</a:t>
            </a:r>
          </a:p>
          <a:p>
            <a:pPr algn="ctr"/>
            <a:endParaRPr lang="en-US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There are only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17437</a:t>
            </a:r>
          </a:p>
          <a:p>
            <a:pPr algn="ctr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open wells in the project area</a:t>
            </a:r>
          </a:p>
          <a:p>
            <a:pPr algn="ctr"/>
            <a:endParaRPr lang="en-US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Most of these wells </a:t>
            </a:r>
          </a:p>
          <a:p>
            <a:pPr algn="ctr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get dried up during summer </a:t>
            </a:r>
          </a:p>
          <a:p>
            <a:pPr algn="ctr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(about 5-6 months)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7600" y="152400"/>
            <a:ext cx="1524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448899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066800" y="914400"/>
            <a:ext cx="7086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Affected families used to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deepen their wells every summer for getting water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instead of augmenting ground water recharge in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localities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They kept on wasting their hard earned money on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thewasteful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effort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7600" y="152400"/>
            <a:ext cx="1524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 rot="10800000" flipV="1">
            <a:off x="914400" y="-20598"/>
            <a:ext cx="7543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METHODOLOGY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The methodology adopted in the case is quite simple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The drainage from the rooftops is diverted by means of pipe lines to a recharge pit made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near the well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7600" y="152400"/>
            <a:ext cx="1524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 rotWithShape="1">
          <a:blip r:embed="rId3" cstate="email"/>
          <a:srcRect/>
          <a:stretch/>
        </p:blipFill>
        <p:spPr bwMode="auto">
          <a:xfrm>
            <a:off x="228600" y="392112"/>
            <a:ext cx="1981199" cy="174307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3506920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ajesh iwmp files\fotos\kadaikamon\WP_20140312_0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82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Lead line from the roof</a:t>
            </a:r>
            <a:endParaRPr lang="en-US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3429000" y="1143000"/>
            <a:ext cx="2133600" cy="1371600"/>
          </a:xfrm>
          <a:prstGeom prst="straightConnector1">
            <a:avLst/>
          </a:prstGeom>
          <a:ln w="38100">
            <a:solidFill>
              <a:srgbClr val="33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" y="4267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Recharge pit</a:t>
            </a:r>
            <a:endParaRPr lang="en-US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52600" y="4724400"/>
            <a:ext cx="2590800" cy="1600200"/>
          </a:xfrm>
          <a:prstGeom prst="straightConnector1">
            <a:avLst/>
          </a:prstGeom>
          <a:ln w="38100">
            <a:solidFill>
              <a:srgbClr val="33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81600" y="2209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FFCC"/>
                </a:solidFill>
              </a:rPr>
              <a:t>The well</a:t>
            </a:r>
            <a:endParaRPr lang="en-US" sz="2400" dirty="0">
              <a:solidFill>
                <a:srgbClr val="00FFCC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553200" y="2438400"/>
            <a:ext cx="609600" cy="457200"/>
          </a:xfrm>
          <a:prstGeom prst="straightConnector1">
            <a:avLst/>
          </a:prstGeom>
          <a:ln w="38100">
            <a:solidFill>
              <a:srgbClr val="33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4362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95400" y="1295400"/>
            <a:ext cx="6553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Rain water </a:t>
            </a:r>
          </a:p>
          <a:p>
            <a:pPr algn="ctr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from the roof tops has thus been used to recharge the wells. </a:t>
            </a:r>
          </a:p>
          <a:p>
            <a:pPr algn="ctr"/>
            <a:endParaRPr lang="en-US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Members from benefited families have been identified as the User Groups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7600" y="152400"/>
            <a:ext cx="1524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824296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415</Words>
  <Application>Microsoft Office PowerPoint</Application>
  <PresentationFormat>On-screen Show (4:3)</PresentationFormat>
  <Paragraphs>121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It was on of the EPAs</vt:lpstr>
      <vt:lpstr>Rain water from about 4000 M2 of roof tops has been utilised by this  The total quantity of rain water thus conserved amounts to  about 9760 M3 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POND:A SUCCESS</dc:title>
  <dc:creator>acer</dc:creator>
  <cp:lastModifiedBy>Administrator</cp:lastModifiedBy>
  <cp:revision>170</cp:revision>
  <dcterms:created xsi:type="dcterms:W3CDTF">2014-03-06T06:29:18Z</dcterms:created>
  <dcterms:modified xsi:type="dcterms:W3CDTF">2016-05-31T10:35:45Z</dcterms:modified>
</cp:coreProperties>
</file>