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262" r:id="rId47"/>
    <p:sldId id="264" r:id="rId48"/>
    <p:sldId id="265" r:id="rId49"/>
    <p:sldId id="266" r:id="rId50"/>
    <p:sldId id="267" r:id="rId51"/>
    <p:sldId id="268" r:id="rId52"/>
    <p:sldId id="269" r:id="rId53"/>
    <p:sldId id="270" r:id="rId54"/>
    <p:sldId id="271" r:id="rId55"/>
    <p:sldId id="272" r:id="rId56"/>
    <p:sldId id="273" r:id="rId57"/>
    <p:sldId id="275" r:id="rId58"/>
    <p:sldId id="276" r:id="rId59"/>
    <p:sldId id="277" r:id="rId60"/>
    <p:sldId id="278" r:id="rId61"/>
    <p:sldId id="279" r:id="rId62"/>
    <p:sldId id="280" r:id="rId63"/>
    <p:sldId id="281" r:id="rId64"/>
    <p:sldId id="282" r:id="rId6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928" autoAdjust="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xpenditure%20da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5.6980491621239811E-2"/>
          <c:y val="2.9371745198516923E-2"/>
          <c:w val="0.91737848273773459"/>
          <c:h val="0.88470003749531512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US" sz="1600" b="1"/>
                </a:pPr>
                <a:endParaRPr lang="en-US"/>
              </a:p>
            </c:txPr>
            <c:showVal val="1"/>
          </c:dLbls>
          <c:cat>
            <c:strRef>
              <c:f>Sheet1!$A$1:$A$7</c:f>
              <c:strCache>
                <c:ptCount val="7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161</c:v>
                </c:pt>
                <c:pt idx="3">
                  <c:v>363</c:v>
                </c:pt>
                <c:pt idx="4">
                  <c:v>1178</c:v>
                </c:pt>
                <c:pt idx="5">
                  <c:v>3257</c:v>
                </c:pt>
                <c:pt idx="6">
                  <c:v>2798</c:v>
                </c:pt>
              </c:numCache>
            </c:numRef>
          </c:val>
        </c:ser>
        <c:axId val="48605056"/>
        <c:axId val="48606592"/>
      </c:barChart>
      <c:catAx>
        <c:axId val="486050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en-US"/>
          </a:p>
        </c:txPr>
        <c:crossAx val="48606592"/>
        <c:crosses val="autoZero"/>
        <c:auto val="1"/>
        <c:lblAlgn val="ctr"/>
        <c:lblOffset val="100"/>
      </c:catAx>
      <c:valAx>
        <c:axId val="48606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sz="1600" b="1"/>
            </a:pPr>
            <a:endParaRPr lang="en-US"/>
          </a:p>
        </c:txPr>
        <c:crossAx val="4860505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8287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PMKSY (Watershed)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Review Meeting on 10/06/2016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Govt. Guest House, EKM</a:t>
            </a:r>
            <a:endParaRPr lang="en-IN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ERANAKULAM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1"/>
          <a:ext cx="83058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1265766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681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Vypin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 2010-11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884.55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282.86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31.98</a:t>
                      </a:r>
                    </a:p>
                  </a:txBody>
                  <a:tcPr marL="9525" marR="9525" marT="9525" marB="0" anchor="b"/>
                </a:tc>
              </a:tr>
              <a:tr h="973666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Mulanthuruthi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 2011-12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457.44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327.64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28.38</a:t>
                      </a:r>
                    </a:p>
                  </a:txBody>
                  <a:tcPr marL="9525" marR="9525" marT="9525" marB="0" anchor="b"/>
                </a:tc>
              </a:tr>
              <a:tr h="973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Parakkadavu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 2012-13</a:t>
                      </a:r>
                      <a:endParaRPr lang="en-IN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619.44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552.41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10.82</a:t>
                      </a:r>
                    </a:p>
                  </a:txBody>
                  <a:tcPr marL="9525" marR="9525" marT="9525" marB="0" anchor="b"/>
                </a:tc>
              </a:tr>
              <a:tr h="681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Pampakkuda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2013-14</a:t>
                      </a:r>
                      <a:endParaRPr lang="en-IN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664.2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623.58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6.12</a:t>
                      </a:r>
                    </a:p>
                  </a:txBody>
                  <a:tcPr marL="9525" marR="9525" marT="9525" marB="0" anchor="b"/>
                </a:tc>
              </a:tr>
              <a:tr h="681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Kothamangalam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 2014-15</a:t>
                      </a:r>
                      <a:endParaRPr lang="en-IN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281.16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KOTTAYAM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399"/>
          <a:ext cx="8382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51719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70240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Erattupetta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648.00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179.09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27.64</a:t>
                      </a:r>
                    </a:p>
                  </a:txBody>
                  <a:tcPr marL="9525" marR="9525" marT="9525" marB="0" anchor="b"/>
                </a:tc>
              </a:tr>
              <a:tr h="70240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Uzhavoor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III</a:t>
                      </a:r>
                    </a:p>
                    <a:p>
                      <a:r>
                        <a:rPr lang="en-IN" sz="1500" b="1" dirty="0" smtClean="0"/>
                        <a:t>2011-12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698.4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594.44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14.89</a:t>
                      </a:r>
                    </a:p>
                  </a:txBody>
                  <a:tcPr marL="9525" marR="9525" marT="9525" marB="0" anchor="b"/>
                </a:tc>
              </a:tr>
              <a:tr h="70240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Pallom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612.00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551.28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9.92</a:t>
                      </a:r>
                    </a:p>
                  </a:txBody>
                  <a:tcPr marL="9525" marR="9525" marT="9525" marB="0" anchor="b"/>
                </a:tc>
              </a:tr>
              <a:tr h="70240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Erattupetta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916.00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885.37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3.34</a:t>
                      </a:r>
                    </a:p>
                  </a:txBody>
                  <a:tcPr marL="9525" marR="9525" marT="9525" marB="0" anchor="b"/>
                </a:tc>
              </a:tr>
              <a:tr h="70240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Lalam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1" dirty="0" smtClean="0"/>
                        <a:t>VI  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552.00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529.81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PATHANAMTHITTA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2"/>
          <a:ext cx="8229600" cy="495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736766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8040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Ranni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814.08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593.62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27.08</a:t>
                      </a:r>
                    </a:p>
                  </a:txBody>
                  <a:tcPr marL="9525" marR="9525" marT="9525" marB="0" anchor="b"/>
                </a:tc>
              </a:tr>
              <a:tr h="8040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Pulikkeezhu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580.56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420.46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27.58</a:t>
                      </a:r>
                    </a:p>
                  </a:txBody>
                  <a:tcPr marL="9525" marR="9525" marT="9525" marB="0" anchor="b"/>
                </a:tc>
              </a:tr>
              <a:tr h="8040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Mallappally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660.00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607.82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7.91</a:t>
                      </a:r>
                    </a:p>
                  </a:txBody>
                  <a:tcPr marL="9525" marR="9525" marT="9525" marB="0" anchor="b"/>
                </a:tc>
              </a:tr>
              <a:tr h="8040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Koippuram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1" dirty="0" smtClean="0"/>
                        <a:t>VI  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466.8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426.04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ALAPPUZHA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6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451089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781355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Champakkulam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706.68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219.35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487.33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31.04</a:t>
                      </a:r>
                    </a:p>
                  </a:txBody>
                  <a:tcPr marL="9525" marR="9525" marT="9525" marB="0" anchor="b"/>
                </a:tc>
              </a:tr>
              <a:tr h="671800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Chengannur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III</a:t>
                      </a:r>
                    </a:p>
                    <a:p>
                      <a:r>
                        <a:rPr lang="en-IN" sz="1500" b="1" dirty="0" smtClean="0"/>
                        <a:t>2011-12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818.00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704.77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13.84</a:t>
                      </a:r>
                    </a:p>
                  </a:txBody>
                  <a:tcPr marL="9525" marR="9525" marT="9525" marB="0" anchor="b"/>
                </a:tc>
              </a:tr>
              <a:tr h="781355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Bharanikkavu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650.5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576.81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11.33</a:t>
                      </a:r>
                    </a:p>
                  </a:txBody>
                  <a:tcPr marL="9525" marR="9525" marT="9525" marB="0" anchor="b"/>
                </a:tc>
              </a:tr>
              <a:tr h="671800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Mavelikkara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656.6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604.14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7.99</a:t>
                      </a:r>
                    </a:p>
                  </a:txBody>
                  <a:tcPr marL="9525" marR="9525" marT="9525" marB="0" anchor="b"/>
                </a:tc>
              </a:tr>
              <a:tr h="671800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Kanjikkuzhy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1" dirty="0" smtClean="0"/>
                        <a:t>VI  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795.12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760.35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KOLLAM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2"/>
          <a:ext cx="8305800" cy="502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1484027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Batch &amp; Year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684935">
                <a:tc>
                  <a:txBody>
                    <a:bodyPr/>
                    <a:lstStyle/>
                    <a:p>
                      <a:r>
                        <a:rPr lang="en-IN" b="1" dirty="0" smtClean="0"/>
                        <a:t>Ithikkara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737.55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18.85</a:t>
                      </a:r>
                    </a:p>
                  </a:txBody>
                  <a:tcPr marL="9525" marR="9525" marT="9525" marB="0" anchor="b"/>
                </a:tc>
              </a:tr>
              <a:tr h="799091">
                <a:tc>
                  <a:txBody>
                    <a:bodyPr/>
                    <a:lstStyle/>
                    <a:p>
                      <a:r>
                        <a:rPr lang="en-IN" b="1" dirty="0" smtClean="0"/>
                        <a:t>Pathanapuram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III   2011-12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740.88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142.48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19.23</a:t>
                      </a:r>
                    </a:p>
                  </a:txBody>
                  <a:tcPr marL="9525" marR="9525" marT="9525" marB="0" anchor="b"/>
                </a:tc>
              </a:tr>
              <a:tr h="687048">
                <a:tc>
                  <a:txBody>
                    <a:bodyPr/>
                    <a:lstStyle/>
                    <a:p>
                      <a:r>
                        <a:rPr lang="en-IN" b="1" dirty="0" smtClean="0"/>
                        <a:t>Vettikkavala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274.35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20.73</a:t>
                      </a:r>
                    </a:p>
                  </a:txBody>
                  <a:tcPr marL="9525" marR="9525" marT="9525" marB="0" anchor="b"/>
                </a:tc>
              </a:tr>
              <a:tr h="687048">
                <a:tc>
                  <a:txBody>
                    <a:bodyPr/>
                    <a:lstStyle/>
                    <a:p>
                      <a:r>
                        <a:rPr lang="en-IN" b="1" dirty="0" smtClean="0"/>
                        <a:t>Chittumala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467.76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418.19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10.60</a:t>
                      </a:r>
                    </a:p>
                  </a:txBody>
                  <a:tcPr marL="9525" marR="9525" marT="9525" marB="0" anchor="b"/>
                </a:tc>
              </a:tr>
              <a:tr h="687048">
                <a:tc>
                  <a:txBody>
                    <a:bodyPr/>
                    <a:lstStyle/>
                    <a:p>
                      <a:r>
                        <a:rPr lang="en-IN" b="1" dirty="0" smtClean="0"/>
                        <a:t>Anchal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VI  2014-15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458.25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446.16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THIRUVANANTHAPURAM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87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377118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741525">
                <a:tc>
                  <a:txBody>
                    <a:bodyPr/>
                    <a:lstStyle/>
                    <a:p>
                      <a:r>
                        <a:rPr lang="en-IN" b="1" dirty="0" smtClean="0"/>
                        <a:t>Vamanapuram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1123.8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244.48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879.32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21.75</a:t>
                      </a:r>
                    </a:p>
                  </a:txBody>
                  <a:tcPr marL="9525" marR="9525" marT="9525" marB="0" anchor="b"/>
                </a:tc>
              </a:tr>
              <a:tr h="741525">
                <a:tc>
                  <a:txBody>
                    <a:bodyPr/>
                    <a:lstStyle/>
                    <a:p>
                      <a:r>
                        <a:rPr lang="en-IN" b="1" dirty="0" smtClean="0"/>
                        <a:t>Chirayinkkezhu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III   2011-12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816.4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720.77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11.71</a:t>
                      </a:r>
                    </a:p>
                  </a:txBody>
                  <a:tcPr marL="9525" marR="9525" marT="9525" marB="0" anchor="b"/>
                </a:tc>
              </a:tr>
              <a:tr h="637554">
                <a:tc>
                  <a:txBody>
                    <a:bodyPr/>
                    <a:lstStyle/>
                    <a:p>
                      <a:r>
                        <a:rPr lang="en-IN" b="1" dirty="0" smtClean="0"/>
                        <a:t>Pathencode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913.9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871.71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4.62</a:t>
                      </a:r>
                    </a:p>
                  </a:txBody>
                  <a:tcPr marL="9525" marR="9525" marT="9525" marB="0" anchor="b"/>
                </a:tc>
              </a:tr>
              <a:tr h="637554">
                <a:tc>
                  <a:txBody>
                    <a:bodyPr/>
                    <a:lstStyle/>
                    <a:p>
                      <a:r>
                        <a:rPr lang="en-IN" b="1" dirty="0" smtClean="0"/>
                        <a:t>Kilimanoor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651.2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7.63</a:t>
                      </a:r>
                    </a:p>
                  </a:txBody>
                  <a:tcPr marL="9525" marR="9525" marT="9525" marB="0" anchor="b"/>
                </a:tc>
              </a:tr>
              <a:tr h="741525">
                <a:tc>
                  <a:txBody>
                    <a:bodyPr/>
                    <a:lstStyle/>
                    <a:p>
                      <a:r>
                        <a:rPr lang="en-IN" b="1" dirty="0" smtClean="0"/>
                        <a:t>Vamanapuram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VI  2014-15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429.9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410.92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Fund Balance - KASARGODE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399"/>
          <a:ext cx="8382000" cy="571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853551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 (</a:t>
                      </a:r>
                      <a:r>
                        <a:rPr lang="en-US" dirty="0" err="1" smtClean="0"/>
                        <a:t>Rs.in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Lakhs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Funds Allotted in 2016-17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as per PFMS</a:t>
                      </a:r>
                      <a:endParaRPr lang="en-IN" dirty="0"/>
                    </a:p>
                  </a:txBody>
                  <a:tcPr/>
                </a:tc>
              </a:tr>
              <a:tr h="51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Parappa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811.5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7228446/-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3711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Parappa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745.8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Parappa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953.4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Parappa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-IV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 2010-11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745.8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Karadukka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III 2011-12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390800/-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4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Kasargode</a:t>
                      </a:r>
                      <a:endParaRPr lang="en-IN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500" b="1" dirty="0" smtClean="0"/>
                    </a:p>
                    <a:p>
                      <a:r>
                        <a:rPr lang="en-US" sz="1500" b="1" dirty="0" smtClean="0"/>
                        <a:t>IV </a:t>
                      </a:r>
                      <a:r>
                        <a:rPr lang="en-US" sz="1500" b="1" dirty="0" smtClean="0"/>
                        <a:t>2012-13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366.12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664616/-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err="1" smtClean="0"/>
                        <a:t>Kasargode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VI 2014-15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628.68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3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WCDC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442267/-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54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Total Fund Balance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87,26,140/-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KANNUR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14399"/>
          <a:ext cx="8534400" cy="594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647232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64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Payyannur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II </a:t>
                      </a:r>
                      <a:r>
                        <a:rPr lang="en-US" b="1" dirty="0" smtClean="0"/>
                        <a:t>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805.35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23.00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2458995/-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Irikkur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III </a:t>
                      </a:r>
                      <a:r>
                        <a:rPr lang="en-US" b="1" dirty="0" smtClean="0"/>
                        <a:t>2011-12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606.48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793967/-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Iritty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III </a:t>
                      </a:r>
                      <a:r>
                        <a:rPr lang="en-US" b="1" dirty="0" smtClean="0"/>
                        <a:t>2011-12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525.36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375442/-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Iritty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IV </a:t>
                      </a:r>
                      <a:r>
                        <a:rPr lang="en-US" b="1" dirty="0" smtClean="0"/>
                        <a:t>2013-14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741.82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err="1" smtClean="0">
                          <a:solidFill>
                            <a:schemeClr val="tx1"/>
                          </a:solidFill>
                        </a:rPr>
                        <a:t>Irikkur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V </a:t>
                      </a:r>
                      <a:r>
                        <a:rPr lang="en-US" b="1" dirty="0" smtClean="0"/>
                        <a:t>2013-14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700.05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24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err="1" smtClean="0">
                          <a:solidFill>
                            <a:schemeClr val="tx1"/>
                          </a:solidFill>
                        </a:rPr>
                        <a:t>Thalipparamaba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VI </a:t>
                      </a:r>
                      <a:r>
                        <a:rPr lang="en-US" b="1" dirty="0" smtClean="0"/>
                        <a:t>2014-15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718.05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0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WCDC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56125/-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 Fund Balance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43,60,721/-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KOZHIKKODE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1"/>
          <a:ext cx="8382000" cy="5715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19723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775431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Thuneri</a:t>
                      </a:r>
                      <a:endParaRPr lang="en-US" sz="20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n-lt"/>
                          <a:cs typeface="Times New Roman" pitchFamily="18" charset="0"/>
                        </a:rPr>
                        <a:t>II  2010-11</a:t>
                      </a:r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856.8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10.00+4.0(14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985717/-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0555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Balussery</a:t>
                      </a:r>
                      <a:endParaRPr lang="en-US" sz="20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n-lt"/>
                          <a:cs typeface="Times New Roman" pitchFamily="18" charset="0"/>
                        </a:rPr>
                        <a:t>IV  2012-13</a:t>
                      </a:r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614.4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232104/-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6012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Kunnamangalam</a:t>
                      </a:r>
                      <a:endParaRPr lang="en-US" sz="2000" b="1" dirty="0"/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n-lt"/>
                          <a:cs typeface="Times New Roman" pitchFamily="18" charset="0"/>
                        </a:rPr>
                        <a:t>IV 2012-13</a:t>
                      </a:r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774.3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101673/-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0555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Koduvally</a:t>
                      </a:r>
                      <a:endParaRPr lang="en-US" sz="20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n-lt"/>
                          <a:cs typeface="Times New Roman" pitchFamily="18" charset="0"/>
                        </a:rPr>
                        <a:t>VI 2014-15</a:t>
                      </a:r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801.0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304335/-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055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WCDC</a:t>
                      </a:r>
                      <a:endParaRPr lang="en-US" sz="20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60449/-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055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Fund Balance</a:t>
                      </a:r>
                      <a:endParaRPr lang="en-US" sz="20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16,84,287/-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MALAPPURAM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2"/>
          <a:ext cx="8382000" cy="5699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69954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</a:t>
                      </a:r>
                      <a:r>
                        <a:rPr lang="en-IN" baseline="0" dirty="0" smtClean="0"/>
                        <a:t>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358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Areakode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630.5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2367451/-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8248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Areakode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789.5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Areakode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 2011-12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495.1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Kuttippuram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 2011-12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896683/-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Wandur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2012-13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296.9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421098/-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Vengara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 2012-13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656.4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8838/-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8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Wandur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2013-14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8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Kondotty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2014-15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629.25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98.63/-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8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WCDC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1754518/-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3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 Fund Balance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55,46,653/-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/>
              <a:t>Financial Progress</a:t>
            </a:r>
            <a:br>
              <a:rPr lang="en-IN" sz="3600" b="1" dirty="0" smtClean="0"/>
            </a:br>
            <a:r>
              <a:rPr lang="en-IN" sz="3600" b="1" dirty="0" smtClean="0"/>
              <a:t>KASARGODE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599"/>
          <a:ext cx="8382000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072815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Cumulative Expenditure as on 31/05/16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571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Parappa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811.5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</a:t>
                      </a:r>
                    </a:p>
                  </a:txBody>
                  <a:tcPr marL="9525" marR="9525" marT="9525" marB="0" anchor="b"/>
                </a:tc>
              </a:tr>
              <a:tr h="571014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Parappa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745.8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549.38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26.34</a:t>
                      </a:r>
                    </a:p>
                  </a:txBody>
                  <a:tcPr marL="9525" marR="9525" marT="9525" marB="0" anchor="b"/>
                </a:tc>
              </a:tr>
              <a:tr h="571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Parappa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953.4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28.02</a:t>
                      </a:r>
                    </a:p>
                  </a:txBody>
                  <a:tcPr marL="9525" marR="9525" marT="9525" marB="0" anchor="b"/>
                </a:tc>
              </a:tr>
              <a:tr h="571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Parappa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-IV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 2010-11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745.8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624.11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16.32</a:t>
                      </a:r>
                    </a:p>
                  </a:txBody>
                  <a:tcPr marL="9525" marR="9525" marT="9525" marB="0" anchor="b"/>
                </a:tc>
              </a:tr>
              <a:tr h="571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Karadukka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III 2011-12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9.87</a:t>
                      </a:r>
                    </a:p>
                  </a:txBody>
                  <a:tcPr marL="9525" marR="9525" marT="9525" marB="0" anchor="b"/>
                </a:tc>
              </a:tr>
              <a:tr h="682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Kasargode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IV 2012-13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366.12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339.11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7.38</a:t>
                      </a:r>
                    </a:p>
                  </a:txBody>
                  <a:tcPr marL="9525" marR="9525" marT="9525" marB="0" anchor="b"/>
                </a:tc>
              </a:tr>
              <a:tr h="5710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err="1" smtClean="0"/>
                        <a:t>Kasargode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VI 2014-15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628.68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619.933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PALAKKADU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197"/>
          <a:ext cx="8458200" cy="541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679966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Thrithala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2009-10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886.65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762924/-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92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Thrithala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2009-10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783.15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Alathur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 2009-10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964.2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162418/-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Pattambi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786.75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4545404/-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Pattambi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657.75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Nenmara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2012-13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532.65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609955/-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Chittoor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2012-13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924.8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1081056/-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Thrithala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2013-14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762.6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Attappady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2014-15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881.85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161717/-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WCDC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837029/-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 Fund Balance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81,60,504/-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WAYANADU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398"/>
          <a:ext cx="8153400" cy="514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953534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</a:t>
                      </a:r>
                      <a:r>
                        <a:rPr lang="en-US" dirty="0" smtClean="0"/>
                        <a:t>Name129674/-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59028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Kalpatta</a:t>
                      </a:r>
                      <a:r>
                        <a:rPr lang="en-US" b="1" dirty="0" smtClean="0"/>
                        <a:t>-I</a:t>
                      </a:r>
                      <a:endParaRPr lang="en-US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 2009-10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604.5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2053529/-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028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Kalpatta</a:t>
                      </a:r>
                      <a:r>
                        <a:rPr lang="en-US" b="1" dirty="0" smtClean="0"/>
                        <a:t>-II</a:t>
                      </a:r>
                      <a:endParaRPr lang="en-US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 2009-10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549.45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028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Kalpatta</a:t>
                      </a:r>
                      <a:r>
                        <a:rPr lang="en-US" b="1" dirty="0" smtClean="0"/>
                        <a:t>-III</a:t>
                      </a:r>
                      <a:endParaRPr lang="en-US" b="1" dirty="0"/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 2009-10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776.25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868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Sulathan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Bathery</a:t>
                      </a:r>
                      <a:endParaRPr lang="en-US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 2009-10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689.7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17824/-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028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Kalapatta</a:t>
                      </a:r>
                      <a:r>
                        <a:rPr lang="en-US" b="1" dirty="0" smtClean="0"/>
                        <a:t>-IV</a:t>
                      </a:r>
                      <a:endParaRPr lang="en-US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IV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502.05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028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WCDC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129674/-</a:t>
                      </a:r>
                      <a:endParaRPr lang="en-IN" b="1" dirty="0"/>
                    </a:p>
                  </a:txBody>
                  <a:tcPr/>
                </a:tc>
              </a:tr>
              <a:tr h="59028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Fund Balance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29,52,222/-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THRISSUR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1"/>
          <a:ext cx="8229600" cy="5539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80185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905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Wadakkancherry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</a:t>
                      </a:r>
                    </a:p>
                    <a:p>
                      <a:r>
                        <a:rPr lang="en-US" b="1" dirty="0" smtClean="0"/>
                        <a:t>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677.900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766749/-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3733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Kodakara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</a:t>
                      </a:r>
                    </a:p>
                    <a:p>
                      <a:r>
                        <a:rPr lang="en-US" b="1" dirty="0" smtClean="0"/>
                        <a:t>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685.400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468905/-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3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Chowannur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</a:t>
                      </a:r>
                    </a:p>
                    <a:p>
                      <a:r>
                        <a:rPr lang="en-US" b="1" dirty="0" smtClean="0"/>
                        <a:t>2012-13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586.400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11531/-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3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Vellangallur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</a:t>
                      </a:r>
                    </a:p>
                    <a:p>
                      <a:r>
                        <a:rPr lang="en-US" b="1" dirty="0" smtClean="0"/>
                        <a:t>2012-13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899.700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152401/-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3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Cherp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</a:t>
                      </a:r>
                    </a:p>
                    <a:p>
                      <a:r>
                        <a:rPr lang="en-US" b="1" dirty="0" smtClean="0"/>
                        <a:t>2013-14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411.000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657142/-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48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WCDC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1434998/-</a:t>
                      </a:r>
                      <a:endParaRPr lang="en-IN" b="1" dirty="0"/>
                    </a:p>
                  </a:txBody>
                  <a:tcPr/>
                </a:tc>
              </a:tr>
              <a:tr h="5448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Fund Balance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34,91,728/-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IDUKKI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685805"/>
          <a:ext cx="8382000" cy="6471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33395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Elamdesam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2010-11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325.8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2454283/-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Idukki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430.5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537735/-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Kattappana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694.65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748974/-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Azhutha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860.1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2990650/-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Azhutha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812.25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Azhutha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767.7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Kattappana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669.75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Azhutha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744.6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Thodupuzha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678.3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321705/-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69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Nedumkandom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572.7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59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WCDC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1326647/-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07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 Fund Balance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83,81,487/-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ERANAKULAM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1"/>
          <a:ext cx="8382000" cy="5494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941209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677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Vypin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 2010-11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884.55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645835/-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7670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Mulanthuruthi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 2011-12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457.44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507145/-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7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Parakkadavu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 2012-13</a:t>
                      </a:r>
                      <a:endParaRPr lang="en-IN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619.44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847595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Pampakkuda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2013-14</a:t>
                      </a:r>
                      <a:endParaRPr lang="en-IN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664.2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105976/-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7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Kothamangalam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 2014-15</a:t>
                      </a:r>
                      <a:endParaRPr lang="en-IN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13745/-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5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WCDC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1019742/-</a:t>
                      </a:r>
                      <a:endParaRPr lang="en-IN" b="1" dirty="0"/>
                    </a:p>
                  </a:txBody>
                  <a:tcPr anchor="ctr"/>
                </a:tc>
              </a:tr>
              <a:tr h="6776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Fund Balance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31,40,039/-</a:t>
                      </a:r>
                      <a:endParaRPr lang="en-IN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KOTTAYAM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598"/>
          <a:ext cx="8229600" cy="5288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79848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60657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Erattupetta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648.00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1154919/-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57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Uzhavoor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III</a:t>
                      </a:r>
                    </a:p>
                    <a:p>
                      <a:r>
                        <a:rPr lang="en-IN" sz="1500" b="1" dirty="0" smtClean="0"/>
                        <a:t>2011-12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698.4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615567/-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57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Pallom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612.00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209316/-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57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Erattupetta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916.00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57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Lalam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1" dirty="0" smtClean="0"/>
                        <a:t>VI  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552.00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343238/-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5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WCDC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517704/-</a:t>
                      </a:r>
                      <a:endParaRPr lang="en-IN" b="1" dirty="0"/>
                    </a:p>
                  </a:txBody>
                  <a:tcPr anchor="ctr"/>
                </a:tc>
              </a:tr>
              <a:tr h="66899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Fund Balance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29,40,786/-</a:t>
                      </a:r>
                      <a:endParaRPr lang="en-IN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PATHANAMTHITTA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1"/>
          <a:ext cx="8153400" cy="539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114386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7081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Ranni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814.08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2229655/-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81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Pulikkeezhu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580.56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697329/-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81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Mallappally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660.00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1189876/-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81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Koippuram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1" dirty="0" smtClean="0"/>
                        <a:t>VI  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466.8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397432/-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81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WCDC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634175/-</a:t>
                      </a:r>
                      <a:endParaRPr lang="en-IN" sz="1800" b="1" dirty="0"/>
                    </a:p>
                  </a:txBody>
                  <a:tcPr anchor="ctr"/>
                </a:tc>
              </a:tr>
              <a:tr h="7081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 Fund Balance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51,48,468/-</a:t>
                      </a:r>
                      <a:endParaRPr lang="en-IN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ALAPPUZHA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5000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88900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Champakkulam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706.68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2176546/-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Chengannur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III</a:t>
                      </a:r>
                    </a:p>
                    <a:p>
                      <a:r>
                        <a:rPr lang="en-IN" sz="1500" b="1" dirty="0" smtClean="0"/>
                        <a:t>2011-12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818.00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957537/-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Bharanikkavu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650.5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696701/-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Mavelikkara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656.6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474358/-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9921"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Kanjikkuzhy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1" dirty="0" smtClean="0"/>
                        <a:t>VI  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/>
                        <a:t>795.12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10732/-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WCDC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144652/-</a:t>
                      </a:r>
                      <a:endParaRPr lang="en-IN" b="1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Fund Balance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44,60,526/-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KOLLAM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2"/>
          <a:ext cx="8458200" cy="5287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986191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60862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Ithikkara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737.55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 ( OI)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2459030/-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498">
                <a:tc>
                  <a:txBody>
                    <a:bodyPr/>
                    <a:lstStyle/>
                    <a:p>
                      <a:r>
                        <a:rPr lang="en-IN" b="1" dirty="0" smtClean="0"/>
                        <a:t>Pathanapuram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III   2011-12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740.88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Oth.I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1009198/-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498">
                <a:tc>
                  <a:txBody>
                    <a:bodyPr/>
                    <a:lstStyle/>
                    <a:p>
                      <a:r>
                        <a:rPr lang="en-IN" b="1" dirty="0" smtClean="0"/>
                        <a:t>Vettikkavala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274.35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625990/-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498">
                <a:tc>
                  <a:txBody>
                    <a:bodyPr/>
                    <a:lstStyle/>
                    <a:p>
                      <a:r>
                        <a:rPr lang="en-IN" b="1" dirty="0" smtClean="0"/>
                        <a:t>Chittumala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467.76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5.00 (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470968/-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498">
                <a:tc>
                  <a:txBody>
                    <a:bodyPr/>
                    <a:lstStyle/>
                    <a:p>
                      <a:r>
                        <a:rPr lang="en-IN" b="1" dirty="0" smtClean="0"/>
                        <a:t>Anchal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VI  2014-15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458.25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50210/-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WCDC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5890360/-</a:t>
                      </a:r>
                      <a:endParaRPr lang="en-IN" b="1" dirty="0"/>
                    </a:p>
                  </a:txBody>
                  <a:tcPr/>
                </a:tc>
              </a:tr>
              <a:tr h="610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Fund Balance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1,05,05,754/-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THIRUVANANTHAPURAM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957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69994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Funds allotted in 2016-17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Balance fund as per PFMS</a:t>
                      </a:r>
                      <a:endParaRPr lang="en-IN" dirty="0"/>
                    </a:p>
                  </a:txBody>
                  <a:tcPr/>
                </a:tc>
              </a:tr>
              <a:tr h="608996">
                <a:tc>
                  <a:txBody>
                    <a:bodyPr/>
                    <a:lstStyle/>
                    <a:p>
                      <a:r>
                        <a:rPr lang="en-IN" b="1" dirty="0" smtClean="0"/>
                        <a:t>Vamanapuram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 </a:t>
                      </a:r>
                      <a:br>
                        <a:rPr lang="en-IN" sz="1500" b="1" dirty="0" smtClean="0"/>
                      </a:br>
                      <a:r>
                        <a:rPr lang="en-IN" sz="1500" b="1" dirty="0" smtClean="0"/>
                        <a:t>2010-11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1123.8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0.00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370965/-</a:t>
                      </a:r>
                      <a:endParaRPr lang="en-IN" b="1" dirty="0"/>
                    </a:p>
                  </a:txBody>
                  <a:tcPr anchor="ctr"/>
                </a:tc>
              </a:tr>
              <a:tr h="608996">
                <a:tc>
                  <a:txBody>
                    <a:bodyPr/>
                    <a:lstStyle/>
                    <a:p>
                      <a:r>
                        <a:rPr lang="en-IN" b="1" dirty="0" smtClean="0"/>
                        <a:t>Chirayinkkezhu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III   2011-12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816.4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0.00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121875/-</a:t>
                      </a:r>
                      <a:endParaRPr lang="en-IN" b="1" dirty="0"/>
                    </a:p>
                  </a:txBody>
                  <a:tcPr anchor="ctr"/>
                </a:tc>
              </a:tr>
              <a:tr h="52360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Pathencode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IV </a:t>
                      </a:r>
                    </a:p>
                    <a:p>
                      <a:r>
                        <a:rPr lang="en-IN" sz="1500" b="1" dirty="0" smtClean="0"/>
                        <a:t>2012-13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913.9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0.00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313908/-</a:t>
                      </a:r>
                      <a:endParaRPr lang="en-IN" b="1" dirty="0"/>
                    </a:p>
                  </a:txBody>
                  <a:tcPr anchor="ctr"/>
                </a:tc>
              </a:tr>
              <a:tr h="52360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Kilimanoor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 </a:t>
                      </a:r>
                    </a:p>
                    <a:p>
                      <a:r>
                        <a:rPr lang="en-IN" sz="1500" b="1" dirty="0" smtClean="0"/>
                        <a:t>2013-14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651.2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0.00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192501/-</a:t>
                      </a:r>
                      <a:endParaRPr lang="en-IN" b="1" dirty="0"/>
                    </a:p>
                  </a:txBody>
                  <a:tcPr anchor="ctr"/>
                </a:tc>
              </a:tr>
              <a:tr h="608996">
                <a:tc>
                  <a:txBody>
                    <a:bodyPr/>
                    <a:lstStyle/>
                    <a:p>
                      <a:r>
                        <a:rPr lang="en-IN" b="1" dirty="0" smtClean="0"/>
                        <a:t>Vamanapuram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VI  2014-15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429.9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0.00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 anchor="ctr"/>
                </a:tc>
              </a:tr>
              <a:tr h="5236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WCDC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556469/-</a:t>
                      </a:r>
                      <a:endParaRPr lang="en-IN" b="1" dirty="0"/>
                    </a:p>
                  </a:txBody>
                  <a:tcPr/>
                </a:tc>
              </a:tr>
              <a:tr h="6089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Fund</a:t>
                      </a:r>
                      <a:r>
                        <a:rPr lang="en-US" b="1" baseline="0" dirty="0" smtClean="0"/>
                        <a:t> Balance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15,55,720/-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KANNUR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05800" cy="514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1283868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691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Payyannur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805.35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211.07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594.28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26.21</a:t>
                      </a:r>
                    </a:p>
                  </a:txBody>
                  <a:tcPr marL="9525" marR="9525" marT="9525" marB="0" anchor="b"/>
                </a:tc>
              </a:tr>
              <a:tr h="594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Irikkur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 2011-12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606.48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554.08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8.64</a:t>
                      </a:r>
                    </a:p>
                  </a:txBody>
                  <a:tcPr marL="9525" marR="9525" marT="9525" marB="0" anchor="b"/>
                </a:tc>
              </a:tr>
              <a:tr h="594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Iritty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 2011-12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525.36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469.13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10.70</a:t>
                      </a:r>
                    </a:p>
                  </a:txBody>
                  <a:tcPr marL="9525" marR="9525" marT="9525" marB="0" anchor="b"/>
                </a:tc>
              </a:tr>
              <a:tr h="691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Iritty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2013-14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741.82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708.81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4.45</a:t>
                      </a:r>
                    </a:p>
                  </a:txBody>
                  <a:tcPr marL="9525" marR="9525" marT="9525" marB="0" anchor="b"/>
                </a:tc>
              </a:tr>
              <a:tr h="594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err="1" smtClean="0">
                          <a:solidFill>
                            <a:schemeClr val="tx1"/>
                          </a:solidFill>
                        </a:rPr>
                        <a:t>Irikkur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2013-14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700.05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664.89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5.02</a:t>
                      </a:r>
                    </a:p>
                  </a:txBody>
                  <a:tcPr marL="9525" marR="9525" marT="9525" marB="0" anchor="b"/>
                </a:tc>
              </a:tr>
              <a:tr h="691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err="1" smtClean="0">
                          <a:solidFill>
                            <a:schemeClr val="tx1"/>
                          </a:solidFill>
                        </a:rPr>
                        <a:t>Thalipparamaba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2014-15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718.05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Kasaragod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8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4470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Parappa</a:t>
                      </a:r>
                      <a:r>
                        <a:rPr lang="en-US" b="1" dirty="0" smtClean="0"/>
                        <a:t>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– 2010-11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97.75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13.79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14.11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Karadukka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III– 2011-12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66.99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14.78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22.06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Kasaragod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V- 2013-14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26.49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8.7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32.84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Kasaragod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8.58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2.21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25.76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Kannur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81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3296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77038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Iritty</a:t>
                      </a:r>
                      <a:r>
                        <a:rPr lang="en-US" b="1" dirty="0" smtClean="0"/>
                        <a:t>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 –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38.98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13.83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35.48</a:t>
                      </a:r>
                      <a:endParaRPr lang="en-IN" b="1" dirty="0"/>
                    </a:p>
                  </a:txBody>
                  <a:tcPr/>
                </a:tc>
              </a:tr>
              <a:tr h="77038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Irikkur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III– 2011-12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68.79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15.97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23.22</a:t>
                      </a:r>
                      <a:endParaRPr lang="en-IN" b="1" dirty="0"/>
                    </a:p>
                  </a:txBody>
                  <a:tcPr/>
                </a:tc>
              </a:tr>
              <a:tr h="77038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Iritty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IV- 2012-13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30.72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5.29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17.22</a:t>
                      </a:r>
                      <a:endParaRPr lang="en-IN" b="1" dirty="0"/>
                    </a:p>
                  </a:txBody>
                  <a:tcPr/>
                </a:tc>
              </a:tr>
              <a:tr h="77038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Irikkur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34.63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7.27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20.99</a:t>
                      </a:r>
                      <a:endParaRPr lang="en-IN" b="1" dirty="0"/>
                    </a:p>
                  </a:txBody>
                  <a:tcPr/>
                </a:tc>
              </a:tr>
              <a:tr h="77038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Thaliparamba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19.57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7.4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37.81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Wayanad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07463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120196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Kalpetta</a:t>
                      </a:r>
                      <a:r>
                        <a:rPr lang="en-US" b="1" dirty="0" smtClean="0"/>
                        <a:t> IV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9.3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4.92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52.94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smtClean="0"/>
              <a:t>Kozhikode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800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4241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825074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Tuneri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– 2010-11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140.76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20.48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14.55</a:t>
                      </a:r>
                      <a:endParaRPr lang="en-IN" b="1" dirty="0"/>
                    </a:p>
                  </a:txBody>
                  <a:tcPr/>
                </a:tc>
              </a:tr>
              <a:tr h="825074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Balusserry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IV- 2012-13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92.42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19.61</a:t>
                      </a:r>
                      <a:endParaRPr lang="en-IN" b="1" dirty="0"/>
                    </a:p>
                  </a:txBody>
                  <a:tcPr/>
                </a:tc>
              </a:tr>
              <a:tr h="825074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Kunnamangalam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IV- 2012-13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95.92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15.76</a:t>
                      </a:r>
                      <a:endParaRPr lang="en-IN" b="1" dirty="0"/>
                    </a:p>
                  </a:txBody>
                  <a:tcPr/>
                </a:tc>
              </a:tr>
              <a:tr h="825074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Koduvally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30.79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10.16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33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Malappuram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600" cy="518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249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59381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Arekode</a:t>
                      </a:r>
                      <a:r>
                        <a:rPr lang="en-US" b="1" dirty="0" smtClean="0"/>
                        <a:t> 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– 2010-11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234.96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26.63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11.33</a:t>
                      </a:r>
                      <a:endParaRPr lang="en-IN" b="1" dirty="0"/>
                    </a:p>
                  </a:txBody>
                  <a:tcPr/>
                </a:tc>
              </a:tr>
              <a:tr h="59381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Arekode</a:t>
                      </a:r>
                      <a:r>
                        <a:rPr lang="en-US" b="1" dirty="0" smtClean="0"/>
                        <a:t> 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II– 2010-11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154.9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19.77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12.76</a:t>
                      </a:r>
                      <a:endParaRPr lang="en-IN" b="1" dirty="0"/>
                    </a:p>
                  </a:txBody>
                  <a:tcPr/>
                </a:tc>
              </a:tr>
              <a:tr h="59381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Arekode</a:t>
                      </a:r>
                      <a:r>
                        <a:rPr lang="en-US" b="1" dirty="0" smtClean="0"/>
                        <a:t> 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110.33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14.88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13.49</a:t>
                      </a:r>
                      <a:endParaRPr lang="en-IN" b="1" dirty="0"/>
                    </a:p>
                  </a:txBody>
                  <a:tcPr/>
                </a:tc>
              </a:tr>
              <a:tr h="59381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Wandoor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76.56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19.76</a:t>
                      </a:r>
                      <a:endParaRPr lang="en-IN" b="1" dirty="0"/>
                    </a:p>
                  </a:txBody>
                  <a:tcPr/>
                </a:tc>
              </a:tr>
              <a:tr h="59381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Vengara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85.15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15.79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18.54</a:t>
                      </a:r>
                      <a:endParaRPr lang="en-IN" b="1" dirty="0"/>
                    </a:p>
                  </a:txBody>
                  <a:tcPr/>
                </a:tc>
              </a:tr>
              <a:tr h="59381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Wandoor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43.24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8.65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en-IN" b="1" dirty="0"/>
                    </a:p>
                  </a:txBody>
                  <a:tcPr/>
                </a:tc>
              </a:tr>
              <a:tr h="59381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Kondotty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18.38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6.72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36.56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Palakkad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82000" cy="487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47004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85169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Nenmara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122.74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15.64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12.74</a:t>
                      </a:r>
                      <a:endParaRPr lang="en-IN" b="1" dirty="0"/>
                    </a:p>
                  </a:txBody>
                  <a:tcPr/>
                </a:tc>
              </a:tr>
              <a:tr h="85169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Chittur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IV– 2012-13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33.86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29.80</a:t>
                      </a:r>
                      <a:endParaRPr lang="en-IN" b="1" dirty="0"/>
                    </a:p>
                  </a:txBody>
                  <a:tcPr/>
                </a:tc>
              </a:tr>
              <a:tr h="85169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Thrithala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31.23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4.49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14.38</a:t>
                      </a:r>
                      <a:endParaRPr lang="en-IN" b="1" dirty="0"/>
                    </a:p>
                  </a:txBody>
                  <a:tcPr/>
                </a:tc>
              </a:tr>
              <a:tr h="85169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Attappadi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8.14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67.83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Thrissur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05800" cy="487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2371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71676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Kodakara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– 2010-11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115.17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19.52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16.95</a:t>
                      </a:r>
                      <a:endParaRPr lang="en-IN" b="1" dirty="0"/>
                    </a:p>
                  </a:txBody>
                  <a:tcPr/>
                </a:tc>
              </a:tr>
              <a:tr h="77261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Wadakkancherry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II– 2010-11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143.51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22.22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15.48</a:t>
                      </a:r>
                      <a:endParaRPr lang="en-IN" b="1" dirty="0"/>
                    </a:p>
                  </a:txBody>
                  <a:tcPr/>
                </a:tc>
              </a:tr>
              <a:tr h="71676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Chowannur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49.72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14.51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29.18</a:t>
                      </a:r>
                      <a:endParaRPr lang="en-IN" b="1" dirty="0"/>
                    </a:p>
                  </a:txBody>
                  <a:tcPr/>
                </a:tc>
              </a:tr>
              <a:tr h="71676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Vellangallur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116.56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15.71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13.48</a:t>
                      </a:r>
                      <a:endParaRPr lang="en-IN" b="1" dirty="0"/>
                    </a:p>
                  </a:txBody>
                  <a:tcPr/>
                </a:tc>
              </a:tr>
              <a:tr h="71676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Cherpu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27.57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12.01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43.56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Ernakulam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05800" cy="48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4276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82712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Mulanthuruthi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129.8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17.93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13.81</a:t>
                      </a:r>
                      <a:endParaRPr lang="en-IN" b="1" dirty="0"/>
                    </a:p>
                  </a:txBody>
                  <a:tcPr/>
                </a:tc>
              </a:tr>
              <a:tr h="82712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Parakkadav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68.2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13.24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19.41</a:t>
                      </a:r>
                      <a:endParaRPr lang="en-IN" b="1" dirty="0"/>
                    </a:p>
                  </a:txBody>
                  <a:tcPr/>
                </a:tc>
              </a:tr>
              <a:tr h="82712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Pampakuda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40.62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12.78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31.46</a:t>
                      </a:r>
                      <a:endParaRPr lang="en-IN" b="1" dirty="0"/>
                    </a:p>
                  </a:txBody>
                  <a:tcPr/>
                </a:tc>
              </a:tr>
              <a:tr h="89157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Kothamangalam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12.84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5.72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44.55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Idukki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600" cy="521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100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4495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Elamdesom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– 2010-11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84.02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16.08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19.14</a:t>
                      </a:r>
                      <a:endParaRPr lang="en-IN" b="1" dirty="0"/>
                    </a:p>
                  </a:txBody>
                  <a:tcPr/>
                </a:tc>
              </a:tr>
              <a:tr h="4495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Idukki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32.75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15.62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47.70</a:t>
                      </a:r>
                      <a:endParaRPr lang="en-IN" b="1" dirty="0"/>
                    </a:p>
                  </a:txBody>
                  <a:tcPr/>
                </a:tc>
              </a:tr>
              <a:tr h="4495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Kattappana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43.55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11.05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25.37</a:t>
                      </a:r>
                      <a:endParaRPr lang="en-IN" b="1" dirty="0"/>
                    </a:p>
                  </a:txBody>
                  <a:tcPr/>
                </a:tc>
              </a:tr>
              <a:tr h="4495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Azhutha</a:t>
                      </a:r>
                      <a:r>
                        <a:rPr lang="en-US" b="1" dirty="0" smtClean="0"/>
                        <a:t> 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55.35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12.42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22.44</a:t>
                      </a:r>
                      <a:endParaRPr lang="en-IN" b="1" dirty="0"/>
                    </a:p>
                  </a:txBody>
                  <a:tcPr/>
                </a:tc>
              </a:tr>
              <a:tr h="4495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Azhutha</a:t>
                      </a:r>
                      <a:r>
                        <a:rPr lang="en-US" b="1" dirty="0" smtClean="0"/>
                        <a:t> 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57.65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13.92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24.16</a:t>
                      </a:r>
                      <a:endParaRPr lang="en-IN" b="1" dirty="0"/>
                    </a:p>
                  </a:txBody>
                  <a:tcPr/>
                </a:tc>
              </a:tr>
              <a:tr h="4495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Azhutha</a:t>
                      </a:r>
                      <a:r>
                        <a:rPr lang="en-US" b="1" dirty="0" smtClean="0"/>
                        <a:t> 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50.09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10.87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21.70</a:t>
                      </a:r>
                      <a:endParaRPr lang="en-IN" b="1" dirty="0"/>
                    </a:p>
                  </a:txBody>
                  <a:tcPr/>
                </a:tc>
              </a:tr>
              <a:tr h="4495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Kattappana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 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35.85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14.82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41.34</a:t>
                      </a:r>
                      <a:endParaRPr lang="en-IN" b="1" dirty="0"/>
                    </a:p>
                  </a:txBody>
                  <a:tcPr/>
                </a:tc>
              </a:tr>
              <a:tr h="455601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Azhutha</a:t>
                      </a:r>
                      <a:r>
                        <a:rPr lang="en-US" b="1" dirty="0" smtClean="0"/>
                        <a:t> 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IV – 2012-13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54.19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17.61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32.50</a:t>
                      </a:r>
                      <a:endParaRPr lang="en-IN" b="1" dirty="0"/>
                    </a:p>
                  </a:txBody>
                  <a:tcPr/>
                </a:tc>
              </a:tr>
              <a:tr h="48456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Thodupuzha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IV – 2012-13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45.45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16.22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35.69</a:t>
                      </a:r>
                      <a:endParaRPr lang="en-IN" b="1" dirty="0"/>
                    </a:p>
                  </a:txBody>
                  <a:tcPr/>
                </a:tc>
              </a:tr>
              <a:tr h="48456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Nedumkandam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VI – 2014-15</a:t>
                      </a:r>
                      <a:endParaRPr lang="en-I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12.03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8.24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68.50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Kottayam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0580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2319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71373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Erattupetta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– 2010-11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170.46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18.75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11.00</a:t>
                      </a:r>
                      <a:endParaRPr lang="en-IN" b="1" dirty="0"/>
                    </a:p>
                  </a:txBody>
                  <a:tcPr/>
                </a:tc>
              </a:tr>
              <a:tr h="71373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Uzhavoor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114.17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16.74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14.66</a:t>
                      </a:r>
                      <a:endParaRPr lang="en-IN" b="1" dirty="0"/>
                    </a:p>
                  </a:txBody>
                  <a:tcPr/>
                </a:tc>
              </a:tr>
              <a:tr h="71373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Pallom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58.25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14.08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24.17</a:t>
                      </a:r>
                      <a:endParaRPr lang="en-IN" b="1" dirty="0"/>
                    </a:p>
                  </a:txBody>
                  <a:tcPr/>
                </a:tc>
              </a:tr>
              <a:tr h="71373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Erattupetta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29.65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7.13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24.05</a:t>
                      </a:r>
                      <a:endParaRPr lang="en-IN" b="1" dirty="0"/>
                    </a:p>
                  </a:txBody>
                  <a:tcPr/>
                </a:tc>
              </a:tr>
              <a:tr h="71373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Lalam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13.51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7.98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59.09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KOZHIKKODE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696446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740196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Thuneri</a:t>
                      </a:r>
                      <a:endParaRPr lang="en-US" sz="20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n-lt"/>
                          <a:cs typeface="Times New Roman" pitchFamily="18" charset="0"/>
                        </a:rPr>
                        <a:t>II  2010-11</a:t>
                      </a:r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856.8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706.66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17.52</a:t>
                      </a:r>
                    </a:p>
                  </a:txBody>
                  <a:tcPr marL="9525" marR="9525" marT="9525" marB="0" anchor="b"/>
                </a:tc>
              </a:tr>
              <a:tr h="740196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Balussery</a:t>
                      </a:r>
                      <a:endParaRPr lang="en-US" sz="20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n-lt"/>
                          <a:cs typeface="Times New Roman" pitchFamily="18" charset="0"/>
                        </a:rPr>
                        <a:t>IV  2012-13</a:t>
                      </a:r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614.4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521.22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15.17</a:t>
                      </a:r>
                    </a:p>
                  </a:txBody>
                  <a:tcPr marL="9525" marR="9525" marT="9525" marB="0" anchor="b"/>
                </a:tc>
              </a:tr>
              <a:tr h="883566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Kunnamangalam</a:t>
                      </a:r>
                      <a:endParaRPr lang="en-US" sz="2000" b="1" dirty="0"/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n-lt"/>
                          <a:cs typeface="Times New Roman" pitchFamily="18" charset="0"/>
                        </a:rPr>
                        <a:t>IV 2012-13</a:t>
                      </a:r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774.3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12.44</a:t>
                      </a:r>
                    </a:p>
                  </a:txBody>
                  <a:tcPr marL="9525" marR="9525" marT="9525" marB="0" anchor="b"/>
                </a:tc>
              </a:tr>
              <a:tr h="740196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Koduvally</a:t>
                      </a:r>
                      <a:endParaRPr lang="en-US" sz="20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n-lt"/>
                          <a:cs typeface="Times New Roman" pitchFamily="18" charset="0"/>
                        </a:rPr>
                        <a:t>VI 2014-15</a:t>
                      </a:r>
                      <a:endParaRPr lang="en-US" sz="15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801.0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769.75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Alappuzha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82000" cy="487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47004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85169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Chengannur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III- 2011-12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113.23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18.73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16.54</a:t>
                      </a:r>
                      <a:endParaRPr lang="en-IN" b="1" dirty="0"/>
                    </a:p>
                  </a:txBody>
                  <a:tcPr/>
                </a:tc>
              </a:tr>
              <a:tr h="85169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Bharanikkav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73.68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18.05</a:t>
                      </a:r>
                      <a:endParaRPr lang="en-IN" b="1" dirty="0"/>
                    </a:p>
                  </a:txBody>
                  <a:tcPr/>
                </a:tc>
              </a:tr>
              <a:tr h="85169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Mavelikkara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52.46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12.17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23.20</a:t>
                      </a:r>
                      <a:endParaRPr lang="en-IN" b="1" dirty="0"/>
                    </a:p>
                  </a:txBody>
                  <a:tcPr/>
                </a:tc>
              </a:tr>
              <a:tr h="85169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Kanjikuzhi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34.77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9.69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27.87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Pathanamthitta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05800" cy="381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52399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1145241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Mallappally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52.18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13.68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26.22</a:t>
                      </a:r>
                      <a:endParaRPr lang="en-IN" b="1" dirty="0"/>
                    </a:p>
                  </a:txBody>
                  <a:tcPr/>
                </a:tc>
              </a:tr>
              <a:tr h="1145241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Koipuram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40.76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24.73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Kollam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82000" cy="48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4470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Ithikkara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– 2010-11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132.27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11.41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Vettikkavala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54.85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11.34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20.67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Chittumala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49.16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9.7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19.73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Anchal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11.79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2.86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24.26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Administrative Cost </a:t>
            </a:r>
            <a:br>
              <a:rPr lang="en-US" sz="3600" b="1" dirty="0" smtClean="0"/>
            </a:br>
            <a:r>
              <a:rPr lang="en-US" sz="3600" b="1" dirty="0" err="1" smtClean="0"/>
              <a:t>Thiruvananthapuram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82000" cy="48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4470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 Name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Batch &amp; Year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Expdr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Lakhs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Expdr</a:t>
                      </a:r>
                      <a:r>
                        <a:rPr lang="en-US" b="1" baseline="0" dirty="0" smtClean="0"/>
                        <a:t> on </a:t>
                      </a:r>
                      <a:r>
                        <a:rPr lang="en-US" b="1" dirty="0" smtClean="0"/>
                        <a:t>Adm.</a:t>
                      </a:r>
                      <a:r>
                        <a:rPr lang="en-US" b="1" baseline="0" dirty="0" smtClean="0"/>
                        <a:t> Cost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Chirayikizhu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 I– 2011-12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91.63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16.7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18.23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Pothencod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IV– 2012-13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42.19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13.79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32.69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Kilimanoor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 – 2013-14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49.71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10.98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22.09</a:t>
                      </a:r>
                      <a:endParaRPr lang="en-IN" b="1" dirty="0"/>
                    </a:p>
                  </a:txBody>
                  <a:tcPr/>
                </a:tc>
              </a:tr>
              <a:tr h="838382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Vamanapuram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VI –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18.98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6.88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36.25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PMKSY – Other Interventions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597"/>
          <a:ext cx="83058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Allotted Amount (</a:t>
                      </a:r>
                      <a:r>
                        <a:rPr lang="en-US" dirty="0" err="1" smtClean="0"/>
                        <a:t>Lakhs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</a:t>
                      </a:r>
                      <a:endParaRPr lang="en-IN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Ithikkara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Pathanapuram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2.69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Vettikkavala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Chittumala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2.77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Ranni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Pulikizhu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Champakulam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Chengannur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Bharanikkavu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Erattupetta</a:t>
                      </a:r>
                      <a:r>
                        <a:rPr lang="en-US" b="1" dirty="0" smtClean="0"/>
                        <a:t> 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0.31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Uzhavoor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Elamdesom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2.507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Azhutha</a:t>
                      </a:r>
                      <a:r>
                        <a:rPr lang="en-US" b="1" dirty="0" smtClean="0"/>
                        <a:t> 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Azhutha</a:t>
                      </a:r>
                      <a:r>
                        <a:rPr lang="en-US" b="1" dirty="0" smtClean="0"/>
                        <a:t> 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PMKSY – Other Interventions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2"/>
          <a:ext cx="8153400" cy="548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91886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Allotted Amount (</a:t>
                      </a:r>
                      <a:r>
                        <a:rPr lang="en-US" dirty="0" err="1" smtClean="0"/>
                        <a:t>Lakhs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</a:t>
                      </a:r>
                      <a:endParaRPr lang="en-IN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Azhutha</a:t>
                      </a:r>
                      <a:r>
                        <a:rPr lang="en-US" b="1" dirty="0" smtClean="0"/>
                        <a:t> 3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Azhutha</a:t>
                      </a:r>
                      <a:r>
                        <a:rPr lang="en-US" b="1" dirty="0" smtClean="0"/>
                        <a:t> 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Vypin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Mulamthuruthi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Parakkadavu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Wadakkancherry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13.26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Pattambi</a:t>
                      </a:r>
                      <a:r>
                        <a:rPr lang="en-US" b="1" dirty="0" smtClean="0"/>
                        <a:t> 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25.08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Pattambi</a:t>
                      </a:r>
                      <a:r>
                        <a:rPr lang="en-US" b="1" dirty="0" smtClean="0"/>
                        <a:t> 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4.32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Areakode</a:t>
                      </a:r>
                      <a:r>
                        <a:rPr lang="en-US" b="1" dirty="0" smtClean="0"/>
                        <a:t> 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4.64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Areakode</a:t>
                      </a:r>
                      <a:r>
                        <a:rPr lang="en-US" b="1" dirty="0" smtClean="0"/>
                        <a:t> 2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Areakode</a:t>
                      </a:r>
                      <a:r>
                        <a:rPr lang="en-US" b="1" dirty="0" smtClean="0"/>
                        <a:t> 3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Kuttippuram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Wandoor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12954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b="1" dirty="0" smtClean="0"/>
              <a:t>Year Wise Expenditure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/>
              <a:t>Constraints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Delay in fund release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   Rs. 15.16 </a:t>
            </a:r>
            <a:r>
              <a:rPr lang="en-US" b="1" dirty="0" err="1" smtClean="0"/>
              <a:t>crore</a:t>
            </a:r>
            <a:r>
              <a:rPr lang="en-US" b="1" dirty="0" smtClean="0"/>
              <a:t> received on 14/10/2014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   These funds exhausted on March, 2015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    Next allotment received only on Oct, 2015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    No funds available from </a:t>
            </a:r>
            <a:r>
              <a:rPr lang="en-US" b="1" dirty="0" smtClean="0">
                <a:solidFill>
                  <a:srgbClr val="00B050"/>
                </a:solidFill>
              </a:rPr>
              <a:t>April to Oct 2015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    While funds received, election process in  		             LSGI had already been started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     This drastically affects the pace of 	               				              implementation                	                                                 	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Constraints…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DPR quality is poor – lack of proper verification at PIA or WCDC levels. </a:t>
            </a:r>
          </a:p>
          <a:p>
            <a:pPr algn="just"/>
            <a:r>
              <a:rPr lang="en-US" b="1" dirty="0" smtClean="0"/>
              <a:t>NET planning is not visualized in most DPRs</a:t>
            </a:r>
          </a:p>
          <a:p>
            <a:pPr algn="just"/>
            <a:r>
              <a:rPr lang="en-US" b="1" dirty="0" smtClean="0"/>
              <a:t>The </a:t>
            </a:r>
            <a:r>
              <a:rPr lang="en-US" b="1" dirty="0" err="1" smtClean="0"/>
              <a:t>programme</a:t>
            </a:r>
            <a:r>
              <a:rPr lang="en-US" b="1" dirty="0" smtClean="0"/>
              <a:t> is not </a:t>
            </a:r>
            <a:r>
              <a:rPr lang="en-US" b="1" dirty="0" err="1" smtClean="0"/>
              <a:t>internalised</a:t>
            </a:r>
            <a:r>
              <a:rPr lang="en-US" b="1" dirty="0" smtClean="0"/>
              <a:t> by Dept. Officials as their own </a:t>
            </a:r>
            <a:r>
              <a:rPr lang="en-US" b="1" dirty="0" err="1" smtClean="0"/>
              <a:t>programme</a:t>
            </a:r>
            <a:endParaRPr lang="en-US" b="1" dirty="0" smtClean="0"/>
          </a:p>
          <a:p>
            <a:pPr algn="just"/>
            <a:r>
              <a:rPr lang="en-US" b="1" dirty="0" smtClean="0"/>
              <a:t>WDTs – Poor coordination &amp; monitoring by Block officials, desired output not received. </a:t>
            </a:r>
          </a:p>
          <a:p>
            <a:pPr algn="just"/>
            <a:r>
              <a:rPr lang="en-US" b="1" dirty="0" smtClean="0"/>
              <a:t>Watershed Committee Secretaries – over burdened by three or more watersheds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Constraints…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Watershed Committees – not formed properly and hence inactive in most cases</a:t>
            </a:r>
          </a:p>
          <a:p>
            <a:pPr algn="just"/>
            <a:r>
              <a:rPr lang="en-US" b="1" dirty="0" smtClean="0"/>
              <a:t>PIAs not giving  proper guidance to Watershed Committees &amp; VEOs</a:t>
            </a:r>
          </a:p>
          <a:p>
            <a:pPr algn="just"/>
            <a:r>
              <a:rPr lang="en-US" b="1" dirty="0" smtClean="0"/>
              <a:t>Involvement of </a:t>
            </a:r>
            <a:r>
              <a:rPr lang="en-US" b="1" dirty="0" err="1" smtClean="0"/>
              <a:t>Grama</a:t>
            </a:r>
            <a:r>
              <a:rPr lang="en-US" b="1" dirty="0" smtClean="0"/>
              <a:t> </a:t>
            </a:r>
            <a:r>
              <a:rPr lang="en-US" b="1" dirty="0" err="1" smtClean="0"/>
              <a:t>Panchayaths</a:t>
            </a:r>
            <a:r>
              <a:rPr lang="en-US" b="1" dirty="0" smtClean="0"/>
              <a:t> are minimal</a:t>
            </a:r>
          </a:p>
          <a:p>
            <a:pPr algn="just"/>
            <a:r>
              <a:rPr lang="en-US" b="1" dirty="0" smtClean="0"/>
              <a:t>No technical support from Line Departments</a:t>
            </a:r>
          </a:p>
          <a:p>
            <a:pPr algn="just"/>
            <a:r>
              <a:rPr lang="en-US" b="1" dirty="0" smtClean="0"/>
              <a:t>Absence of GIS support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MALAPPURAM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1"/>
          <a:ext cx="8382000" cy="594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70642"/>
                <a:gridCol w="1423358"/>
                <a:gridCol w="1397000"/>
                <a:gridCol w="1397000"/>
                <a:gridCol w="1397000"/>
              </a:tblGrid>
              <a:tr h="1521539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</a:t>
                      </a:r>
                      <a:r>
                        <a:rPr lang="en-IN" baseline="0" dirty="0" smtClean="0"/>
                        <a:t>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Cumulative Expenditure as on 31/05/16</a:t>
                      </a:r>
                      <a:endParaRPr lang="en-IN" sz="1800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380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Areakode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 2010-11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630.5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37.56</a:t>
                      </a:r>
                    </a:p>
                  </a:txBody>
                  <a:tcPr marL="9525" marR="9525" marT="9525" marB="0" anchor="b"/>
                </a:tc>
              </a:tr>
              <a:tr h="380385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Areakode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 2010-11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789.5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632.98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19.83</a:t>
                      </a:r>
                    </a:p>
                  </a:txBody>
                  <a:tcPr marL="9525" marR="9525" marT="9525" marB="0" anchor="b"/>
                </a:tc>
              </a:tr>
              <a:tr h="665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Areakode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III 2011-12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495.1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22.40</a:t>
                      </a:r>
                    </a:p>
                  </a:txBody>
                  <a:tcPr marL="9525" marR="9525" marT="9525" marB="0" anchor="b"/>
                </a:tc>
              </a:tr>
              <a:tr h="905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Kuttippuram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III 2011-12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21.39</a:t>
                      </a:r>
                    </a:p>
                  </a:txBody>
                  <a:tcPr marL="9525" marR="9525" marT="9525" marB="0" anchor="b"/>
                </a:tc>
              </a:tr>
              <a:tr h="665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Wandur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IV 2012-13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296.9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219.31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26.13</a:t>
                      </a:r>
                    </a:p>
                  </a:txBody>
                  <a:tcPr marL="9525" marR="9525" marT="9525" marB="0" anchor="b"/>
                </a:tc>
              </a:tr>
              <a:tr h="665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Vengara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IV  2012-13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656.4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568.52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13.39</a:t>
                      </a:r>
                    </a:p>
                  </a:txBody>
                  <a:tcPr marL="9525" marR="9525" marT="9525" marB="0" anchor="b"/>
                </a:tc>
              </a:tr>
              <a:tr h="380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Wandur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 2013-14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829.76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4.95</a:t>
                      </a:r>
                    </a:p>
                  </a:txBody>
                  <a:tcPr marL="9525" marR="9525" marT="9525" marB="0" anchor="b"/>
                </a:tc>
              </a:tr>
              <a:tr h="380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Kondotty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VI 2014-15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629.25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605.15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PMKSY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Preparation of DIP – details of watershed component had been submitted to PAOs in all districts</a:t>
            </a:r>
          </a:p>
          <a:p>
            <a:r>
              <a:rPr lang="en-US" sz="3000" b="1" dirty="0" smtClean="0"/>
              <a:t>For the year 2016-17, Annual Action Plan for 304.91 </a:t>
            </a:r>
            <a:r>
              <a:rPr lang="en-US" sz="3000" b="1" dirty="0" err="1" smtClean="0"/>
              <a:t>crores</a:t>
            </a:r>
            <a:r>
              <a:rPr lang="en-US" sz="3000" b="1" dirty="0" smtClean="0"/>
              <a:t> had been approved by SLSC held on 23/04/2016 as given below:-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Fund for ongoing projects – Rs. 288.35 </a:t>
            </a:r>
            <a:r>
              <a:rPr lang="en-US" sz="2800" b="1" dirty="0" err="1" smtClean="0"/>
              <a:t>Crores</a:t>
            </a:r>
            <a:r>
              <a:rPr lang="en-US" sz="2800" b="1" dirty="0" smtClean="0"/>
              <a:t> (NRM – Rs. 161.48 </a:t>
            </a:r>
            <a:r>
              <a:rPr lang="en-US" sz="2800" b="1" dirty="0" err="1" smtClean="0"/>
              <a:t>Crores</a:t>
            </a:r>
            <a:r>
              <a:rPr lang="en-US" sz="2800" b="1" dirty="0" smtClean="0"/>
              <a:t>, Other components – Rs. 126.87 </a:t>
            </a:r>
            <a:r>
              <a:rPr lang="en-US" sz="2800" b="1" dirty="0" err="1" smtClean="0"/>
              <a:t>crores</a:t>
            </a:r>
            <a:r>
              <a:rPr lang="en-US" sz="2800" b="1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Fund required for the Preparatory Phase of New Projects – Rs. 16.56 </a:t>
            </a:r>
            <a:r>
              <a:rPr lang="en-US" sz="2800" b="1" dirty="0" err="1" smtClean="0"/>
              <a:t>Crores</a:t>
            </a: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TOTAL – Rs. 304.91 </a:t>
            </a:r>
            <a:r>
              <a:rPr lang="en-US" sz="2800" b="1" dirty="0" err="1" smtClean="0"/>
              <a:t>Crores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457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Annual Action Plan for NRM – On going projects</a:t>
            </a:r>
            <a:endParaRPr lang="en-IN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598" y="685807"/>
          <a:ext cx="8763002" cy="6019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1"/>
                <a:gridCol w="1221394"/>
                <a:gridCol w="1706071"/>
                <a:gridCol w="3644786"/>
              </a:tblGrid>
              <a:tr h="479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Activity</a:t>
                      </a:r>
                      <a:endParaRPr lang="en-IN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Nos</a:t>
                      </a:r>
                      <a:endParaRPr lang="en-IN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M3/Command</a:t>
                      </a:r>
                      <a:endParaRPr lang="en-IN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Proposed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Cost Rs</a:t>
                      </a:r>
                      <a:r>
                        <a:rPr lang="en-IN" sz="1800" baseline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in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Lakhs</a:t>
                      </a:r>
                      <a:endParaRPr lang="en-IN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NEW WORKS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Farm Pond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1000 Ha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1500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Check Dam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750 Ha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900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Nalla Bund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4600 Ha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700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Percolation Tank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250 Ha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Ground Water Recharge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31000 Ha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3100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 Others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5500 Ha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3541.06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Sub Total of Item 17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9806.06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RENOVATION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Farm Pond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1200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5000 Ha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4332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Check Dam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 Ha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134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Nalla Bund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 Ha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Percolation Tank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Ground Water Recharge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12000 Ha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600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Others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15119 Ha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1270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Sub Total of Item 18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6342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98854 Ha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16148.06</a:t>
                      </a:r>
                      <a:endParaRPr lang="en-IN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AAP for Other components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1"/>
          <a:ext cx="8610600" cy="5692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55"/>
                <a:gridCol w="4145845"/>
                <a:gridCol w="2870200"/>
              </a:tblGrid>
              <a:tr h="647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Item No</a:t>
                      </a:r>
                      <a:endParaRPr lang="en-IN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Activity/Component</a:t>
                      </a:r>
                      <a:endParaRPr lang="en-IN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Amount required Rs in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Lakhs</a:t>
                      </a:r>
                      <a:endParaRPr lang="en-IN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Production Systems Support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2880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Livelihood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Support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2595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Capacity Building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1440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Entry Point Activities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1153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Evaluation and Monitoring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576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Administration Charges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2880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DPR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298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Consolidation &amp; Withdrawal Phase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865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12687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b="1" dirty="0" smtClean="0"/>
              <a:t>New Project Proposal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Based on River Basin Plans, project proposal for 24 watershed clusters are prepared as given below:-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No. of Micro watersheds – 154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Treatable Area – 111761 Ha.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Total Project Cost – 157.64 </a:t>
            </a:r>
            <a:r>
              <a:rPr lang="en-US" b="1" dirty="0" err="1" smtClean="0"/>
              <a:t>crores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This include 11 clusters in </a:t>
            </a:r>
            <a:r>
              <a:rPr lang="en-US" b="1" dirty="0" err="1" smtClean="0"/>
              <a:t>Bharathapuzha</a:t>
            </a:r>
            <a:r>
              <a:rPr lang="en-US" b="1" dirty="0" smtClean="0"/>
              <a:t> River Basin</a:t>
            </a:r>
          </a:p>
          <a:p>
            <a:r>
              <a:rPr lang="en-US" b="1" dirty="0" smtClean="0"/>
              <a:t>SLSC has approved Action Plan for Rs. 16.56 </a:t>
            </a:r>
            <a:r>
              <a:rPr lang="en-US" b="1" dirty="0" err="1" smtClean="0"/>
              <a:t>crores</a:t>
            </a:r>
            <a:r>
              <a:rPr lang="en-US" b="1" dirty="0" smtClean="0"/>
              <a:t> for the preparatory phase activities of these new projects </a:t>
            </a:r>
          </a:p>
          <a:p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Annual Action Plan of Newly Proposed Projects</a:t>
            </a:r>
            <a:endParaRPr lang="en-IN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5"/>
          <a:ext cx="8534400" cy="5714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819400"/>
                <a:gridCol w="2133600"/>
                <a:gridCol w="2133600"/>
              </a:tblGrid>
              <a:tr h="725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Sl.No</a:t>
                      </a:r>
                      <a:endParaRPr lang="en-IN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Activity</a:t>
                      </a:r>
                      <a:endParaRPr lang="en-IN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Amount in Rs.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Lakhs</a:t>
                      </a:r>
                      <a:endParaRPr lang="en-IN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Remarks</a:t>
                      </a:r>
                      <a:endParaRPr lang="en-IN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Capacity &amp; Institution Building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275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Detailed Action Plan of each Component/Sub Component will be drawn up during the preparation of the Detailed project Report. This involves elaborate processes and procedures 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Entry Point Activity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631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52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Natural Resources Management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475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13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Production Systems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13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Livelihood Support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13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Consolidation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13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Administration Cost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275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13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IN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1656</a:t>
                      </a:r>
                      <a:endParaRPr lang="en-IN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 Forward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b="1" dirty="0" smtClean="0"/>
              <a:t>To complete implementation of 26 Batch II projects by March, 2017</a:t>
            </a:r>
          </a:p>
          <a:p>
            <a:r>
              <a:rPr lang="en-US" b="1" dirty="0" smtClean="0"/>
              <a:t>Strategic Plan prepared for completion of Batch II projects</a:t>
            </a:r>
          </a:p>
          <a:p>
            <a:r>
              <a:rPr lang="en-US" b="1" dirty="0" smtClean="0"/>
              <a:t>Special focus is given to these projects</a:t>
            </a:r>
          </a:p>
          <a:p>
            <a:r>
              <a:rPr lang="en-US" b="1" dirty="0" smtClean="0"/>
              <a:t>Direct review &amp; monitoring of progress from SLNA</a:t>
            </a:r>
          </a:p>
          <a:p>
            <a:r>
              <a:rPr lang="en-US" b="1" dirty="0" smtClean="0"/>
              <a:t>Priority in releasing funds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Way Forward…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Convergence with other </a:t>
            </a:r>
            <a:r>
              <a:rPr lang="en-US" b="1" dirty="0" err="1" smtClean="0"/>
              <a:t>programmes</a:t>
            </a:r>
            <a:r>
              <a:rPr lang="en-US" b="1" dirty="0" smtClean="0"/>
              <a:t> to be ensured</a:t>
            </a:r>
          </a:p>
          <a:p>
            <a:r>
              <a:rPr lang="en-US" b="1" dirty="0" smtClean="0"/>
              <a:t>Top priority is given for convergence with MGNREGS</a:t>
            </a:r>
          </a:p>
          <a:p>
            <a:r>
              <a:rPr lang="en-US" b="1" dirty="0" err="1" smtClean="0"/>
              <a:t>Alappuzha</a:t>
            </a:r>
            <a:r>
              <a:rPr lang="en-US" b="1" dirty="0" smtClean="0"/>
              <a:t> is taken as a pilot district, and joint meeting of officials conducted</a:t>
            </a:r>
          </a:p>
          <a:p>
            <a:r>
              <a:rPr lang="en-US" b="1" dirty="0" smtClean="0"/>
              <a:t>Convergence Plan based on DPR of IWMP and AAP &amp; LB of MGNREGS is being prepared</a:t>
            </a:r>
          </a:p>
          <a:p>
            <a:r>
              <a:rPr lang="en-US" b="1" dirty="0" smtClean="0"/>
              <a:t>Convergence of not only NRM works, but also Production System, Livelihood and CB etc.</a:t>
            </a:r>
          </a:p>
          <a:p>
            <a:r>
              <a:rPr lang="en-US" b="1" dirty="0" smtClean="0"/>
              <a:t>Man power convergence also suggested – WDT experts and MGNREGS Team should work together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 Forward…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Implementation to be streamlined in projects of Batch III to VI</a:t>
            </a:r>
          </a:p>
          <a:p>
            <a:r>
              <a:rPr lang="en-US" b="1" dirty="0" smtClean="0"/>
              <a:t>State level review meetings of PDs &amp; BDOs to be conducted periodically &amp; follow up action need be taken.</a:t>
            </a:r>
          </a:p>
          <a:p>
            <a:pPr algn="just"/>
            <a:r>
              <a:rPr lang="en-US" b="1" dirty="0" smtClean="0"/>
              <a:t>PDs &amp; BDOs should take lead role in the implementation. They should </a:t>
            </a:r>
            <a:r>
              <a:rPr lang="en-US" b="1" dirty="0" err="1" smtClean="0"/>
              <a:t>internalise</a:t>
            </a:r>
            <a:r>
              <a:rPr lang="en-US" b="1" dirty="0" smtClean="0"/>
              <a:t> the </a:t>
            </a:r>
            <a:r>
              <a:rPr lang="en-US" b="1" dirty="0" err="1" smtClean="0"/>
              <a:t>programme</a:t>
            </a:r>
            <a:r>
              <a:rPr lang="en-US" b="1" dirty="0" smtClean="0"/>
              <a:t> as one of the flag ship </a:t>
            </a:r>
            <a:r>
              <a:rPr lang="en-US" b="1" dirty="0" err="1" smtClean="0"/>
              <a:t>programme</a:t>
            </a:r>
            <a:r>
              <a:rPr lang="en-US" b="1" dirty="0" smtClean="0"/>
              <a:t> of </a:t>
            </a:r>
            <a:r>
              <a:rPr lang="en-US" b="1" dirty="0" err="1" smtClean="0"/>
              <a:t>MoRD</a:t>
            </a:r>
            <a:endParaRPr lang="en-US" b="1" dirty="0" smtClean="0"/>
          </a:p>
          <a:p>
            <a:pPr algn="just"/>
            <a:r>
              <a:rPr lang="en-US" b="1" dirty="0" smtClean="0"/>
              <a:t>Work of WDT members should be coordinated and monitored by EOs &amp; BDOs.</a:t>
            </a:r>
          </a:p>
          <a:p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Performance appraisal of WDT should be done on a regular basis at PIA &amp; WCDC levels. Non performing officials should be terminated</a:t>
            </a:r>
          </a:p>
          <a:p>
            <a:r>
              <a:rPr lang="en-US" b="1" dirty="0" smtClean="0"/>
              <a:t>The present combination of WDT may be reviewed, and if necessary it should be restructured</a:t>
            </a:r>
          </a:p>
          <a:p>
            <a:r>
              <a:rPr lang="en-US" b="1" dirty="0" smtClean="0"/>
              <a:t>District, Block &amp; Watershed level Coordination Committees should be activated, and their meetings should be convened at least once in a month</a:t>
            </a:r>
          </a:p>
          <a:p>
            <a:r>
              <a:rPr lang="en-US" b="1" dirty="0" smtClean="0"/>
              <a:t>Non-functioning Watershed Committees should be re </a:t>
            </a:r>
            <a:r>
              <a:rPr lang="en-US" b="1" dirty="0" err="1" smtClean="0"/>
              <a:t>organised</a:t>
            </a:r>
            <a:endParaRPr lang="en-US" b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500" b="1" dirty="0" smtClean="0"/>
              <a:t>The work of VEOs as Watershed Committee Secretaries should be periodically reviewed in an effective manner, and proper guidance shall be given to them</a:t>
            </a:r>
          </a:p>
          <a:p>
            <a:pPr algn="just"/>
            <a:r>
              <a:rPr lang="en-US" sz="3500" b="1" dirty="0" smtClean="0"/>
              <a:t>One VEO shall not be assigned charge of more than 3 Watersheds. The VEOs with jurisdiction outside the watershed area can also be given charge of WC Secretary</a:t>
            </a:r>
          </a:p>
          <a:p>
            <a:pPr algn="just"/>
            <a:r>
              <a:rPr lang="en-US" sz="3500" b="1" dirty="0" smtClean="0"/>
              <a:t>IEC and Capacity Building activities should be </a:t>
            </a:r>
            <a:r>
              <a:rPr lang="en-US" sz="3500" b="1" dirty="0" err="1" smtClean="0"/>
              <a:t>organised</a:t>
            </a:r>
            <a:r>
              <a:rPr lang="en-US" sz="3500" b="1" dirty="0" smtClean="0"/>
              <a:t> effectively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PALAKKADU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199"/>
          <a:ext cx="8305800" cy="542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1278463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461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Thrithala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886.65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725.17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18.21</a:t>
                      </a:r>
                    </a:p>
                  </a:txBody>
                  <a:tcPr marL="9525" marR="9525" marT="9525" marB="0" anchor="b"/>
                </a:tc>
              </a:tr>
              <a:tr h="461023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Thrithala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783.15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179.32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603.83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22.90</a:t>
                      </a:r>
                    </a:p>
                  </a:txBody>
                  <a:tcPr marL="9525" marR="9525" marT="9525" marB="0" anchor="b"/>
                </a:tc>
              </a:tr>
              <a:tr h="461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Alathur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 2009-10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964.2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723.78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24.93</a:t>
                      </a:r>
                    </a:p>
                  </a:txBody>
                  <a:tcPr marL="9525" marR="9525" marT="9525" marB="0" anchor="b"/>
                </a:tc>
              </a:tr>
              <a:tr h="461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Pattambi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 2010-11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786.75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520.18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33.88</a:t>
                      </a:r>
                    </a:p>
                  </a:txBody>
                  <a:tcPr marL="9525" marR="9525" marT="9525" marB="0" anchor="b"/>
                </a:tc>
              </a:tr>
              <a:tr h="461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Pattambi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-II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II 2010-11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657.75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639.58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2.76</a:t>
                      </a:r>
                    </a:p>
                  </a:txBody>
                  <a:tcPr marL="9525" marR="9525" marT="9525" marB="0" anchor="b"/>
                </a:tc>
              </a:tr>
              <a:tr h="461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Nenmara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IV 2012-13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532.65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23.51</a:t>
                      </a:r>
                    </a:p>
                  </a:txBody>
                  <a:tcPr marL="9525" marR="9525" marT="9525" marB="0" anchor="b"/>
                </a:tc>
              </a:tr>
              <a:tr h="461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Chittoor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IV 2012-13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924.8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</a:t>
                      </a:r>
                    </a:p>
                  </a:txBody>
                  <a:tcPr marL="9525" marR="9525" marT="9525" marB="0" anchor="b"/>
                </a:tc>
              </a:tr>
              <a:tr h="461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Thrithala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 2013-14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762.6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731.19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4.12</a:t>
                      </a:r>
                    </a:p>
                  </a:txBody>
                  <a:tcPr marL="9525" marR="9525" marT="9525" marB="0" anchor="b"/>
                </a:tc>
              </a:tr>
              <a:tr h="461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Attappady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VI 2014-15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881.85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868.92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b="1" dirty="0" smtClean="0"/>
              <a:t>Data Entry works should be completed and the data may be updated in the MIS.</a:t>
            </a:r>
          </a:p>
          <a:p>
            <a:r>
              <a:rPr lang="en-US" b="1" dirty="0" smtClean="0"/>
              <a:t>Field photographs should be up loaded to ‘</a:t>
            </a:r>
            <a:r>
              <a:rPr lang="en-US" b="1" dirty="0" err="1" smtClean="0"/>
              <a:t>Bhuvan</a:t>
            </a:r>
            <a:r>
              <a:rPr lang="en-US" b="1" dirty="0" smtClean="0"/>
              <a:t>’ through ‘</a:t>
            </a:r>
            <a:r>
              <a:rPr lang="en-US" b="1" dirty="0" err="1" smtClean="0"/>
              <a:t>Drishti</a:t>
            </a:r>
            <a:r>
              <a:rPr lang="en-US" b="1" dirty="0" smtClean="0"/>
              <a:t>’</a:t>
            </a:r>
          </a:p>
          <a:p>
            <a:r>
              <a:rPr lang="en-US" b="1" dirty="0" smtClean="0"/>
              <a:t>Selection of Independent agency for MEL&amp;D need to be </a:t>
            </a:r>
            <a:r>
              <a:rPr lang="en-US" b="1" dirty="0" err="1" smtClean="0"/>
              <a:t>finalised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Immediate measures to be taken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Regional level (North &amp; South) Refresher training for WC Secretaries (VEOs) – at Kozhikode &amp; </a:t>
            </a:r>
            <a:r>
              <a:rPr lang="en-US" b="1" dirty="0" err="1" smtClean="0"/>
              <a:t>Kottarakkara</a:t>
            </a:r>
            <a:endParaRPr lang="en-US" b="1" dirty="0" smtClean="0"/>
          </a:p>
          <a:p>
            <a:r>
              <a:rPr lang="en-US" b="1" dirty="0" smtClean="0"/>
              <a:t>DPR Based workshop for WDT </a:t>
            </a:r>
            <a:r>
              <a:rPr lang="en-US" b="1" dirty="0" err="1" smtClean="0"/>
              <a:t>BDOs,AEs</a:t>
            </a:r>
            <a:r>
              <a:rPr lang="en-US" b="1" dirty="0" smtClean="0"/>
              <a:t> &amp; Agri. Assistants of Batch II Projects – State level</a:t>
            </a:r>
          </a:p>
          <a:p>
            <a:r>
              <a:rPr lang="en-US" b="1" dirty="0" smtClean="0"/>
              <a:t>Review Meeting of BDOs Batch III to VI</a:t>
            </a:r>
          </a:p>
          <a:p>
            <a:r>
              <a:rPr lang="en-US" b="1" dirty="0" smtClean="0"/>
              <a:t>State level training for Block </a:t>
            </a:r>
            <a:r>
              <a:rPr lang="en-US" b="1" dirty="0" err="1" smtClean="0"/>
              <a:t>Panchayath</a:t>
            </a:r>
            <a:r>
              <a:rPr lang="en-US" b="1" dirty="0" smtClean="0"/>
              <a:t> Presidents</a:t>
            </a:r>
          </a:p>
          <a:p>
            <a:r>
              <a:rPr lang="en-US" b="1" dirty="0" smtClean="0"/>
              <a:t>Regional Trainings for WC Chairpersons (GP Presidents) – North &amp; South</a:t>
            </a:r>
            <a:endParaRPr lang="en-IN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Monsoonine</a:t>
            </a:r>
            <a:r>
              <a:rPr lang="en-US" b="1" dirty="0" smtClean="0"/>
              <a:t> </a:t>
            </a:r>
            <a:r>
              <a:rPr lang="en-US" b="1" dirty="0" err="1" smtClean="0"/>
              <a:t>Varavelkaam</a:t>
            </a:r>
            <a:r>
              <a:rPr lang="en-US" b="1" dirty="0" smtClean="0"/>
              <a:t> - Campaign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From May 22 (World Bio Diversity Day )</a:t>
            </a:r>
          </a:p>
          <a:p>
            <a:r>
              <a:rPr lang="en-US" b="1" dirty="0" smtClean="0"/>
              <a:t>To June 5 (World Environment Day)</a:t>
            </a:r>
          </a:p>
          <a:p>
            <a:r>
              <a:rPr lang="en-US" b="1" dirty="0" smtClean="0"/>
              <a:t>To Harvest the Monsoon Rains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Constructive activities like check dams, pond renovation, rain pits, field bunds, well recharging, </a:t>
            </a:r>
            <a:r>
              <a:rPr lang="en-US" b="1" dirty="0" err="1" smtClean="0"/>
              <a:t>afforestation</a:t>
            </a:r>
            <a:r>
              <a:rPr lang="en-US" b="1" dirty="0" smtClean="0"/>
              <a:t> etc.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Works included in the DPRs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Works based on the AAP of MGNREGS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Works through voluntary people’s 						participation</a:t>
            </a:r>
            <a:endParaRPr lang="en-IN" b="1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Awareness </a:t>
            </a:r>
            <a:r>
              <a:rPr lang="en-US" b="1" dirty="0" err="1" smtClean="0"/>
              <a:t>Programmes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Awareness classes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Corner Meetings, Public lectures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Poster Exhibition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Kala </a:t>
            </a:r>
            <a:r>
              <a:rPr lang="en-US" b="1" dirty="0" err="1" smtClean="0"/>
              <a:t>Jadhakal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Environment Camps for School Children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House to House visits &amp; Pamphlet  	  					distribution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Soil Health Tests &amp; Health card distribution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b="1" i="1" dirty="0" smtClean="0"/>
              <a:t>State level campaign proposed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i="1" dirty="0" err="1" smtClean="0"/>
              <a:t>Jala</a:t>
            </a:r>
            <a:r>
              <a:rPr lang="en-US" b="1" i="1" dirty="0" smtClean="0"/>
              <a:t> </a:t>
            </a:r>
            <a:r>
              <a:rPr lang="en-US" b="1" i="1" dirty="0" err="1" smtClean="0"/>
              <a:t>Surakha</a:t>
            </a:r>
            <a:r>
              <a:rPr lang="en-US" b="1" i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err="1" smtClean="0"/>
              <a:t>Paristhithi</a:t>
            </a:r>
            <a:r>
              <a:rPr lang="en-US" b="1" i="1" dirty="0" smtClean="0"/>
              <a:t> </a:t>
            </a:r>
            <a:r>
              <a:rPr lang="en-US" b="1" i="1" dirty="0" err="1" smtClean="0"/>
              <a:t>Suraksha</a:t>
            </a:r>
            <a:endParaRPr lang="en-US" b="1" i="1" dirty="0" smtClean="0"/>
          </a:p>
          <a:p>
            <a:pPr>
              <a:buFont typeface="Wingdings" pitchFamily="2" charset="2"/>
              <a:buChar char="Ø"/>
            </a:pPr>
            <a:r>
              <a:rPr lang="en-US" b="1" i="1" dirty="0" err="1" smtClean="0"/>
              <a:t>Bhakshya</a:t>
            </a:r>
            <a:r>
              <a:rPr lang="en-US" b="1" i="1" dirty="0" smtClean="0"/>
              <a:t> </a:t>
            </a:r>
            <a:r>
              <a:rPr lang="en-US" b="1" i="1" dirty="0" err="1" smtClean="0"/>
              <a:t>Suraksha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With these mottos, a State wide campaign can be initiated in partnership with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smtClean="0"/>
              <a:t>LSGIs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smtClean="0"/>
              <a:t>PMKSY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smtClean="0"/>
              <a:t>MGNRGS 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err="1" smtClean="0"/>
              <a:t>Kudumbashree</a:t>
            </a:r>
            <a:endParaRPr lang="en-IN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WAYANADU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82000" cy="502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42535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Cumulative Expenditure as on 31/05/16</a:t>
                      </a:r>
                      <a:endParaRPr lang="en-IN" sz="1800" dirty="0" smtClean="0"/>
                    </a:p>
                    <a:p>
                      <a:r>
                        <a:rPr lang="en-US" dirty="0" smtClean="0"/>
                        <a:t>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655467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Kalpatta</a:t>
                      </a:r>
                      <a:r>
                        <a:rPr lang="en-US" b="1" dirty="0" smtClean="0"/>
                        <a:t>-I</a:t>
                      </a:r>
                      <a:endParaRPr lang="en-US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 2009-10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604.5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142.05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462.45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23.50</a:t>
                      </a:r>
                    </a:p>
                  </a:txBody>
                  <a:tcPr marL="9525" marR="9525" marT="9525" marB="0" anchor="b"/>
                </a:tc>
              </a:tr>
              <a:tr h="655467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Kalpatta</a:t>
                      </a:r>
                      <a:r>
                        <a:rPr lang="en-US" b="1" dirty="0" smtClean="0"/>
                        <a:t>-II</a:t>
                      </a:r>
                      <a:endParaRPr lang="en-US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 2009-10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549.45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378.91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31.04</a:t>
                      </a:r>
                    </a:p>
                  </a:txBody>
                  <a:tcPr marL="9525" marR="9525" marT="9525" marB="0" anchor="b"/>
                </a:tc>
              </a:tr>
              <a:tr h="655467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Kalpatta</a:t>
                      </a:r>
                      <a:r>
                        <a:rPr lang="en-US" b="1" dirty="0" smtClean="0"/>
                        <a:t>-III</a:t>
                      </a:r>
                      <a:endParaRPr lang="en-US" b="1" dirty="0"/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 2009-10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776.25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148.74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627.51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19.16</a:t>
                      </a:r>
                    </a:p>
                  </a:txBody>
                  <a:tcPr marL="9525" marR="9525" marT="9525" marB="0" anchor="b"/>
                </a:tc>
              </a:tr>
              <a:tr h="664795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Sulathan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Bathery</a:t>
                      </a:r>
                      <a:endParaRPr lang="en-US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 2009-10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689.7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553.54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19.74</a:t>
                      </a:r>
                    </a:p>
                  </a:txBody>
                  <a:tcPr marL="9525" marR="9525" marT="9525" marB="0" anchor="b"/>
                </a:tc>
              </a:tr>
              <a:tr h="655467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Kalapatta</a:t>
                      </a:r>
                      <a:r>
                        <a:rPr lang="en-US" b="1" dirty="0" smtClean="0"/>
                        <a:t>-IV</a:t>
                      </a:r>
                      <a:endParaRPr lang="en-US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IV 2014-15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502.05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481.89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THRISSUR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2"/>
          <a:ext cx="8382000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32080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1015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Wadakkancherry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</a:t>
                      </a:r>
                    </a:p>
                    <a:p>
                      <a:r>
                        <a:rPr lang="en-US" b="1" dirty="0" smtClean="0"/>
                        <a:t>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677.900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149.95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527.95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22.12</a:t>
                      </a:r>
                    </a:p>
                  </a:txBody>
                  <a:tcPr marL="9525" marR="9525" marT="9525" marB="0" anchor="b"/>
                </a:tc>
              </a:tr>
              <a:tr h="711200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Kodakara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</a:t>
                      </a:r>
                    </a:p>
                    <a:p>
                      <a:r>
                        <a:rPr lang="en-US" b="1" dirty="0" smtClean="0"/>
                        <a:t>2010-11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685.400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569.56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16.90</a:t>
                      </a:r>
                    </a:p>
                  </a:txBody>
                  <a:tcPr marL="9525" marR="9525" marT="9525" marB="0" anchor="b"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Chowannur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</a:t>
                      </a:r>
                    </a:p>
                    <a:p>
                      <a:r>
                        <a:rPr lang="en-US" b="1" dirty="0" smtClean="0"/>
                        <a:t>2012-13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586.400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536.03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8.59</a:t>
                      </a:r>
                    </a:p>
                  </a:txBody>
                  <a:tcPr marL="9525" marR="9525" marT="9525" marB="0" anchor="b"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Vellangallur</a:t>
                      </a:r>
                      <a:endParaRPr lang="en-IN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</a:t>
                      </a:r>
                    </a:p>
                    <a:p>
                      <a:r>
                        <a:rPr lang="en-US" b="1" dirty="0" smtClean="0"/>
                        <a:t>2012-13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899.700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134.33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765.37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14.93</a:t>
                      </a:r>
                    </a:p>
                  </a:txBody>
                  <a:tcPr marL="9525" marR="9525" marT="9525" marB="0" anchor="b"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Cherp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</a:t>
                      </a:r>
                    </a:p>
                    <a:p>
                      <a:r>
                        <a:rPr lang="en-US" b="1" dirty="0" smtClean="0"/>
                        <a:t>2013-14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411.000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7.15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IN" b="1" dirty="0" smtClean="0"/>
              <a:t>IDUKKI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398"/>
          <a:ext cx="8382000" cy="576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255078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Batch &amp;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Expenditure as on 31/05/16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Expenditure against PC</a:t>
                      </a:r>
                      <a:endParaRPr lang="en-IN" dirty="0"/>
                    </a:p>
                  </a:txBody>
                  <a:tcPr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Elamdesam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2010-11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325.8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26.19</a:t>
                      </a:r>
                    </a:p>
                  </a:txBody>
                  <a:tcPr marL="9525" marR="9525" marT="9525" marB="0" anchor="b"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Idukki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430.5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391.59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9.04</a:t>
                      </a:r>
                    </a:p>
                  </a:txBody>
                  <a:tcPr marL="9525" marR="9525" marT="9525" marB="0" anchor="b"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Kattappana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694.65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654.86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5.73</a:t>
                      </a:r>
                    </a:p>
                  </a:txBody>
                  <a:tcPr marL="9525" marR="9525" marT="9525" marB="0" anchor="b"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Azhutha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860.1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802.04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6.75</a:t>
                      </a:r>
                    </a:p>
                  </a:txBody>
                  <a:tcPr marL="9525" marR="9525" marT="9525" marB="0" anchor="b"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Azhutha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812.25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7.16</a:t>
                      </a:r>
                    </a:p>
                  </a:txBody>
                  <a:tcPr marL="9525" marR="9525" marT="9525" marB="0" anchor="b"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Azhutha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767.7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717.08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6.59</a:t>
                      </a:r>
                    </a:p>
                  </a:txBody>
                  <a:tcPr marL="9525" marR="9525" marT="9525" marB="0" anchor="b"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Kattappana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669.75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633.04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5.48</a:t>
                      </a:r>
                    </a:p>
                  </a:txBody>
                  <a:tcPr marL="9525" marR="9525" marT="9525" marB="0" anchor="b"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Azhutha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744.6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689.86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9525" marR="9525" marT="9525" marB="0" anchor="b"/>
                </a:tc>
              </a:tr>
              <a:tr h="43561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Thodupuzha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678.3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6.81</a:t>
                      </a:r>
                    </a:p>
                  </a:txBody>
                  <a:tcPr marL="9525" marR="9525" marT="9525" marB="0" anchor="b"/>
                </a:tc>
              </a:tr>
              <a:tr h="589324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Nedumkandom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  <a:endParaRPr lang="en-IN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572.7</a:t>
                      </a:r>
                      <a:endParaRPr lang="en-IN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560.15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3729</Words>
  <Application>Microsoft Office PowerPoint</Application>
  <PresentationFormat>On-screen Show (4:3)</PresentationFormat>
  <Paragraphs>1946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PMKSY (Watershed)</vt:lpstr>
      <vt:lpstr>Financial Progress KASARGODE</vt:lpstr>
      <vt:lpstr>KANNUR</vt:lpstr>
      <vt:lpstr>KOZHIKKODE</vt:lpstr>
      <vt:lpstr>MALAPPURAM</vt:lpstr>
      <vt:lpstr>PALAKKADU</vt:lpstr>
      <vt:lpstr>WAYANADU</vt:lpstr>
      <vt:lpstr>THRISSUR</vt:lpstr>
      <vt:lpstr>IDUKKI</vt:lpstr>
      <vt:lpstr>ERANAKULAM</vt:lpstr>
      <vt:lpstr>KOTTAYAM</vt:lpstr>
      <vt:lpstr>PATHANAMTHITTA</vt:lpstr>
      <vt:lpstr>ALAPPUZHA</vt:lpstr>
      <vt:lpstr>KOLLAM</vt:lpstr>
      <vt:lpstr>THIRUVANANTHAPURAM</vt:lpstr>
      <vt:lpstr>Fund Balance - KASARGODE</vt:lpstr>
      <vt:lpstr>KANNUR</vt:lpstr>
      <vt:lpstr>KOZHIKKODE</vt:lpstr>
      <vt:lpstr>MALAPPURAM</vt:lpstr>
      <vt:lpstr>PALAKKADU</vt:lpstr>
      <vt:lpstr>WAYANADU</vt:lpstr>
      <vt:lpstr>THRISSUR</vt:lpstr>
      <vt:lpstr>IDUKKI</vt:lpstr>
      <vt:lpstr>ERANAKULAM</vt:lpstr>
      <vt:lpstr>KOTTAYAM</vt:lpstr>
      <vt:lpstr>PATHANAMTHITTA</vt:lpstr>
      <vt:lpstr>ALAPPUZHA</vt:lpstr>
      <vt:lpstr>KOLLAM</vt:lpstr>
      <vt:lpstr>THIRUVANANTHAPURAM</vt:lpstr>
      <vt:lpstr>Administrative Cost  Kasaragod</vt:lpstr>
      <vt:lpstr>Administrative Cost  Kannur</vt:lpstr>
      <vt:lpstr>Administrative Cost  Wayanad</vt:lpstr>
      <vt:lpstr>Administrative Cost  Kozhikode</vt:lpstr>
      <vt:lpstr>Administrative Cost  Malappuram</vt:lpstr>
      <vt:lpstr>Administrative Cost  Palakkad</vt:lpstr>
      <vt:lpstr>Administrative Cost  Thrissur</vt:lpstr>
      <vt:lpstr>Administrative Cost  Ernakulam</vt:lpstr>
      <vt:lpstr>Administrative Cost  Idukki</vt:lpstr>
      <vt:lpstr>Administrative Cost  Kottayam</vt:lpstr>
      <vt:lpstr>Administrative Cost  Alappuzha</vt:lpstr>
      <vt:lpstr>Administrative Cost  Pathanamthitta</vt:lpstr>
      <vt:lpstr>Administrative Cost  Kollam</vt:lpstr>
      <vt:lpstr>Administrative Cost  Thiruvananthapuram</vt:lpstr>
      <vt:lpstr>PMKSY – Other Interventions</vt:lpstr>
      <vt:lpstr>PMKSY – Other Interventions</vt:lpstr>
      <vt:lpstr>Year Wise Expenditure</vt:lpstr>
      <vt:lpstr>Constraints</vt:lpstr>
      <vt:lpstr>Constraints…</vt:lpstr>
      <vt:lpstr>Constraints…</vt:lpstr>
      <vt:lpstr>PMKSY</vt:lpstr>
      <vt:lpstr>Annual Action Plan for NRM – On going projects</vt:lpstr>
      <vt:lpstr>AAP for Other components</vt:lpstr>
      <vt:lpstr>New Project Proposal</vt:lpstr>
      <vt:lpstr>Annual Action Plan of Newly Proposed Projects</vt:lpstr>
      <vt:lpstr>Way Forward</vt:lpstr>
      <vt:lpstr>Way Forward…</vt:lpstr>
      <vt:lpstr>Way Forward…</vt:lpstr>
      <vt:lpstr>Slide 58</vt:lpstr>
      <vt:lpstr>Slide 59</vt:lpstr>
      <vt:lpstr>Slide 60</vt:lpstr>
      <vt:lpstr>Immediate measures to be taken</vt:lpstr>
      <vt:lpstr>Monsoonine Varavelkaam - Campaign</vt:lpstr>
      <vt:lpstr>Slide 63</vt:lpstr>
      <vt:lpstr>State level campaign proposed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PMKSY (Watershed)</dc:title>
  <dc:creator>user</dc:creator>
  <cp:lastModifiedBy>user</cp:lastModifiedBy>
  <cp:revision>26</cp:revision>
  <dcterms:created xsi:type="dcterms:W3CDTF">2006-08-16T00:00:00Z</dcterms:created>
  <dcterms:modified xsi:type="dcterms:W3CDTF">2016-06-09T11:28:33Z</dcterms:modified>
</cp:coreProperties>
</file>