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65" r:id="rId2"/>
    <p:sldId id="267" r:id="rId3"/>
    <p:sldId id="291" r:id="rId4"/>
    <p:sldId id="292" r:id="rId5"/>
    <p:sldId id="270" r:id="rId6"/>
    <p:sldId id="271" r:id="rId7"/>
    <p:sldId id="272" r:id="rId8"/>
    <p:sldId id="273" r:id="rId9"/>
    <p:sldId id="275" r:id="rId10"/>
    <p:sldId id="276" r:id="rId11"/>
    <p:sldId id="277" r:id="rId12"/>
    <p:sldId id="278" r:id="rId13"/>
    <p:sldId id="279" r:id="rId14"/>
    <p:sldId id="281" r:id="rId15"/>
    <p:sldId id="282" r:id="rId16"/>
    <p:sldId id="283" r:id="rId17"/>
    <p:sldId id="284" r:id="rId18"/>
    <p:sldId id="285" r:id="rId19"/>
    <p:sldId id="286" r:id="rId20"/>
    <p:sldId id="287" r:id="rId21"/>
    <p:sldId id="290" r:id="rId22"/>
    <p:sldId id="289" r:id="rId23"/>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D99E90FE-926D-4DFD-AA63-0161FB55D37F}" type="datetimeFigureOut">
              <a:rPr lang="en-US" smtClean="0"/>
              <a:pPr/>
              <a:t>12/19/2017</a:t>
            </a:fld>
            <a:endParaRPr lang="en-IN"/>
          </a:p>
        </p:txBody>
      </p:sp>
      <p:sp>
        <p:nvSpPr>
          <p:cNvPr id="4" name="Footer Placeholder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4246153B-5B43-4C9A-9776-4AB6F7E27D46}" type="slidenum">
              <a:rPr lang="en-IN" smtClean="0"/>
              <a:pPr/>
              <a:t>‹#›</a:t>
            </a:fld>
            <a:endParaRPr lang="en-IN"/>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AAABB79-5361-4AE0-846D-ACFAC9C94332}" type="datetimeFigureOut">
              <a:rPr lang="en-US" smtClean="0"/>
              <a:pPr/>
              <a:t>12/19/2017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D86F914-3126-4BF8-BE46-A13527C59BB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AAABB79-5361-4AE0-846D-ACFAC9C94332}" type="datetimeFigureOut">
              <a:rPr lang="en-US" smtClean="0"/>
              <a:pPr/>
              <a:t>12/19/2017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D86F914-3126-4BF8-BE46-A13527C59BB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AAABB79-5361-4AE0-846D-ACFAC9C94332}" type="datetimeFigureOut">
              <a:rPr lang="en-US" smtClean="0"/>
              <a:pPr/>
              <a:t>12/19/2017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D86F914-3126-4BF8-BE46-A13527C59BB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AAABB79-5361-4AE0-846D-ACFAC9C94332}" type="datetimeFigureOut">
              <a:rPr lang="en-US" smtClean="0"/>
              <a:pPr/>
              <a:t>12/19/2017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D86F914-3126-4BF8-BE46-A13527C59BB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AABB79-5361-4AE0-846D-ACFAC9C94332}" type="datetimeFigureOut">
              <a:rPr lang="en-US" smtClean="0"/>
              <a:pPr/>
              <a:t>12/19/2017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D86F914-3126-4BF8-BE46-A13527C59BB6}"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AAABB79-5361-4AE0-846D-ACFAC9C94332}" type="datetimeFigureOut">
              <a:rPr lang="en-US" smtClean="0"/>
              <a:pPr/>
              <a:t>12/19/2017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D86F914-3126-4BF8-BE46-A13527C59BB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AAABB79-5361-4AE0-846D-ACFAC9C94332}" type="datetimeFigureOut">
              <a:rPr lang="en-US" smtClean="0"/>
              <a:pPr/>
              <a:t>12/19/2017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D86F914-3126-4BF8-BE46-A13527C59BB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AAABB79-5361-4AE0-846D-ACFAC9C94332}" type="datetimeFigureOut">
              <a:rPr lang="en-US" smtClean="0"/>
              <a:pPr/>
              <a:t>12/19/2017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D86F914-3126-4BF8-BE46-A13527C59BB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AABB79-5361-4AE0-846D-ACFAC9C94332}" type="datetimeFigureOut">
              <a:rPr lang="en-US" smtClean="0"/>
              <a:pPr/>
              <a:t>12/19/2017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D86F914-3126-4BF8-BE46-A13527C59BB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ABB79-5361-4AE0-846D-ACFAC9C94332}" type="datetimeFigureOut">
              <a:rPr lang="en-US" smtClean="0"/>
              <a:pPr/>
              <a:t>12/19/2017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D86F914-3126-4BF8-BE46-A13527C59BB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ABB79-5361-4AE0-846D-ACFAC9C94332}" type="datetimeFigureOut">
              <a:rPr lang="en-US" smtClean="0"/>
              <a:pPr/>
              <a:t>12/19/2017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D86F914-3126-4BF8-BE46-A13527C59BB6}"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AABB79-5361-4AE0-846D-ACFAC9C94332}" type="datetimeFigureOut">
              <a:rPr lang="en-US" smtClean="0"/>
              <a:pPr/>
              <a:t>12/19/2017</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86F914-3126-4BF8-BE46-A13527C59BB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57298"/>
            <a:ext cx="9144000" cy="4441847"/>
          </a:xfrm>
        </p:spPr>
        <p:txBody>
          <a:bodyPr>
            <a:normAutofit/>
          </a:bodyPr>
          <a:lstStyle/>
          <a:p>
            <a:r>
              <a:rPr lang="en-US" sz="7300" b="1" dirty="0" smtClean="0">
                <a:latin typeface="Cambria" pitchFamily="18" charset="0"/>
                <a:cs typeface="Times New Roman" pitchFamily="18" charset="0"/>
              </a:rPr>
              <a:t>PMKSY-WDC </a:t>
            </a:r>
            <a:r>
              <a:rPr lang="en-US" b="1" dirty="0" smtClean="0">
                <a:latin typeface="Cambria" pitchFamily="18" charset="0"/>
                <a:cs typeface="Times New Roman" pitchFamily="18" charset="0"/>
              </a:rPr>
              <a:t/>
            </a:r>
            <a:br>
              <a:rPr lang="en-US" b="1" dirty="0" smtClean="0">
                <a:latin typeface="Cambria" pitchFamily="18" charset="0"/>
                <a:cs typeface="Times New Roman" pitchFamily="18" charset="0"/>
              </a:rPr>
            </a:br>
            <a:r>
              <a:rPr lang="en-US" b="1" dirty="0" smtClean="0">
                <a:latin typeface="Cambria" pitchFamily="18" charset="0"/>
                <a:cs typeface="Times New Roman" pitchFamily="18" charset="0"/>
              </a:rPr>
              <a:t/>
            </a:r>
            <a:br>
              <a:rPr lang="en-US" b="1" dirty="0" smtClean="0">
                <a:latin typeface="Cambria" pitchFamily="18" charset="0"/>
                <a:cs typeface="Times New Roman" pitchFamily="18" charset="0"/>
              </a:rPr>
            </a:br>
            <a:r>
              <a:rPr lang="en-US" b="1" dirty="0" smtClean="0">
                <a:latin typeface="Cambria" pitchFamily="18" charset="0"/>
                <a:cs typeface="Times New Roman" pitchFamily="18" charset="0"/>
              </a:rPr>
              <a:t>Regional Review Meeting on 15.12.2017</a:t>
            </a:r>
            <a:br>
              <a:rPr lang="en-US" b="1" dirty="0" smtClean="0">
                <a:latin typeface="Cambria" pitchFamily="18" charset="0"/>
                <a:cs typeface="Times New Roman" pitchFamily="18" charset="0"/>
              </a:rPr>
            </a:br>
            <a:r>
              <a:rPr lang="en-US" b="1" dirty="0" smtClean="0">
                <a:latin typeface="Cambria" pitchFamily="18" charset="0"/>
                <a:cs typeface="Times New Roman" pitchFamily="18" charset="0"/>
              </a:rPr>
              <a:t>Kozhikode </a:t>
            </a:r>
            <a:endParaRPr lang="en-IN" b="1" dirty="0">
              <a:latin typeface="Cambria"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Cambria" pitchFamily="18" charset="0"/>
              </a:rPr>
              <a:t>Kozhikkode</a:t>
            </a:r>
            <a:endParaRPr lang="en-IN" b="1" dirty="0">
              <a:latin typeface="Cambria" pitchFamily="18" charset="0"/>
            </a:endParaRPr>
          </a:p>
        </p:txBody>
      </p:sp>
      <p:graphicFrame>
        <p:nvGraphicFramePr>
          <p:cNvPr id="3" name="Table 2"/>
          <p:cNvGraphicFramePr>
            <a:graphicFrameLocks noGrp="1"/>
          </p:cNvGraphicFramePr>
          <p:nvPr/>
        </p:nvGraphicFramePr>
        <p:xfrm>
          <a:off x="571472" y="1643047"/>
          <a:ext cx="8072495" cy="3540750"/>
        </p:xfrm>
        <a:graphic>
          <a:graphicData uri="http://schemas.openxmlformats.org/drawingml/2006/table">
            <a:tbl>
              <a:tblPr/>
              <a:tblGrid>
                <a:gridCol w="537076"/>
                <a:gridCol w="2106130"/>
                <a:gridCol w="1214446"/>
                <a:gridCol w="1087807"/>
                <a:gridCol w="865138"/>
                <a:gridCol w="1186837"/>
                <a:gridCol w="1075061"/>
              </a:tblGrid>
              <a:tr h="874115">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Sl. No.</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Project</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No. of Works identified</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No. of Works in LB</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Started</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Completed</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Remarks</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824">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1 </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l" defTabSz="914400" rtl="0" eaLnBrk="1" fontAlgn="b" latinLnBrk="0" hangingPunct="1">
                        <a:spcAft>
                          <a:spcPts val="1000"/>
                        </a:spcAft>
                      </a:pPr>
                      <a:r>
                        <a:rPr lang="en-IN" sz="2000" kern="1200" dirty="0">
                          <a:solidFill>
                            <a:schemeClr val="tx1"/>
                          </a:solidFill>
                          <a:latin typeface="Cambria"/>
                          <a:ea typeface="Calibri"/>
                          <a:cs typeface="Times New Roman"/>
                        </a:rPr>
                        <a:t>Thuneri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16</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2</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0</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0</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8084">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2 </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l" defTabSz="914400" rtl="0" eaLnBrk="1" fontAlgn="b" latinLnBrk="0" hangingPunct="1">
                        <a:spcAft>
                          <a:spcPts val="1000"/>
                        </a:spcAft>
                      </a:pPr>
                      <a:r>
                        <a:rPr lang="en-IN" sz="2000" kern="1200" dirty="0">
                          <a:solidFill>
                            <a:schemeClr val="tx1"/>
                          </a:solidFill>
                          <a:latin typeface="Cambria"/>
                          <a:ea typeface="Calibri"/>
                          <a:cs typeface="Times New Roman"/>
                        </a:rPr>
                        <a:t>Balusseri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29</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20</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0</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0</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867">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3 </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l" defTabSz="914400" rtl="0" eaLnBrk="1" fontAlgn="b" latinLnBrk="0" hangingPunct="1">
                        <a:spcAft>
                          <a:spcPts val="1000"/>
                        </a:spcAft>
                      </a:pPr>
                      <a:r>
                        <a:rPr lang="en-IN" sz="2000" kern="1200" dirty="0">
                          <a:solidFill>
                            <a:schemeClr val="tx1"/>
                          </a:solidFill>
                          <a:latin typeface="Cambria"/>
                          <a:ea typeface="Calibri"/>
                          <a:cs typeface="Times New Roman"/>
                        </a:rPr>
                        <a:t>Kunnamangalam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18</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18</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1</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0</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2575">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4 </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l" defTabSz="914400" rtl="0" eaLnBrk="1" fontAlgn="b" latinLnBrk="0" hangingPunct="1">
                        <a:spcAft>
                          <a:spcPts val="1000"/>
                        </a:spcAft>
                      </a:pPr>
                      <a:r>
                        <a:rPr lang="en-IN" sz="2000" kern="1200" dirty="0">
                          <a:solidFill>
                            <a:schemeClr val="tx1"/>
                          </a:solidFill>
                          <a:latin typeface="Cambria"/>
                          <a:ea typeface="Calibri"/>
                          <a:cs typeface="Times New Roman"/>
                        </a:rPr>
                        <a:t>Koduvally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1</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1</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1</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1</a:t>
                      </a: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endParaRPr lang="en-IN" sz="20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Cambria" pitchFamily="18" charset="0"/>
              </a:rPr>
              <a:t>Wayanad</a:t>
            </a:r>
            <a:endParaRPr lang="en-IN" b="1" dirty="0">
              <a:latin typeface="Cambria" pitchFamily="18" charset="0"/>
            </a:endParaRPr>
          </a:p>
        </p:txBody>
      </p:sp>
      <p:graphicFrame>
        <p:nvGraphicFramePr>
          <p:cNvPr id="3" name="Table 2"/>
          <p:cNvGraphicFramePr>
            <a:graphicFrameLocks noGrp="1"/>
          </p:cNvGraphicFramePr>
          <p:nvPr/>
        </p:nvGraphicFramePr>
        <p:xfrm>
          <a:off x="357158" y="1714488"/>
          <a:ext cx="8358247" cy="4085238"/>
        </p:xfrm>
        <a:graphic>
          <a:graphicData uri="http://schemas.openxmlformats.org/drawingml/2006/table">
            <a:tbl>
              <a:tblPr/>
              <a:tblGrid>
                <a:gridCol w="558910"/>
                <a:gridCol w="2562142"/>
                <a:gridCol w="1121584"/>
                <a:gridCol w="855302"/>
                <a:gridCol w="900467"/>
                <a:gridCol w="1235435"/>
                <a:gridCol w="1124407"/>
              </a:tblGrid>
              <a:tr h="1045926">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Sl. No.</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Project</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No. of Works identified</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No. of Works in LB</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Started</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Completed</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Remarks</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673">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1 </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r>
                        <a:rPr lang="en-IN" sz="2000" kern="1200" dirty="0">
                          <a:solidFill>
                            <a:schemeClr val="tx1"/>
                          </a:solidFill>
                          <a:latin typeface="Cambria"/>
                          <a:ea typeface="Calibri"/>
                          <a:cs typeface="Times New Roman"/>
                        </a:rPr>
                        <a:t>Kalpetta</a:t>
                      </a: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55</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55</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0</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0</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673">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2 </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r>
                        <a:rPr lang="en-IN" sz="2000" kern="1200" dirty="0">
                          <a:solidFill>
                            <a:schemeClr val="tx1"/>
                          </a:solidFill>
                          <a:latin typeface="Cambria"/>
                          <a:ea typeface="Calibri"/>
                          <a:cs typeface="Times New Roman"/>
                        </a:rPr>
                        <a:t>Kalpetta</a:t>
                      </a: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35</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35</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1</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0</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673">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3 </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r>
                        <a:rPr lang="en-IN" sz="2000" kern="1200" dirty="0">
                          <a:solidFill>
                            <a:schemeClr val="tx1"/>
                          </a:solidFill>
                          <a:latin typeface="Cambria"/>
                          <a:ea typeface="Calibri"/>
                          <a:cs typeface="Times New Roman"/>
                        </a:rPr>
                        <a:t>Kalpetta</a:t>
                      </a: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89</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89</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1</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0</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673">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4 </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r>
                        <a:rPr lang="en-IN" sz="2000" kern="1200" dirty="0">
                          <a:solidFill>
                            <a:schemeClr val="tx1"/>
                          </a:solidFill>
                          <a:latin typeface="Cambria"/>
                          <a:ea typeface="Calibri"/>
                          <a:cs typeface="Times New Roman"/>
                        </a:rPr>
                        <a:t>Sulthan Bathery</a:t>
                      </a: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40</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40</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1</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0</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5346">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5</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r>
                        <a:rPr lang="en-IN" sz="2000" kern="1200" dirty="0">
                          <a:solidFill>
                            <a:schemeClr val="tx1"/>
                          </a:solidFill>
                          <a:latin typeface="Cambria"/>
                          <a:ea typeface="Calibri"/>
                          <a:cs typeface="Times New Roman"/>
                        </a:rPr>
                        <a:t>Kalpetta</a:t>
                      </a: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2000" kern="1200" dirty="0">
                          <a:solidFill>
                            <a:schemeClr val="tx1"/>
                          </a:solidFill>
                          <a:latin typeface="Cambria"/>
                          <a:ea typeface="Calibri"/>
                          <a:cs typeface="Times New Roman"/>
                        </a:rPr>
                        <a:t>DPR not prepared </a:t>
                      </a:r>
                      <a:endParaRPr lang="en-IN" sz="2000" kern="1200" dirty="0">
                        <a:solidFill>
                          <a:schemeClr val="tx1"/>
                        </a:solidFill>
                        <a:latin typeface="Cambria"/>
                        <a:ea typeface="Calibri"/>
                        <a:cs typeface="Times New Roman"/>
                      </a:endParaRPr>
                    </a:p>
                  </a:txBody>
                  <a:tcPr marL="53788" marR="53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Cambria" pitchFamily="18" charset="0"/>
              </a:rPr>
              <a:t>KANNUR</a:t>
            </a:r>
            <a:endParaRPr lang="en-IN" sz="5400" b="1" dirty="0">
              <a:latin typeface="Cambria" pitchFamily="18" charset="0"/>
            </a:endParaRPr>
          </a:p>
        </p:txBody>
      </p:sp>
      <p:graphicFrame>
        <p:nvGraphicFramePr>
          <p:cNvPr id="3" name="Table 2"/>
          <p:cNvGraphicFramePr>
            <a:graphicFrameLocks noGrp="1"/>
          </p:cNvGraphicFramePr>
          <p:nvPr/>
        </p:nvGraphicFramePr>
        <p:xfrm>
          <a:off x="642910" y="1428736"/>
          <a:ext cx="7929618" cy="4435807"/>
        </p:xfrm>
        <a:graphic>
          <a:graphicData uri="http://schemas.openxmlformats.org/drawingml/2006/table">
            <a:tbl>
              <a:tblPr/>
              <a:tblGrid>
                <a:gridCol w="527570"/>
                <a:gridCol w="1615570"/>
                <a:gridCol w="1285884"/>
                <a:gridCol w="1285884"/>
                <a:gridCol w="857256"/>
                <a:gridCol w="1293387"/>
                <a:gridCol w="1064067"/>
              </a:tblGrid>
              <a:tr h="1460749">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Sl. No.</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Project</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No. of Works identified</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No. of Works in LB</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Started</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Completed</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Remarks</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201">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1 </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r>
                        <a:rPr lang="en-IN" sz="1800" kern="1200" dirty="0" err="1">
                          <a:solidFill>
                            <a:schemeClr val="tx1"/>
                          </a:solidFill>
                          <a:latin typeface="Cambria"/>
                          <a:ea typeface="Calibri"/>
                          <a:cs typeface="Times New Roman"/>
                        </a:rPr>
                        <a:t>Payyannur</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8</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2</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643">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2 </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r>
                        <a:rPr lang="en-IN" sz="1800" kern="1200" dirty="0">
                          <a:solidFill>
                            <a:schemeClr val="tx1"/>
                          </a:solidFill>
                          <a:latin typeface="Cambria"/>
                          <a:ea typeface="Calibri"/>
                          <a:cs typeface="Times New Roman"/>
                        </a:rPr>
                        <a:t>Iritty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10</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0</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643">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3 </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r>
                        <a:rPr lang="en-IN" sz="1800" kern="1200" dirty="0">
                          <a:solidFill>
                            <a:schemeClr val="tx1"/>
                          </a:solidFill>
                          <a:latin typeface="Cambria"/>
                          <a:ea typeface="Calibri"/>
                          <a:cs typeface="Times New Roman"/>
                        </a:rPr>
                        <a:t>Irikkur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7</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0</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643">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4 </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r>
                        <a:rPr lang="en-IN" sz="1800" kern="1200" dirty="0">
                          <a:solidFill>
                            <a:schemeClr val="tx1"/>
                          </a:solidFill>
                          <a:latin typeface="Cambria"/>
                          <a:ea typeface="Calibri"/>
                          <a:cs typeface="Times New Roman"/>
                        </a:rPr>
                        <a:t>Iritty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8</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0</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643">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5 </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r>
                        <a:rPr lang="en-IN" sz="1800" kern="1200" dirty="0">
                          <a:solidFill>
                            <a:schemeClr val="tx1"/>
                          </a:solidFill>
                          <a:latin typeface="Cambria"/>
                          <a:ea typeface="Calibri"/>
                          <a:cs typeface="Times New Roman"/>
                        </a:rPr>
                        <a:t>Irikkur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7</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1</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3285">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6 </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r>
                        <a:rPr lang="en-IN" sz="1800" kern="1200" dirty="0">
                          <a:solidFill>
                            <a:schemeClr val="tx1"/>
                          </a:solidFill>
                          <a:latin typeface="Cambria"/>
                          <a:ea typeface="Calibri"/>
                          <a:cs typeface="Times New Roman"/>
                        </a:rPr>
                        <a:t>Taliparamba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0</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0</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List not prepared</a:t>
                      </a:r>
                      <a:endParaRPr lang="en-IN" sz="1800" kern="1200" dirty="0">
                        <a:solidFill>
                          <a:schemeClr val="tx1"/>
                        </a:solidFill>
                        <a:latin typeface="Cambri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Cambria" pitchFamily="18" charset="0"/>
              </a:rPr>
              <a:t>KASARGOD</a:t>
            </a:r>
            <a:endParaRPr lang="en-IN" b="1" dirty="0">
              <a:latin typeface="Cambria" pitchFamily="18" charset="0"/>
            </a:endParaRPr>
          </a:p>
        </p:txBody>
      </p:sp>
      <p:graphicFrame>
        <p:nvGraphicFramePr>
          <p:cNvPr id="3" name="Table 2"/>
          <p:cNvGraphicFramePr>
            <a:graphicFrameLocks noGrp="1"/>
          </p:cNvGraphicFramePr>
          <p:nvPr/>
        </p:nvGraphicFramePr>
        <p:xfrm>
          <a:off x="571472" y="1480159"/>
          <a:ext cx="8072494" cy="4663487"/>
        </p:xfrm>
        <a:graphic>
          <a:graphicData uri="http://schemas.openxmlformats.org/drawingml/2006/table">
            <a:tbl>
              <a:tblPr/>
              <a:tblGrid>
                <a:gridCol w="529934"/>
                <a:gridCol w="1981334"/>
                <a:gridCol w="1665126"/>
                <a:gridCol w="810228"/>
                <a:gridCol w="850520"/>
                <a:gridCol w="1168480"/>
                <a:gridCol w="1066872"/>
              </a:tblGrid>
              <a:tr h="1180295">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Sl. No.</a:t>
                      </a: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Project</a:t>
                      </a: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No. of Works identified</a:t>
                      </a: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No. of Works in LB</a:t>
                      </a: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Started</a:t>
                      </a: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Completed</a:t>
                      </a: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Remarks</a:t>
                      </a: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399">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1 </a:t>
                      </a:r>
                      <a:endParaRPr lang="en-IN" sz="1800" kern="1200" dirty="0">
                        <a:solidFill>
                          <a:schemeClr val="tx1"/>
                        </a:solidFill>
                        <a:latin typeface="Cambria"/>
                        <a:ea typeface="Calibri"/>
                        <a:cs typeface="Times New Roman"/>
                      </a:endParaRPr>
                    </a:p>
                  </a:txBody>
                  <a:tcPr marL="48898" marR="48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r>
                        <a:rPr lang="en-IN" sz="1800" kern="1200" dirty="0">
                          <a:solidFill>
                            <a:schemeClr val="tx1"/>
                          </a:solidFill>
                          <a:latin typeface="Cambria"/>
                          <a:ea typeface="Calibri"/>
                          <a:cs typeface="Times New Roman"/>
                        </a:rPr>
                        <a:t>Parappa</a:t>
                      </a: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37</a:t>
                      </a: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37</a:t>
                      </a: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18</a:t>
                      </a: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10</a:t>
                      </a: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3810" indent="0" algn="ctr" defTabSz="914400" rtl="0" eaLnBrk="1" fontAlgn="b" latinLnBrk="0" hangingPunct="1">
                        <a:spcAft>
                          <a:spcPts val="1000"/>
                        </a:spcAft>
                      </a:pP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399">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2 </a:t>
                      </a:r>
                      <a:endParaRPr lang="en-IN" sz="1800" kern="1200" dirty="0">
                        <a:solidFill>
                          <a:schemeClr val="tx1"/>
                        </a:solidFill>
                        <a:latin typeface="Cambria"/>
                        <a:ea typeface="Calibri"/>
                        <a:cs typeface="Times New Roman"/>
                      </a:endParaRPr>
                    </a:p>
                  </a:txBody>
                  <a:tcPr marL="48898" marR="48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r>
                        <a:rPr lang="en-IN" sz="1800" kern="1200" dirty="0" err="1">
                          <a:solidFill>
                            <a:schemeClr val="tx1"/>
                          </a:solidFill>
                          <a:latin typeface="Cambria"/>
                          <a:ea typeface="Calibri"/>
                          <a:cs typeface="Times New Roman"/>
                        </a:rPr>
                        <a:t>Parappa</a:t>
                      </a: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r>
              <a:tr h="435399">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3 </a:t>
                      </a:r>
                      <a:endParaRPr lang="en-IN" sz="1800" kern="1200" dirty="0">
                        <a:solidFill>
                          <a:schemeClr val="tx1"/>
                        </a:solidFill>
                        <a:latin typeface="Cambria"/>
                        <a:ea typeface="Calibri"/>
                        <a:cs typeface="Times New Roman"/>
                      </a:endParaRPr>
                    </a:p>
                  </a:txBody>
                  <a:tcPr marL="48898" marR="48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r>
                        <a:rPr lang="en-IN" sz="1800" kern="1200" dirty="0">
                          <a:solidFill>
                            <a:schemeClr val="tx1"/>
                          </a:solidFill>
                          <a:latin typeface="Cambria"/>
                          <a:ea typeface="Calibri"/>
                          <a:cs typeface="Times New Roman"/>
                        </a:rPr>
                        <a:t>Parappa</a:t>
                      </a: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r>
              <a:tr h="435399">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4 </a:t>
                      </a:r>
                      <a:endParaRPr lang="en-IN" sz="1800" kern="1200" dirty="0">
                        <a:solidFill>
                          <a:schemeClr val="tx1"/>
                        </a:solidFill>
                        <a:latin typeface="Cambria"/>
                        <a:ea typeface="Calibri"/>
                        <a:cs typeface="Times New Roman"/>
                      </a:endParaRPr>
                    </a:p>
                  </a:txBody>
                  <a:tcPr marL="48898" marR="48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r>
                        <a:rPr lang="en-IN" sz="1800" kern="1200" dirty="0">
                          <a:solidFill>
                            <a:schemeClr val="tx1"/>
                          </a:solidFill>
                          <a:latin typeface="Cambria"/>
                          <a:ea typeface="Calibri"/>
                          <a:cs typeface="Times New Roman"/>
                        </a:rPr>
                        <a:t>Parappa</a:t>
                      </a: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r>
              <a:tr h="435399">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5 </a:t>
                      </a:r>
                      <a:endParaRPr lang="en-IN" sz="1800" kern="1200" dirty="0">
                        <a:solidFill>
                          <a:schemeClr val="tx1"/>
                        </a:solidFill>
                        <a:latin typeface="Cambria"/>
                        <a:ea typeface="Calibri"/>
                        <a:cs typeface="Times New Roman"/>
                      </a:endParaRPr>
                    </a:p>
                  </a:txBody>
                  <a:tcPr marL="48898" marR="48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r>
                        <a:rPr lang="en-IN" sz="1800" kern="1200" dirty="0" err="1">
                          <a:solidFill>
                            <a:schemeClr val="tx1"/>
                          </a:solidFill>
                          <a:latin typeface="Cambria"/>
                          <a:ea typeface="Calibri"/>
                          <a:cs typeface="Times New Roman"/>
                        </a:rPr>
                        <a:t>Karadukka</a:t>
                      </a: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36</a:t>
                      </a: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36</a:t>
                      </a: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36</a:t>
                      </a: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36</a:t>
                      </a: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399">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6 </a:t>
                      </a:r>
                      <a:endParaRPr lang="en-IN" sz="1800" kern="1200" dirty="0">
                        <a:solidFill>
                          <a:schemeClr val="tx1"/>
                        </a:solidFill>
                        <a:latin typeface="Cambria"/>
                        <a:ea typeface="Calibri"/>
                        <a:cs typeface="Times New Roman"/>
                      </a:endParaRPr>
                    </a:p>
                  </a:txBody>
                  <a:tcPr marL="48898" marR="48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r>
                        <a:rPr lang="en-IN" sz="1800" kern="1200" dirty="0">
                          <a:solidFill>
                            <a:schemeClr val="tx1"/>
                          </a:solidFill>
                          <a:latin typeface="Cambria"/>
                          <a:ea typeface="Calibri"/>
                          <a:cs typeface="Times New Roman"/>
                        </a:rPr>
                        <a:t>Kasargod</a:t>
                      </a: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22</a:t>
                      </a: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22</a:t>
                      </a: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22</a:t>
                      </a: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10</a:t>
                      </a: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0798">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7 </a:t>
                      </a:r>
                      <a:endParaRPr lang="en-IN" sz="1800" kern="1200" dirty="0">
                        <a:solidFill>
                          <a:schemeClr val="tx1"/>
                        </a:solidFill>
                        <a:latin typeface="Cambria"/>
                        <a:ea typeface="Calibri"/>
                        <a:cs typeface="Times New Roman"/>
                      </a:endParaRPr>
                    </a:p>
                  </a:txBody>
                  <a:tcPr marL="48898" marR="48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fontAlgn="b" latinLnBrk="0" hangingPunct="1">
                        <a:spcAft>
                          <a:spcPts val="1000"/>
                        </a:spcAft>
                      </a:pPr>
                      <a:r>
                        <a:rPr lang="en-IN" sz="1800" kern="1200" dirty="0">
                          <a:solidFill>
                            <a:schemeClr val="tx1"/>
                          </a:solidFill>
                          <a:latin typeface="Cambria"/>
                          <a:ea typeface="Calibri"/>
                          <a:cs typeface="Times New Roman"/>
                        </a:rPr>
                        <a:t>Kasargod</a:t>
                      </a: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endParaRPr lang="en-US"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indent="0" algn="ctr" defTabSz="914400" rtl="0" eaLnBrk="1" latinLnBrk="0" hangingPunct="1">
                        <a:spcAft>
                          <a:spcPts val="1000"/>
                        </a:spcAft>
                      </a:pPr>
                      <a:r>
                        <a:rPr lang="en-US" sz="1800" kern="1200" dirty="0">
                          <a:solidFill>
                            <a:schemeClr val="tx1"/>
                          </a:solidFill>
                          <a:latin typeface="Cambria"/>
                          <a:ea typeface="Calibri"/>
                          <a:cs typeface="Times New Roman"/>
                        </a:rPr>
                        <a:t>DPR not </a:t>
                      </a:r>
                      <a:r>
                        <a:rPr lang="en-US" sz="1800" kern="1200" dirty="0" err="1">
                          <a:solidFill>
                            <a:schemeClr val="tx1"/>
                          </a:solidFill>
                          <a:latin typeface="Cambria"/>
                          <a:ea typeface="Calibri"/>
                          <a:cs typeface="Times New Roman"/>
                        </a:rPr>
                        <a:t>finalised</a:t>
                      </a:r>
                      <a:endParaRPr lang="en-IN" sz="1800" kern="1200" dirty="0">
                        <a:solidFill>
                          <a:schemeClr val="tx1"/>
                        </a:solidFill>
                        <a:latin typeface="Cambria"/>
                        <a:ea typeface="Calibri"/>
                        <a:cs typeface="Times New Roman"/>
                      </a:endParaRPr>
                    </a:p>
                  </a:txBody>
                  <a:tcPr marL="48898" marR="48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379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714348" y="1214422"/>
            <a:ext cx="7500990" cy="4500594"/>
          </a:xfrm>
        </p:spPr>
        <p:txBody>
          <a:bodyPr>
            <a:normAutofit fontScale="70000" lnSpcReduction="20000"/>
          </a:bodyPr>
          <a:lstStyle/>
          <a:p>
            <a:pPr marL="630238" indent="-630238" algn="just">
              <a:lnSpc>
                <a:spcPct val="170000"/>
              </a:lnSpc>
              <a:buFont typeface="Arial" pitchFamily="34" charset="0"/>
              <a:buChar char="•"/>
            </a:pPr>
            <a:r>
              <a:rPr lang="en-US" dirty="0" smtClean="0">
                <a:solidFill>
                  <a:schemeClr val="tx1"/>
                </a:solidFill>
                <a:latin typeface="Cambria" pitchFamily="18" charset="0"/>
              </a:rPr>
              <a:t>Works requiring </a:t>
            </a:r>
            <a:r>
              <a:rPr lang="en-US" dirty="0" err="1" smtClean="0">
                <a:solidFill>
                  <a:schemeClr val="tx1"/>
                </a:solidFill>
                <a:latin typeface="Cambria" pitchFamily="18" charset="0"/>
              </a:rPr>
              <a:t>labour</a:t>
            </a:r>
            <a:r>
              <a:rPr lang="en-US" dirty="0" smtClean="0">
                <a:solidFill>
                  <a:schemeClr val="tx1"/>
                </a:solidFill>
                <a:latin typeface="Cambria" pitchFamily="18" charset="0"/>
              </a:rPr>
              <a:t> component be executed first. </a:t>
            </a:r>
          </a:p>
          <a:p>
            <a:pPr marL="630238" indent="-630238" algn="just">
              <a:lnSpc>
                <a:spcPct val="170000"/>
              </a:lnSpc>
              <a:buFont typeface="Arial" pitchFamily="34" charset="0"/>
              <a:buChar char="•"/>
            </a:pPr>
            <a:r>
              <a:rPr lang="en-US" dirty="0" smtClean="0">
                <a:solidFill>
                  <a:schemeClr val="tx1"/>
                </a:solidFill>
                <a:latin typeface="Cambria" pitchFamily="18" charset="0"/>
              </a:rPr>
              <a:t>Works requiring material component be started after taking into consideration of material – </a:t>
            </a:r>
            <a:r>
              <a:rPr lang="en-US" dirty="0" err="1" smtClean="0">
                <a:solidFill>
                  <a:schemeClr val="tx1"/>
                </a:solidFill>
                <a:latin typeface="Cambria" pitchFamily="18" charset="0"/>
              </a:rPr>
              <a:t>labour</a:t>
            </a:r>
            <a:r>
              <a:rPr lang="en-US" dirty="0" smtClean="0">
                <a:solidFill>
                  <a:schemeClr val="tx1"/>
                </a:solidFill>
                <a:latin typeface="Cambria" pitchFamily="18" charset="0"/>
              </a:rPr>
              <a:t> ratio. </a:t>
            </a:r>
          </a:p>
          <a:p>
            <a:pPr marL="630238" indent="-630238" algn="just">
              <a:lnSpc>
                <a:spcPct val="170000"/>
              </a:lnSpc>
              <a:buFont typeface="Arial" pitchFamily="34" charset="0"/>
              <a:buChar char="•"/>
            </a:pPr>
            <a:r>
              <a:rPr lang="en-US" dirty="0" smtClean="0">
                <a:solidFill>
                  <a:schemeClr val="tx1"/>
                </a:solidFill>
                <a:latin typeface="Cambria" pitchFamily="18" charset="0"/>
              </a:rPr>
              <a:t>Works may be completed by February. </a:t>
            </a:r>
          </a:p>
          <a:p>
            <a:pPr marL="630238" indent="-630238" algn="just">
              <a:lnSpc>
                <a:spcPct val="170000"/>
              </a:lnSpc>
              <a:buFont typeface="Arial" pitchFamily="34" charset="0"/>
              <a:buChar char="•"/>
            </a:pPr>
            <a:r>
              <a:rPr lang="en-US" dirty="0" smtClean="0">
                <a:solidFill>
                  <a:schemeClr val="tx1"/>
                </a:solidFill>
                <a:latin typeface="Cambria" pitchFamily="18" charset="0"/>
              </a:rPr>
              <a:t>Details of works completed be uploaded in the MIS by the DEO of  WCDC/TE/Accountant </a:t>
            </a:r>
          </a:p>
          <a:p>
            <a:pPr marL="630238" indent="-630238" algn="just">
              <a:lnSpc>
                <a:spcPct val="170000"/>
              </a:lnSpc>
              <a:buFont typeface="Arial" pitchFamily="34" charset="0"/>
              <a:buChar char="•"/>
            </a:pPr>
            <a:r>
              <a:rPr lang="en-US" dirty="0" smtClean="0">
                <a:solidFill>
                  <a:schemeClr val="tx1"/>
                </a:solidFill>
                <a:latin typeface="Cambria" pitchFamily="18" charset="0"/>
              </a:rPr>
              <a:t>PDs should monitor and provide logistics for taking up IWMP works under MGNREGA</a:t>
            </a:r>
            <a:endParaRPr lang="en-IN" dirty="0">
              <a:solidFill>
                <a:schemeClr val="tx1"/>
              </a:solidFill>
              <a:latin typeface="Cambria" pitchFamily="18" charset="0"/>
            </a:endParaRPr>
          </a:p>
        </p:txBody>
      </p:sp>
      <p:sp>
        <p:nvSpPr>
          <p:cNvPr id="7" name="Title 1"/>
          <p:cNvSpPr txBox="1">
            <a:spLocks/>
          </p:cNvSpPr>
          <p:nvPr/>
        </p:nvSpPr>
        <p:spPr>
          <a:xfrm>
            <a:off x="428596" y="428604"/>
            <a:ext cx="8229600" cy="511156"/>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b="1" dirty="0" smtClean="0">
                <a:latin typeface="Cambria" pitchFamily="18" charset="0"/>
                <a:ea typeface="+mj-ea"/>
                <a:cs typeface="+mj-cs"/>
              </a:rPr>
              <a:t>Strategy for Convergence with MGNREGA</a:t>
            </a:r>
            <a:endParaRPr kumimoji="0" lang="en-IN" sz="2800" b="1" u="none" strike="noStrike" kern="1200" cap="none" spc="0" normalizeH="0" baseline="0" noProof="0" dirty="0">
              <a:ln>
                <a:noFill/>
              </a:ln>
              <a:solidFill>
                <a:schemeClr val="tx1"/>
              </a:solidFill>
              <a:effectLst/>
              <a:uLnTx/>
              <a:uFillTx/>
              <a:latin typeface="Cambria" pitchFamily="18" charset="0"/>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71472" y="1071546"/>
          <a:ext cx="8215369" cy="5409465"/>
        </p:xfrm>
        <a:graphic>
          <a:graphicData uri="http://schemas.openxmlformats.org/drawingml/2006/table">
            <a:tbl>
              <a:tblPr>
                <a:tableStyleId>{5940675A-B579-460E-94D1-54222C63F5DA}</a:tableStyleId>
              </a:tblPr>
              <a:tblGrid>
                <a:gridCol w="1480246"/>
                <a:gridCol w="2020216"/>
                <a:gridCol w="1767297"/>
                <a:gridCol w="1872702"/>
                <a:gridCol w="1074908"/>
              </a:tblGrid>
              <a:tr h="983748">
                <a:tc>
                  <a:txBody>
                    <a:bodyPr/>
                    <a:lstStyle/>
                    <a:p>
                      <a:pPr algn="ctr" fontAlgn="ctr"/>
                      <a:r>
                        <a:rPr lang="en-US" sz="1800" b="1" i="0" u="none" strike="noStrike" dirty="0" smtClean="0">
                          <a:solidFill>
                            <a:srgbClr val="000000"/>
                          </a:solidFill>
                          <a:latin typeface="Cambria" pitchFamily="18" charset="0"/>
                          <a:cs typeface="Times New Roman" pitchFamily="18" charset="0"/>
                        </a:rPr>
                        <a:t>District</a:t>
                      </a:r>
                      <a:endParaRPr lang="en-IN" sz="1800" b="1" i="0" u="none" strike="noStrike" dirty="0">
                        <a:solidFill>
                          <a:srgbClr val="000000"/>
                        </a:solidFill>
                        <a:latin typeface="Cambria" pitchFamily="18" charset="0"/>
                        <a:cs typeface="Times New Roman" pitchFamily="18" charset="0"/>
                      </a:endParaRPr>
                    </a:p>
                  </a:txBody>
                  <a:tcPr marL="9525" marR="9525" marT="9525" marB="0" anchor="ctr"/>
                </a:tc>
                <a:tc>
                  <a:txBody>
                    <a:bodyPr/>
                    <a:lstStyle/>
                    <a:p>
                      <a:pPr algn="ctr" fontAlgn="ctr"/>
                      <a:r>
                        <a:rPr lang="en-IN" sz="1800" b="1" u="none" strike="noStrike" dirty="0" smtClean="0">
                          <a:latin typeface="Cambria" pitchFamily="18" charset="0"/>
                          <a:cs typeface="Times New Roman" pitchFamily="18" charset="0"/>
                        </a:rPr>
                        <a:t>Name of project</a:t>
                      </a:r>
                      <a:endParaRPr lang="en-IN" sz="1800" b="1" i="0" u="none" strike="noStrike" dirty="0">
                        <a:solidFill>
                          <a:srgbClr val="000000"/>
                        </a:solidFill>
                        <a:latin typeface="Cambria" pitchFamily="18" charset="0"/>
                        <a:cs typeface="Times New Roman" pitchFamily="18" charset="0"/>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IN" sz="1800" b="1" u="none" strike="noStrike" dirty="0" smtClean="0">
                          <a:latin typeface="Cambria" pitchFamily="18" charset="0"/>
                          <a:cs typeface="Times New Roman" pitchFamily="18" charset="0"/>
                        </a:rPr>
                        <a:t>Fund requirement (reported earlier)</a:t>
                      </a:r>
                      <a:r>
                        <a:rPr lang="en-IN" sz="1800" u="none" strike="noStrike" dirty="0" smtClean="0">
                          <a:latin typeface="Cambria" pitchFamily="18" charset="0"/>
                          <a:cs typeface="Times New Roman" pitchFamily="18" charset="0"/>
                        </a:rPr>
                        <a:t> </a:t>
                      </a:r>
                      <a:endParaRPr lang="en-IN" sz="1800" b="1" i="0" u="none" strike="noStrike" dirty="0">
                        <a:solidFill>
                          <a:srgbClr val="000000"/>
                        </a:solidFill>
                        <a:latin typeface="Cambria" pitchFamily="18" charset="0"/>
                        <a:cs typeface="Times New Roman" pitchFamily="18" charset="0"/>
                      </a:endParaRPr>
                    </a:p>
                  </a:txBody>
                  <a:tcPr marL="9525" marR="9525" marT="9525" marB="0" anchor="ctr"/>
                </a:tc>
                <a:tc>
                  <a:txBody>
                    <a:bodyPr/>
                    <a:lstStyle/>
                    <a:p>
                      <a:pPr algn="ctr" fontAlgn="b"/>
                      <a:r>
                        <a:rPr lang="en-US" sz="1800" b="1" i="0" u="none" strike="noStrike" dirty="0" smtClean="0">
                          <a:solidFill>
                            <a:srgbClr val="000000"/>
                          </a:solidFill>
                          <a:latin typeface="Cambria" pitchFamily="18" charset="0"/>
                          <a:cs typeface="Times New Roman" pitchFamily="18" charset="0"/>
                        </a:rPr>
                        <a:t>Fund requirement reported</a:t>
                      </a:r>
                      <a:r>
                        <a:rPr lang="en-US" sz="1800" b="1" i="0" u="none" strike="noStrike" baseline="0" dirty="0" smtClean="0">
                          <a:solidFill>
                            <a:srgbClr val="000000"/>
                          </a:solidFill>
                          <a:latin typeface="Cambria" pitchFamily="18" charset="0"/>
                          <a:cs typeface="Times New Roman" pitchFamily="18" charset="0"/>
                        </a:rPr>
                        <a:t> recently</a:t>
                      </a:r>
                      <a:endParaRPr lang="en-IN" sz="1800" b="1" i="0" u="none" strike="noStrike" dirty="0">
                        <a:solidFill>
                          <a:srgbClr val="000000"/>
                        </a:solidFill>
                        <a:latin typeface="Cambria" pitchFamily="18" charset="0"/>
                        <a:cs typeface="Times New Roman" pitchFamily="18" charset="0"/>
                      </a:endParaRPr>
                    </a:p>
                  </a:txBody>
                  <a:tcPr marL="9525" marR="9525" marT="9525" marB="0" anchor="ctr"/>
                </a:tc>
                <a:tc>
                  <a:txBody>
                    <a:bodyPr/>
                    <a:lstStyle/>
                    <a:p>
                      <a:pPr algn="ctr" fontAlgn="b"/>
                      <a:r>
                        <a:rPr lang="en-US" sz="1800" b="1" i="0" u="none" strike="noStrike" dirty="0" smtClean="0">
                          <a:solidFill>
                            <a:srgbClr val="000000"/>
                          </a:solidFill>
                          <a:latin typeface="Cambria" pitchFamily="18" charset="0"/>
                          <a:cs typeface="Times New Roman" pitchFamily="18" charset="0"/>
                        </a:rPr>
                        <a:t>Remarks</a:t>
                      </a:r>
                      <a:endParaRPr lang="en-IN" sz="1800" b="1" i="0" u="none" strike="noStrike" dirty="0">
                        <a:solidFill>
                          <a:srgbClr val="000000"/>
                        </a:solidFill>
                        <a:latin typeface="Cambria" pitchFamily="18" charset="0"/>
                        <a:cs typeface="Times New Roman" pitchFamily="18" charset="0"/>
                      </a:endParaRPr>
                    </a:p>
                  </a:txBody>
                  <a:tcPr marL="9525" marR="9525" marT="9525" marB="0" anchor="ctr"/>
                </a:tc>
              </a:tr>
              <a:tr h="358555">
                <a:tc>
                  <a:txBody>
                    <a:bodyPr/>
                    <a:lstStyle/>
                    <a:p>
                      <a:pPr algn="l" fontAlgn="b"/>
                      <a:r>
                        <a:rPr lang="en-US" sz="1800" b="0" i="0" u="none" strike="noStrike" dirty="0" err="1" smtClean="0">
                          <a:solidFill>
                            <a:srgbClr val="000000"/>
                          </a:solidFill>
                          <a:latin typeface="Cambria" pitchFamily="18" charset="0"/>
                          <a:cs typeface="Times New Roman" pitchFamily="18" charset="0"/>
                        </a:rPr>
                        <a:t>Malappuram</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l" fontAlgn="b"/>
                      <a:r>
                        <a:rPr lang="en-IN" sz="1800" u="none" strike="noStrike" dirty="0" err="1">
                          <a:latin typeface="Cambria" pitchFamily="18" charset="0"/>
                          <a:cs typeface="Times New Roman" pitchFamily="18" charset="0"/>
                        </a:rPr>
                        <a:t>Areekode</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u="none" strike="noStrike" dirty="0">
                          <a:latin typeface="Cambria" pitchFamily="18" charset="0"/>
                          <a:cs typeface="Times New Roman" pitchFamily="18" charset="0"/>
                        </a:rPr>
                        <a:t>66.68</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b="0" i="0" u="none" strike="noStrike" dirty="0">
                          <a:solidFill>
                            <a:schemeClr val="tx1"/>
                          </a:solidFill>
                          <a:latin typeface="Cambria" pitchFamily="18" charset="0"/>
                          <a:cs typeface="Times New Roman" pitchFamily="18" charset="0"/>
                        </a:rPr>
                        <a:t>41.35</a:t>
                      </a:r>
                    </a:p>
                  </a:txBody>
                  <a:tcPr marL="9525" marR="9525" marT="9525" marB="0" anchor="b"/>
                </a:tc>
                <a:tc>
                  <a:txBody>
                    <a:bodyPr/>
                    <a:lstStyle/>
                    <a:p>
                      <a:pPr algn="ctr" fontAlgn="b"/>
                      <a:endParaRPr lang="en-IN" sz="1800" b="0" i="0" u="none" strike="noStrike">
                        <a:solidFill>
                          <a:srgbClr val="000000"/>
                        </a:solidFill>
                        <a:latin typeface="Cambria" pitchFamily="18" charset="0"/>
                        <a:cs typeface="Times New Roman" pitchFamily="18" charset="0"/>
                      </a:endParaRPr>
                    </a:p>
                  </a:txBody>
                  <a:tcPr marL="9525" marR="9525" marT="9525" marB="0" anchor="b"/>
                </a:tc>
              </a:tr>
              <a:tr h="358555">
                <a:tc>
                  <a:txBody>
                    <a:bodyPr/>
                    <a:lstStyle/>
                    <a:p>
                      <a:pPr algn="l" fontAlgn="b"/>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l" fontAlgn="b"/>
                      <a:r>
                        <a:rPr lang="en-IN" sz="1800" u="none" strike="noStrike" dirty="0" err="1">
                          <a:latin typeface="Cambria" pitchFamily="18" charset="0"/>
                          <a:cs typeface="Times New Roman" pitchFamily="18" charset="0"/>
                        </a:rPr>
                        <a:t>Areekode</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u="none" strike="noStrike" dirty="0">
                          <a:latin typeface="Cambria" pitchFamily="18" charset="0"/>
                          <a:cs typeface="Times New Roman" pitchFamily="18" charset="0"/>
                        </a:rPr>
                        <a:t>92.15</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b="0" i="0" u="none" strike="noStrike" dirty="0">
                          <a:solidFill>
                            <a:schemeClr val="tx1"/>
                          </a:solidFill>
                          <a:latin typeface="Cambria" pitchFamily="18" charset="0"/>
                          <a:cs typeface="Times New Roman" pitchFamily="18" charset="0"/>
                        </a:rPr>
                        <a:t>17.9</a:t>
                      </a:r>
                    </a:p>
                  </a:txBody>
                  <a:tcPr marL="9525" marR="9525" marT="9525" marB="0" anchor="b"/>
                </a:tc>
                <a:tc>
                  <a:txBody>
                    <a:bodyPr/>
                    <a:lstStyle/>
                    <a:p>
                      <a:pPr algn="ctr" fontAlgn="b"/>
                      <a:endParaRPr lang="en-IN" sz="1800" b="0" i="0" u="none" strike="noStrike" dirty="0">
                        <a:solidFill>
                          <a:srgbClr val="000000"/>
                        </a:solidFill>
                        <a:latin typeface="Cambria" pitchFamily="18" charset="0"/>
                        <a:cs typeface="Times New Roman" pitchFamily="18" charset="0"/>
                      </a:endParaRPr>
                    </a:p>
                  </a:txBody>
                  <a:tcPr marL="9525" marR="9525" marT="9525" marB="0" anchor="b"/>
                </a:tc>
              </a:tr>
              <a:tr h="358555">
                <a:tc>
                  <a:txBody>
                    <a:bodyPr/>
                    <a:lstStyle/>
                    <a:p>
                      <a:pPr algn="l" fontAlgn="b"/>
                      <a:r>
                        <a:rPr lang="en-US" sz="1800" b="0" i="0" u="none" strike="noStrike" dirty="0" smtClean="0">
                          <a:solidFill>
                            <a:srgbClr val="000000"/>
                          </a:solidFill>
                          <a:latin typeface="Cambria" pitchFamily="18" charset="0"/>
                          <a:cs typeface="Times New Roman" pitchFamily="18" charset="0"/>
                        </a:rPr>
                        <a:t>Kozhikode</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l" fontAlgn="b"/>
                      <a:r>
                        <a:rPr lang="en-IN" sz="1800" u="none" strike="noStrike" dirty="0" err="1">
                          <a:latin typeface="Cambria" pitchFamily="18" charset="0"/>
                          <a:cs typeface="Times New Roman" pitchFamily="18" charset="0"/>
                        </a:rPr>
                        <a:t>Thuneri</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u="none" strike="noStrike" dirty="0">
                          <a:latin typeface="Cambria" pitchFamily="18" charset="0"/>
                          <a:cs typeface="Times New Roman" pitchFamily="18" charset="0"/>
                        </a:rPr>
                        <a:t>45</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b="0" i="0" u="none" strike="noStrike" dirty="0">
                          <a:solidFill>
                            <a:srgbClr val="000000"/>
                          </a:solidFill>
                          <a:latin typeface="Cambria" pitchFamily="18" charset="0"/>
                          <a:cs typeface="Times New Roman" pitchFamily="18" charset="0"/>
                        </a:rPr>
                        <a:t> </a:t>
                      </a:r>
                      <a:r>
                        <a:rPr lang="en-IN" sz="1800" b="0" i="0" u="none" strike="noStrike" dirty="0" smtClean="0">
                          <a:solidFill>
                            <a:srgbClr val="000000"/>
                          </a:solidFill>
                          <a:latin typeface="Cambria" pitchFamily="18" charset="0"/>
                          <a:cs typeface="Times New Roman" pitchFamily="18" charset="0"/>
                        </a:rPr>
                        <a:t>10.5</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endParaRPr lang="en-IN" sz="1800" b="0" i="0" u="none" strike="noStrike" dirty="0">
                        <a:solidFill>
                          <a:srgbClr val="000000"/>
                        </a:solidFill>
                        <a:latin typeface="Cambria" pitchFamily="18" charset="0"/>
                        <a:cs typeface="Times New Roman" pitchFamily="18" charset="0"/>
                      </a:endParaRPr>
                    </a:p>
                  </a:txBody>
                  <a:tcPr marL="9525" marR="9525" marT="9525" marB="0" anchor="b"/>
                </a:tc>
              </a:tr>
              <a:tr h="358555">
                <a:tc>
                  <a:txBody>
                    <a:bodyPr/>
                    <a:lstStyle/>
                    <a:p>
                      <a:pPr algn="l" fontAlgn="b"/>
                      <a:r>
                        <a:rPr lang="en-US" sz="1800" b="0" i="0" u="none" strike="noStrike" dirty="0" err="1" smtClean="0">
                          <a:solidFill>
                            <a:srgbClr val="000000"/>
                          </a:solidFill>
                          <a:latin typeface="Cambria" pitchFamily="18" charset="0"/>
                          <a:cs typeface="Times New Roman" pitchFamily="18" charset="0"/>
                        </a:rPr>
                        <a:t>Wayanad</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l" fontAlgn="b"/>
                      <a:r>
                        <a:rPr lang="en-IN" sz="1800" u="none" strike="noStrike" dirty="0" err="1">
                          <a:latin typeface="Cambria" pitchFamily="18" charset="0"/>
                          <a:cs typeface="Times New Roman" pitchFamily="18" charset="0"/>
                        </a:rPr>
                        <a:t>Kalpetta</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u="none" strike="noStrike" dirty="0">
                          <a:latin typeface="Cambria" pitchFamily="18" charset="0"/>
                          <a:cs typeface="Times New Roman" pitchFamily="18" charset="0"/>
                        </a:rPr>
                        <a:t>55.08</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b="0" i="0" u="none" strike="noStrike" dirty="0">
                          <a:solidFill>
                            <a:srgbClr val="000000"/>
                          </a:solidFill>
                          <a:latin typeface="Cambria" pitchFamily="18" charset="0"/>
                          <a:cs typeface="Times New Roman" pitchFamily="18" charset="0"/>
                        </a:rPr>
                        <a:t>55.08</a:t>
                      </a:r>
                    </a:p>
                  </a:txBody>
                  <a:tcPr marL="9525" marR="9525" marT="9525" marB="0" anchor="b"/>
                </a:tc>
                <a:tc>
                  <a:txBody>
                    <a:bodyPr/>
                    <a:lstStyle/>
                    <a:p>
                      <a:pPr algn="ctr" fontAlgn="b"/>
                      <a:endParaRPr lang="en-IN" sz="1800" b="0" i="0" u="none" strike="noStrike">
                        <a:solidFill>
                          <a:srgbClr val="000000"/>
                        </a:solidFill>
                        <a:latin typeface="Cambria" pitchFamily="18" charset="0"/>
                        <a:cs typeface="Times New Roman" pitchFamily="18" charset="0"/>
                      </a:endParaRPr>
                    </a:p>
                  </a:txBody>
                  <a:tcPr marL="9525" marR="9525" marT="9525" marB="0" anchor="b"/>
                </a:tc>
              </a:tr>
              <a:tr h="358555">
                <a:tc>
                  <a:txBody>
                    <a:bodyPr/>
                    <a:lstStyle/>
                    <a:p>
                      <a:pPr algn="l" fontAlgn="b"/>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l" fontAlgn="b"/>
                      <a:r>
                        <a:rPr lang="en-IN" sz="1800" u="none" strike="noStrike" dirty="0" err="1">
                          <a:latin typeface="Cambria" pitchFamily="18" charset="0"/>
                          <a:cs typeface="Times New Roman" pitchFamily="18" charset="0"/>
                        </a:rPr>
                        <a:t>Kalpetta</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u="none" strike="noStrike">
                          <a:latin typeface="Cambria" pitchFamily="18" charset="0"/>
                          <a:cs typeface="Times New Roman" pitchFamily="18" charset="0"/>
                        </a:rPr>
                        <a:t>38.4</a:t>
                      </a:r>
                      <a:endParaRPr lang="en-IN" sz="1800" b="0" i="0" u="none" strike="noStrike">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b="0" i="0" u="none" strike="noStrike" dirty="0" smtClean="0">
                          <a:solidFill>
                            <a:srgbClr val="000000"/>
                          </a:solidFill>
                          <a:latin typeface="Cambria" pitchFamily="18" charset="0"/>
                          <a:cs typeface="Times New Roman" pitchFamily="18" charset="0"/>
                        </a:rPr>
                        <a:t>38.4</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endParaRPr lang="en-IN" sz="1800" b="0" i="0" u="none" strike="noStrike" dirty="0">
                        <a:solidFill>
                          <a:srgbClr val="000000"/>
                        </a:solidFill>
                        <a:latin typeface="Cambria" pitchFamily="18" charset="0"/>
                        <a:cs typeface="Times New Roman" pitchFamily="18" charset="0"/>
                      </a:endParaRPr>
                    </a:p>
                  </a:txBody>
                  <a:tcPr marL="9525" marR="9525" marT="9525" marB="0" anchor="b"/>
                </a:tc>
              </a:tr>
              <a:tr h="358555">
                <a:tc>
                  <a:txBody>
                    <a:bodyPr/>
                    <a:lstStyle/>
                    <a:p>
                      <a:pPr algn="l" fontAlgn="b"/>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l" fontAlgn="b"/>
                      <a:r>
                        <a:rPr lang="en-IN" sz="1800" u="none" strike="noStrike" dirty="0" err="1">
                          <a:latin typeface="Cambria" pitchFamily="18" charset="0"/>
                          <a:cs typeface="Times New Roman" pitchFamily="18" charset="0"/>
                        </a:rPr>
                        <a:t>Kalpetta</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u="none" strike="noStrike" dirty="0" smtClean="0">
                          <a:latin typeface="Cambria" pitchFamily="18" charset="0"/>
                          <a:cs typeface="Times New Roman" pitchFamily="18" charset="0"/>
                        </a:rPr>
                        <a:t>59.31</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b="0" i="0" u="none" strike="noStrike" dirty="0">
                          <a:solidFill>
                            <a:srgbClr val="000000"/>
                          </a:solidFill>
                          <a:latin typeface="Cambria" pitchFamily="18" charset="0"/>
                          <a:cs typeface="Times New Roman" pitchFamily="18" charset="0"/>
                        </a:rPr>
                        <a:t>59.308</a:t>
                      </a:r>
                    </a:p>
                  </a:txBody>
                  <a:tcPr marL="9525" marR="9525" marT="9525" marB="0" anchor="b"/>
                </a:tc>
                <a:tc>
                  <a:txBody>
                    <a:bodyPr/>
                    <a:lstStyle/>
                    <a:p>
                      <a:pPr algn="ctr" fontAlgn="b"/>
                      <a:endParaRPr lang="en-IN" sz="1800" b="0" i="0" u="none" strike="noStrike">
                        <a:solidFill>
                          <a:srgbClr val="000000"/>
                        </a:solidFill>
                        <a:latin typeface="Cambria" pitchFamily="18" charset="0"/>
                        <a:cs typeface="Times New Roman" pitchFamily="18" charset="0"/>
                      </a:endParaRPr>
                    </a:p>
                  </a:txBody>
                  <a:tcPr marL="9525" marR="9525" marT="9525" marB="0" anchor="b"/>
                </a:tc>
              </a:tr>
              <a:tr h="358555">
                <a:tc>
                  <a:txBody>
                    <a:bodyPr/>
                    <a:lstStyle/>
                    <a:p>
                      <a:pPr algn="l" fontAlgn="b"/>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l" fontAlgn="b"/>
                      <a:r>
                        <a:rPr lang="en-IN" sz="1800" u="none" strike="noStrike" dirty="0" err="1">
                          <a:latin typeface="Cambria" pitchFamily="18" charset="0"/>
                          <a:cs typeface="Times New Roman" pitchFamily="18" charset="0"/>
                        </a:rPr>
                        <a:t>Sulthan</a:t>
                      </a:r>
                      <a:r>
                        <a:rPr lang="en-IN" sz="1800" u="none" strike="noStrike" dirty="0">
                          <a:latin typeface="Cambria" pitchFamily="18" charset="0"/>
                          <a:cs typeface="Times New Roman" pitchFamily="18" charset="0"/>
                        </a:rPr>
                        <a:t> </a:t>
                      </a:r>
                      <a:r>
                        <a:rPr lang="en-IN" sz="1800" u="none" strike="noStrike" dirty="0" err="1" smtClean="0">
                          <a:latin typeface="Cambria" pitchFamily="18" charset="0"/>
                          <a:cs typeface="Times New Roman" pitchFamily="18" charset="0"/>
                        </a:rPr>
                        <a:t>Bathery</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u="none" strike="noStrike" dirty="0">
                          <a:latin typeface="Cambria" pitchFamily="18" charset="0"/>
                          <a:cs typeface="Times New Roman" pitchFamily="18" charset="0"/>
                        </a:rPr>
                        <a:t>50.02</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b="0" i="0" u="none" strike="noStrike" dirty="0">
                          <a:solidFill>
                            <a:srgbClr val="000000"/>
                          </a:solidFill>
                          <a:latin typeface="Cambria" pitchFamily="18" charset="0"/>
                          <a:cs typeface="Times New Roman" pitchFamily="18" charset="0"/>
                        </a:rPr>
                        <a:t> </a:t>
                      </a:r>
                    </a:p>
                  </a:txBody>
                  <a:tcPr marL="9525" marR="9525" marT="9525" marB="0" anchor="b"/>
                </a:tc>
                <a:tc rowSpan="6">
                  <a:txBody>
                    <a:bodyPr/>
                    <a:lstStyle/>
                    <a:p>
                      <a:pPr algn="ctr" fontAlgn="b"/>
                      <a:r>
                        <a:rPr lang="en-US" sz="1800" b="0" i="0" u="none" strike="noStrike" dirty="0" smtClean="0">
                          <a:solidFill>
                            <a:srgbClr val="000000"/>
                          </a:solidFill>
                          <a:latin typeface="Cambria" pitchFamily="18" charset="0"/>
                          <a:cs typeface="Times New Roman" pitchFamily="18" charset="0"/>
                        </a:rPr>
                        <a:t>Not furnished</a:t>
                      </a:r>
                      <a:endParaRPr lang="en-IN" sz="1800" b="0" i="0" u="none" strike="noStrike" dirty="0">
                        <a:solidFill>
                          <a:srgbClr val="000000"/>
                        </a:solidFill>
                        <a:latin typeface="Cambria" pitchFamily="18" charset="0"/>
                        <a:cs typeface="Times New Roman" pitchFamily="18" charset="0"/>
                      </a:endParaRPr>
                    </a:p>
                  </a:txBody>
                  <a:tcPr marL="9525" marR="9525" marT="9525" marB="0" anchor="ctr"/>
                </a:tc>
              </a:tr>
              <a:tr h="358555">
                <a:tc>
                  <a:txBody>
                    <a:bodyPr/>
                    <a:lstStyle/>
                    <a:p>
                      <a:pPr algn="l" fontAlgn="b"/>
                      <a:r>
                        <a:rPr lang="en-US" sz="1800" b="0" i="0" u="none" strike="noStrike" dirty="0" err="1" smtClean="0">
                          <a:solidFill>
                            <a:srgbClr val="000000"/>
                          </a:solidFill>
                          <a:latin typeface="Cambria" pitchFamily="18" charset="0"/>
                          <a:cs typeface="Times New Roman" pitchFamily="18" charset="0"/>
                        </a:rPr>
                        <a:t>Kannur</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l" fontAlgn="b"/>
                      <a:r>
                        <a:rPr lang="en-IN" sz="1800" u="none" strike="noStrike" dirty="0" err="1">
                          <a:latin typeface="Cambria" pitchFamily="18" charset="0"/>
                          <a:cs typeface="Times New Roman" pitchFamily="18" charset="0"/>
                        </a:rPr>
                        <a:t>Payyannur</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u="none" strike="noStrike" dirty="0">
                          <a:latin typeface="Cambria" pitchFamily="18" charset="0"/>
                          <a:cs typeface="Times New Roman" pitchFamily="18" charset="0"/>
                        </a:rPr>
                        <a:t>55.21</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b="0" i="0" u="none" strike="noStrike" dirty="0">
                          <a:solidFill>
                            <a:srgbClr val="000000"/>
                          </a:solidFill>
                          <a:latin typeface="Cambria" pitchFamily="18" charset="0"/>
                          <a:cs typeface="Times New Roman" pitchFamily="18" charset="0"/>
                        </a:rPr>
                        <a:t> </a:t>
                      </a:r>
                    </a:p>
                  </a:txBody>
                  <a:tcPr marL="9525" marR="9525" marT="9525" marB="0" anchor="b"/>
                </a:tc>
                <a:tc vMerge="1">
                  <a:txBody>
                    <a:bodyPr/>
                    <a:lstStyle/>
                    <a:p>
                      <a:pPr algn="ctr" fontAlgn="b"/>
                      <a:endParaRPr lang="en-IN" sz="1800" b="0" i="0" u="none" strike="noStrike" dirty="0">
                        <a:solidFill>
                          <a:srgbClr val="000000"/>
                        </a:solidFill>
                        <a:latin typeface="Calibri"/>
                      </a:endParaRPr>
                    </a:p>
                  </a:txBody>
                  <a:tcPr marL="9525" marR="9525" marT="9525" marB="0" anchor="b"/>
                </a:tc>
              </a:tr>
              <a:tr h="358555">
                <a:tc>
                  <a:txBody>
                    <a:bodyPr/>
                    <a:lstStyle/>
                    <a:p>
                      <a:pPr algn="l" fontAlgn="b"/>
                      <a:r>
                        <a:rPr lang="en-US" sz="1800" b="0" i="0" u="none" strike="noStrike" dirty="0" err="1" smtClean="0">
                          <a:solidFill>
                            <a:srgbClr val="000000"/>
                          </a:solidFill>
                          <a:latin typeface="Cambria" pitchFamily="18" charset="0"/>
                          <a:cs typeface="Times New Roman" pitchFamily="18" charset="0"/>
                        </a:rPr>
                        <a:t>Kasargod</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l" fontAlgn="b"/>
                      <a:r>
                        <a:rPr lang="en-IN" sz="1800" u="none" strike="noStrike" dirty="0" err="1">
                          <a:latin typeface="Cambria" pitchFamily="18" charset="0"/>
                          <a:cs typeface="Times New Roman" pitchFamily="18" charset="0"/>
                        </a:rPr>
                        <a:t>Parappa</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u="none" strike="noStrike" dirty="0">
                          <a:latin typeface="Cambria" pitchFamily="18" charset="0"/>
                          <a:cs typeface="Times New Roman" pitchFamily="18" charset="0"/>
                        </a:rPr>
                        <a:t>27.5</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b="0" i="0" u="none" strike="noStrike" dirty="0">
                          <a:solidFill>
                            <a:srgbClr val="000000"/>
                          </a:solidFill>
                          <a:latin typeface="Cambria" pitchFamily="18" charset="0"/>
                          <a:cs typeface="Times New Roman" pitchFamily="18" charset="0"/>
                        </a:rPr>
                        <a:t> </a:t>
                      </a:r>
                    </a:p>
                  </a:txBody>
                  <a:tcPr marL="9525" marR="9525" marT="9525" marB="0" anchor="b"/>
                </a:tc>
                <a:tc vMerge="1">
                  <a:txBody>
                    <a:bodyPr/>
                    <a:lstStyle/>
                    <a:p>
                      <a:pPr algn="ctr" fontAlgn="b"/>
                      <a:endParaRPr lang="en-IN" sz="1800" b="0" i="0" u="none" strike="noStrike" dirty="0">
                        <a:solidFill>
                          <a:srgbClr val="000000"/>
                        </a:solidFill>
                        <a:latin typeface="Calibri"/>
                      </a:endParaRPr>
                    </a:p>
                  </a:txBody>
                  <a:tcPr marL="9525" marR="9525" marT="9525" marB="0" anchor="b"/>
                </a:tc>
              </a:tr>
              <a:tr h="358555">
                <a:tc>
                  <a:txBody>
                    <a:bodyPr/>
                    <a:lstStyle/>
                    <a:p>
                      <a:pPr algn="l" fontAlgn="b"/>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l" fontAlgn="b"/>
                      <a:r>
                        <a:rPr lang="en-IN" sz="1800" u="none" strike="noStrike" dirty="0" err="1">
                          <a:latin typeface="Cambria" pitchFamily="18" charset="0"/>
                          <a:cs typeface="Times New Roman" pitchFamily="18" charset="0"/>
                        </a:rPr>
                        <a:t>Parappa</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u="none" strike="noStrike">
                          <a:latin typeface="Cambria" pitchFamily="18" charset="0"/>
                          <a:cs typeface="Times New Roman" pitchFamily="18" charset="0"/>
                        </a:rPr>
                        <a:t>26.5</a:t>
                      </a:r>
                      <a:endParaRPr lang="en-IN" sz="1800" b="0" i="0" u="none" strike="noStrike">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b="0" i="0" u="none" strike="noStrike" dirty="0">
                          <a:solidFill>
                            <a:srgbClr val="000000"/>
                          </a:solidFill>
                          <a:latin typeface="Cambria" pitchFamily="18" charset="0"/>
                          <a:cs typeface="Times New Roman" pitchFamily="18" charset="0"/>
                        </a:rPr>
                        <a:t> </a:t>
                      </a:r>
                    </a:p>
                  </a:txBody>
                  <a:tcPr marL="9525" marR="9525" marT="9525" marB="0" anchor="b"/>
                </a:tc>
                <a:tc vMerge="1">
                  <a:txBody>
                    <a:bodyPr/>
                    <a:lstStyle/>
                    <a:p>
                      <a:pPr algn="ctr" fontAlgn="b"/>
                      <a:endParaRPr lang="en-IN" sz="1800" b="0" i="0" u="none" strike="noStrike" dirty="0">
                        <a:solidFill>
                          <a:srgbClr val="000000"/>
                        </a:solidFill>
                        <a:latin typeface="Calibri"/>
                      </a:endParaRPr>
                    </a:p>
                  </a:txBody>
                  <a:tcPr marL="9525" marR="9525" marT="9525" marB="0" anchor="b"/>
                </a:tc>
              </a:tr>
              <a:tr h="358555">
                <a:tc>
                  <a:txBody>
                    <a:bodyPr/>
                    <a:lstStyle/>
                    <a:p>
                      <a:pPr algn="l" fontAlgn="b"/>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l" fontAlgn="b"/>
                      <a:r>
                        <a:rPr lang="en-IN" sz="1800" u="none" strike="noStrike" dirty="0" err="1">
                          <a:latin typeface="Cambria" pitchFamily="18" charset="0"/>
                          <a:cs typeface="Times New Roman" pitchFamily="18" charset="0"/>
                        </a:rPr>
                        <a:t>Parappa</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u="none" strike="noStrike">
                          <a:latin typeface="Cambria" pitchFamily="18" charset="0"/>
                          <a:cs typeface="Times New Roman" pitchFamily="18" charset="0"/>
                        </a:rPr>
                        <a:t>24</a:t>
                      </a:r>
                      <a:endParaRPr lang="en-IN" sz="1800" b="0" i="0" u="none" strike="noStrike">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b="0" i="0" u="none" strike="noStrike" dirty="0">
                          <a:solidFill>
                            <a:srgbClr val="000000"/>
                          </a:solidFill>
                          <a:latin typeface="Cambria" pitchFamily="18" charset="0"/>
                          <a:cs typeface="Times New Roman" pitchFamily="18" charset="0"/>
                        </a:rPr>
                        <a:t> </a:t>
                      </a:r>
                    </a:p>
                  </a:txBody>
                  <a:tcPr marL="9525" marR="9525" marT="9525" marB="0" anchor="b"/>
                </a:tc>
                <a:tc vMerge="1">
                  <a:txBody>
                    <a:bodyPr/>
                    <a:lstStyle/>
                    <a:p>
                      <a:pPr algn="ctr" fontAlgn="b"/>
                      <a:endParaRPr lang="en-IN" sz="1800" b="0" i="0" u="none" strike="noStrike" dirty="0">
                        <a:solidFill>
                          <a:srgbClr val="000000"/>
                        </a:solidFill>
                        <a:latin typeface="Calibri"/>
                      </a:endParaRPr>
                    </a:p>
                  </a:txBody>
                  <a:tcPr marL="9525" marR="9525" marT="9525" marB="0" anchor="b"/>
                </a:tc>
              </a:tr>
              <a:tr h="358555">
                <a:tc>
                  <a:txBody>
                    <a:bodyPr/>
                    <a:lstStyle/>
                    <a:p>
                      <a:pPr algn="l" fontAlgn="b"/>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l" fontAlgn="b"/>
                      <a:r>
                        <a:rPr lang="en-IN" sz="1800" u="none" strike="noStrike" dirty="0" err="1">
                          <a:latin typeface="Cambria" pitchFamily="18" charset="0"/>
                          <a:cs typeface="Times New Roman" pitchFamily="18" charset="0"/>
                        </a:rPr>
                        <a:t>Parappa</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u="none" strike="noStrike" dirty="0">
                          <a:latin typeface="Cambria" pitchFamily="18" charset="0"/>
                          <a:cs typeface="Times New Roman" pitchFamily="18" charset="0"/>
                        </a:rPr>
                        <a:t>31</a:t>
                      </a:r>
                      <a:endParaRPr lang="en-IN" sz="1800" b="0" i="0" u="none" strike="noStrike" dirty="0">
                        <a:solidFill>
                          <a:srgbClr val="000000"/>
                        </a:solidFill>
                        <a:latin typeface="Cambria" pitchFamily="18" charset="0"/>
                        <a:cs typeface="Times New Roman" pitchFamily="18" charset="0"/>
                      </a:endParaRPr>
                    </a:p>
                  </a:txBody>
                  <a:tcPr marL="9525" marR="9525" marT="9525" marB="0" anchor="b"/>
                </a:tc>
                <a:tc>
                  <a:txBody>
                    <a:bodyPr/>
                    <a:lstStyle/>
                    <a:p>
                      <a:pPr algn="ctr" fontAlgn="b"/>
                      <a:r>
                        <a:rPr lang="en-IN" sz="1800" b="0" i="0" u="none" strike="noStrike" dirty="0">
                          <a:solidFill>
                            <a:srgbClr val="000000"/>
                          </a:solidFill>
                          <a:latin typeface="Cambria" pitchFamily="18" charset="0"/>
                          <a:cs typeface="Times New Roman" pitchFamily="18" charset="0"/>
                        </a:rPr>
                        <a:t> </a:t>
                      </a:r>
                    </a:p>
                  </a:txBody>
                  <a:tcPr marL="9525" marR="9525" marT="9525" marB="0" anchor="b"/>
                </a:tc>
                <a:tc vMerge="1">
                  <a:txBody>
                    <a:bodyPr/>
                    <a:lstStyle/>
                    <a:p>
                      <a:pPr algn="ctr" fontAlgn="b"/>
                      <a:endParaRPr lang="en-IN" sz="1800" b="0" i="0" u="none" strike="noStrike" dirty="0">
                        <a:solidFill>
                          <a:srgbClr val="000000"/>
                        </a:solidFill>
                        <a:latin typeface="Calibri"/>
                      </a:endParaRPr>
                    </a:p>
                  </a:txBody>
                  <a:tcPr marL="9525" marR="9525" marT="9525" marB="0" anchor="b"/>
                </a:tc>
              </a:tr>
            </a:tbl>
          </a:graphicData>
        </a:graphic>
      </p:graphicFrame>
      <p:sp>
        <p:nvSpPr>
          <p:cNvPr id="5" name="Title 1"/>
          <p:cNvSpPr>
            <a:spLocks noGrp="1"/>
          </p:cNvSpPr>
          <p:nvPr>
            <p:ph type="title"/>
          </p:nvPr>
        </p:nvSpPr>
        <p:spPr>
          <a:xfrm>
            <a:off x="0" y="142852"/>
            <a:ext cx="9144000" cy="714356"/>
          </a:xfrm>
        </p:spPr>
        <p:txBody>
          <a:bodyPr>
            <a:noAutofit/>
          </a:bodyPr>
          <a:lstStyle/>
          <a:p>
            <a:r>
              <a:rPr lang="en-US" sz="3200" b="1" dirty="0" smtClean="0">
                <a:latin typeface="Cambria" pitchFamily="18" charset="0"/>
                <a:cs typeface="Times New Roman" pitchFamily="18" charset="0"/>
              </a:rPr>
              <a:t>Details of   Batch II projects to be phased </a:t>
            </a:r>
            <a:br>
              <a:rPr lang="en-US" sz="3200" b="1" dirty="0" smtClean="0">
                <a:latin typeface="Cambria" pitchFamily="18" charset="0"/>
                <a:cs typeface="Times New Roman" pitchFamily="18" charset="0"/>
              </a:rPr>
            </a:br>
            <a:r>
              <a:rPr lang="en-US" sz="3200" b="1" dirty="0" smtClean="0">
                <a:latin typeface="Cambria" pitchFamily="18" charset="0"/>
                <a:cs typeface="Times New Roman" pitchFamily="18" charset="0"/>
              </a:rPr>
              <a:t>out this year</a:t>
            </a:r>
            <a:endParaRPr lang="en-IN" sz="3200" b="1" dirty="0">
              <a:latin typeface="Cambria"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642918"/>
          </a:xfrm>
        </p:spPr>
        <p:txBody>
          <a:bodyPr>
            <a:normAutofit/>
          </a:bodyPr>
          <a:lstStyle/>
          <a:p>
            <a:r>
              <a:rPr lang="en-US" sz="3200" b="1" dirty="0" smtClean="0">
                <a:latin typeface="Cambria" pitchFamily="18" charset="0"/>
                <a:cs typeface="Times New Roman" pitchFamily="18" charset="0"/>
              </a:rPr>
              <a:t>Strategy for Completion of Batch II projects</a:t>
            </a:r>
            <a:endParaRPr lang="en-IN" sz="3200" b="1" dirty="0">
              <a:latin typeface="Cambria" pitchFamily="18" charset="0"/>
              <a:cs typeface="Times New Roman" pitchFamily="18" charset="0"/>
            </a:endParaRPr>
          </a:p>
        </p:txBody>
      </p:sp>
      <p:sp>
        <p:nvSpPr>
          <p:cNvPr id="3" name="Content Placeholder 2"/>
          <p:cNvSpPr>
            <a:spLocks noGrp="1"/>
          </p:cNvSpPr>
          <p:nvPr>
            <p:ph idx="1"/>
          </p:nvPr>
        </p:nvSpPr>
        <p:spPr>
          <a:xfrm>
            <a:off x="428596" y="1071546"/>
            <a:ext cx="8229600" cy="5429264"/>
          </a:xfrm>
        </p:spPr>
        <p:txBody>
          <a:bodyPr>
            <a:noAutofit/>
          </a:bodyPr>
          <a:lstStyle/>
          <a:p>
            <a:pPr algn="just"/>
            <a:r>
              <a:rPr lang="en-US" sz="2800" dirty="0" smtClean="0">
                <a:latin typeface="Cambria" pitchFamily="18" charset="0"/>
                <a:cs typeface="Times New Roman" pitchFamily="18" charset="0"/>
              </a:rPr>
              <a:t>Assess the remaining activities to be undertaken as per the qualitative and timely completion of projects with available resources. </a:t>
            </a:r>
          </a:p>
          <a:p>
            <a:pPr algn="just"/>
            <a:r>
              <a:rPr lang="en-US" sz="2800" dirty="0" smtClean="0">
                <a:latin typeface="Cambria" pitchFamily="18" charset="0"/>
                <a:cs typeface="Times New Roman" pitchFamily="18" charset="0"/>
              </a:rPr>
              <a:t>If any works are to be started  for qualitative and timely completion of phase II projects, such works shall be commenced immediately. Payments for such works shall be met from II installment of Central &amp; State Assistants.</a:t>
            </a:r>
          </a:p>
          <a:p>
            <a:pPr algn="just"/>
            <a:r>
              <a:rPr lang="en-US" sz="2800" dirty="0" smtClean="0">
                <a:latin typeface="Cambria" pitchFamily="18" charset="0"/>
                <a:cs typeface="Times New Roman" pitchFamily="18" charset="0"/>
              </a:rPr>
              <a:t>No new works shall be taken up under Livelihood and EPA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itchFamily="18" charset="0"/>
                <a:cs typeface="Times New Roman" pitchFamily="18" charset="0"/>
              </a:rPr>
              <a:t>Strategy for Completion of Batch II </a:t>
            </a:r>
            <a:r>
              <a:rPr lang="en-US" b="1" dirty="0" smtClean="0">
                <a:latin typeface="Cambria" pitchFamily="18" charset="0"/>
                <a:cs typeface="Times New Roman" pitchFamily="18" charset="0"/>
              </a:rPr>
              <a:t>projects  ..</a:t>
            </a:r>
            <a:r>
              <a:rPr lang="en-US" b="1" i="1" dirty="0" err="1" smtClean="0">
                <a:latin typeface="Cambria" pitchFamily="18" charset="0"/>
                <a:cs typeface="Times New Roman" pitchFamily="18" charset="0"/>
              </a:rPr>
              <a:t>Contd</a:t>
            </a:r>
            <a:endParaRPr lang="en-US" i="1" dirty="0"/>
          </a:p>
        </p:txBody>
      </p:sp>
      <p:sp>
        <p:nvSpPr>
          <p:cNvPr id="3" name="Content Placeholder 2"/>
          <p:cNvSpPr>
            <a:spLocks noGrp="1"/>
          </p:cNvSpPr>
          <p:nvPr>
            <p:ph idx="1"/>
          </p:nvPr>
        </p:nvSpPr>
        <p:spPr/>
        <p:txBody>
          <a:bodyPr>
            <a:normAutofit lnSpcReduction="10000"/>
          </a:bodyPr>
          <a:lstStyle/>
          <a:p>
            <a:pPr algn="just"/>
            <a:r>
              <a:rPr lang="en-US" dirty="0">
                <a:latin typeface="Cambria" pitchFamily="18" charset="0"/>
                <a:cs typeface="Times New Roman" pitchFamily="18" charset="0"/>
              </a:rPr>
              <a:t>Funds will be released on receipt of the actual requirement of above works. </a:t>
            </a:r>
          </a:p>
          <a:p>
            <a:pPr algn="just"/>
            <a:r>
              <a:rPr lang="en-US" dirty="0">
                <a:latin typeface="Cambria" pitchFamily="18" charset="0"/>
                <a:cs typeface="Times New Roman" pitchFamily="18" charset="0"/>
              </a:rPr>
              <a:t>Undertake only those activities that can be completed by Feb 2018. </a:t>
            </a:r>
          </a:p>
          <a:p>
            <a:pPr algn="just"/>
            <a:r>
              <a:rPr lang="en-US" dirty="0">
                <a:latin typeface="Cambria" pitchFamily="18" charset="0"/>
                <a:cs typeface="Times New Roman" pitchFamily="18" charset="0"/>
              </a:rPr>
              <a:t>Complete all activities including those under convergence before Feb 15</a:t>
            </a:r>
            <a:r>
              <a:rPr lang="en-US" baseline="30000" dirty="0">
                <a:latin typeface="Cambria" pitchFamily="18" charset="0"/>
                <a:cs typeface="Times New Roman" pitchFamily="18" charset="0"/>
              </a:rPr>
              <a:t>th</a:t>
            </a:r>
            <a:r>
              <a:rPr lang="en-US" dirty="0">
                <a:latin typeface="Cambria" pitchFamily="18" charset="0"/>
                <a:cs typeface="Times New Roman" pitchFamily="18" charset="0"/>
              </a:rPr>
              <a:t> 2018.</a:t>
            </a:r>
          </a:p>
          <a:p>
            <a:pPr algn="just"/>
            <a:r>
              <a:rPr lang="en-US" dirty="0">
                <a:latin typeface="Cambria" pitchFamily="18" charset="0"/>
                <a:cs typeface="Times New Roman" pitchFamily="18" charset="0"/>
              </a:rPr>
              <a:t>Submit the completion report by Feb 28</a:t>
            </a:r>
            <a:r>
              <a:rPr lang="en-US" baseline="30000" dirty="0">
                <a:latin typeface="Cambria" pitchFamily="18" charset="0"/>
                <a:cs typeface="Times New Roman" pitchFamily="18" charset="0"/>
              </a:rPr>
              <a:t>th</a:t>
            </a:r>
            <a:r>
              <a:rPr lang="en-US" dirty="0">
                <a:latin typeface="Cambria" pitchFamily="18" charset="0"/>
                <a:cs typeface="Times New Roman" pitchFamily="18" charset="0"/>
              </a:rPr>
              <a:t> 2018.</a:t>
            </a:r>
          </a:p>
          <a:p>
            <a:pPr>
              <a:buNone/>
            </a:pPr>
            <a:r>
              <a:rPr lang="en-US" dirty="0">
                <a:latin typeface="Cambria" pitchFamily="18" charset="0"/>
                <a:cs typeface="Times New Roman" pitchFamily="18" charset="0"/>
              </a:rPr>
              <a:t> </a:t>
            </a:r>
            <a:endParaRPr lang="en-IN" dirty="0">
              <a:latin typeface="Cambria" pitchFamily="18" charset="0"/>
              <a:cs typeface="Times New Roman" pitchFamily="18" charset="0"/>
            </a:endParaRPr>
          </a:p>
          <a:p>
            <a:endParaRPr lang="en-US" dirty="0"/>
          </a:p>
        </p:txBody>
      </p:sp>
    </p:spTree>
    <p:extLst>
      <p:ext uri="{BB962C8B-B14F-4D97-AF65-F5344CB8AC3E}">
        <p14:creationId xmlns="" xmlns:p14="http://schemas.microsoft.com/office/powerpoint/2010/main" val="4461180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mbria" pitchFamily="18" charset="0"/>
              </a:rPr>
              <a:t>PFMS roll out </a:t>
            </a:r>
            <a:endParaRPr lang="en-IN" b="1" dirty="0">
              <a:latin typeface="Cambria" pitchFamily="18" charset="0"/>
            </a:endParaRPr>
          </a:p>
        </p:txBody>
      </p:sp>
      <p:sp>
        <p:nvSpPr>
          <p:cNvPr id="3" name="Content Placeholder 2"/>
          <p:cNvSpPr>
            <a:spLocks noGrp="1"/>
          </p:cNvSpPr>
          <p:nvPr>
            <p:ph idx="1"/>
          </p:nvPr>
        </p:nvSpPr>
        <p:spPr>
          <a:xfrm>
            <a:off x="500034" y="1357298"/>
            <a:ext cx="8229600" cy="5043510"/>
          </a:xfrm>
        </p:spPr>
        <p:txBody>
          <a:bodyPr>
            <a:noAutofit/>
          </a:bodyPr>
          <a:lstStyle/>
          <a:p>
            <a:pPr algn="just"/>
            <a:r>
              <a:rPr lang="en-US" sz="2100" dirty="0" smtClean="0">
                <a:latin typeface="Cambria" pitchFamily="18" charset="0"/>
              </a:rPr>
              <a:t>One day training for PFMS may be arranged at district level by PDs. </a:t>
            </a:r>
          </a:p>
          <a:p>
            <a:pPr algn="just"/>
            <a:r>
              <a:rPr lang="en-US" sz="2100" dirty="0" smtClean="0">
                <a:latin typeface="Cambria" pitchFamily="18" charset="0"/>
              </a:rPr>
              <a:t>WDT Staff, Clerk  in charge of IWMP, EO (WW), shall participate. </a:t>
            </a:r>
          </a:p>
          <a:p>
            <a:pPr algn="just"/>
            <a:r>
              <a:rPr lang="en-US" sz="2100" dirty="0" smtClean="0">
                <a:latin typeface="Cambria" pitchFamily="18" charset="0"/>
              </a:rPr>
              <a:t>Sessions will be handled by functionaries trained at SIRD. </a:t>
            </a:r>
          </a:p>
          <a:p>
            <a:pPr algn="just"/>
            <a:r>
              <a:rPr lang="en-US" sz="2100" dirty="0" smtClean="0">
                <a:latin typeface="Cambria" pitchFamily="18" charset="0"/>
              </a:rPr>
              <a:t>Presentation for making expenditure, advances, fund transfer  etc will be provided by SLNA. </a:t>
            </a:r>
          </a:p>
          <a:p>
            <a:pPr algn="just"/>
            <a:r>
              <a:rPr lang="en-US" sz="2100" dirty="0" smtClean="0">
                <a:latin typeface="Cambria" pitchFamily="18" charset="0"/>
              </a:rPr>
              <a:t>PFMS Training be conducted in December itself. </a:t>
            </a:r>
          </a:p>
          <a:p>
            <a:pPr algn="just"/>
            <a:r>
              <a:rPr lang="en-US" sz="2100" dirty="0" smtClean="0">
                <a:latin typeface="Cambria" pitchFamily="18" charset="0"/>
              </a:rPr>
              <a:t>Details on Expenditure as per MPR, admin cost etc from 2016-17 onwards pending PFMS </a:t>
            </a:r>
            <a:r>
              <a:rPr lang="en-US" sz="2100" dirty="0" err="1" smtClean="0">
                <a:latin typeface="Cambria" pitchFamily="18" charset="0"/>
              </a:rPr>
              <a:t>updation</a:t>
            </a:r>
            <a:r>
              <a:rPr lang="en-US" sz="2100" dirty="0" smtClean="0">
                <a:latin typeface="Cambria" pitchFamily="18" charset="0"/>
              </a:rPr>
              <a:t> we brought for training for making online PFMS entry as part of training. </a:t>
            </a:r>
          </a:p>
          <a:p>
            <a:pPr algn="just"/>
            <a:r>
              <a:rPr lang="en-US" sz="2100" dirty="0" smtClean="0">
                <a:latin typeface="Cambria" pitchFamily="18" charset="0"/>
              </a:rPr>
              <a:t>Computer @ one per block may be arranged for training. </a:t>
            </a:r>
          </a:p>
          <a:p>
            <a:pPr algn="just"/>
            <a:r>
              <a:rPr lang="en-US" sz="2100" dirty="0" smtClean="0">
                <a:latin typeface="Cambria" pitchFamily="18" charset="0"/>
              </a:rPr>
              <a:t>Expenditure shall be met from capacity building component of the Programme fund. </a:t>
            </a:r>
          </a:p>
          <a:p>
            <a:pPr algn="just"/>
            <a:r>
              <a:rPr lang="en-US" sz="2100" dirty="0" smtClean="0">
                <a:latin typeface="Cambria" pitchFamily="18" charset="0"/>
              </a:rPr>
              <a:t>Detailed instructions will be issued by SLNA. </a:t>
            </a:r>
          </a:p>
          <a:p>
            <a:pPr algn="just"/>
            <a:endParaRPr lang="en-US" sz="2100" dirty="0" smtClean="0">
              <a:latin typeface="Cambria" pitchFamily="18" charset="0"/>
            </a:endParaRPr>
          </a:p>
          <a:p>
            <a:pPr algn="just"/>
            <a:endParaRPr lang="en-IN" sz="2100" dirty="0">
              <a:latin typeface="Cambri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ambria" pitchFamily="18" charset="0"/>
              </a:rPr>
              <a:t>PRICE (Project Information and Cost Estimation)</a:t>
            </a:r>
            <a:endParaRPr lang="en-IN" b="1" dirty="0">
              <a:latin typeface="Cambria" pitchFamily="18" charset="0"/>
            </a:endParaRPr>
          </a:p>
        </p:txBody>
      </p:sp>
      <p:sp>
        <p:nvSpPr>
          <p:cNvPr id="3" name="Content Placeholder 2"/>
          <p:cNvSpPr>
            <a:spLocks noGrp="1"/>
          </p:cNvSpPr>
          <p:nvPr>
            <p:ph idx="1"/>
          </p:nvPr>
        </p:nvSpPr>
        <p:spPr>
          <a:xfrm>
            <a:off x="457200" y="1600200"/>
            <a:ext cx="8229600" cy="4900634"/>
          </a:xfrm>
        </p:spPr>
        <p:txBody>
          <a:bodyPr>
            <a:normAutofit fontScale="85000" lnSpcReduction="10000"/>
          </a:bodyPr>
          <a:lstStyle/>
          <a:p>
            <a:pPr>
              <a:lnSpc>
                <a:spcPct val="120000"/>
              </a:lnSpc>
            </a:pPr>
            <a:r>
              <a:rPr lang="en-US" dirty="0" smtClean="0">
                <a:latin typeface="Cambria" pitchFamily="18" charset="0"/>
              </a:rPr>
              <a:t>PRICE software has been developed by NIC for preparation of estimates under IWMP </a:t>
            </a:r>
          </a:p>
          <a:p>
            <a:pPr>
              <a:lnSpc>
                <a:spcPct val="120000"/>
              </a:lnSpc>
            </a:pPr>
            <a:r>
              <a:rPr lang="en-US" dirty="0" smtClean="0">
                <a:latin typeface="Cambria" pitchFamily="18" charset="0"/>
              </a:rPr>
              <a:t>It shall be rolled out before 20.12.2017</a:t>
            </a:r>
          </a:p>
          <a:p>
            <a:pPr>
              <a:lnSpc>
                <a:spcPct val="120000"/>
              </a:lnSpc>
            </a:pPr>
            <a:r>
              <a:rPr lang="en-US" dirty="0" smtClean="0">
                <a:latin typeface="Cambria" pitchFamily="18" charset="0"/>
              </a:rPr>
              <a:t>User ID has been created for all the IWMP Project Engineers for preparation of Estimate.</a:t>
            </a:r>
          </a:p>
          <a:p>
            <a:pPr>
              <a:lnSpc>
                <a:spcPct val="120000"/>
              </a:lnSpc>
            </a:pPr>
            <a:r>
              <a:rPr lang="en-US" dirty="0" smtClean="0">
                <a:latin typeface="Cambria" pitchFamily="18" charset="0"/>
              </a:rPr>
              <a:t>All the future estimate shall be prepared in PRICE. </a:t>
            </a:r>
          </a:p>
          <a:p>
            <a:pPr>
              <a:lnSpc>
                <a:spcPct val="120000"/>
              </a:lnSpc>
            </a:pPr>
            <a:r>
              <a:rPr lang="en-US" dirty="0" smtClean="0">
                <a:latin typeface="Cambria" pitchFamily="18" charset="0"/>
              </a:rPr>
              <a:t>PDs shall arrange a half day orientation session for IWMP project engineers. AXE/AE may be directed to handle sessions.  </a:t>
            </a:r>
            <a:endParaRPr lang="en-IN" dirty="0">
              <a:latin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643182"/>
            <a:ext cx="8229600" cy="1143000"/>
          </a:xfrm>
        </p:spPr>
        <p:txBody>
          <a:bodyPr>
            <a:normAutofit/>
          </a:bodyPr>
          <a:lstStyle/>
          <a:p>
            <a:r>
              <a:rPr lang="en-US" sz="4800" b="1" dirty="0" smtClean="0">
                <a:latin typeface="Cambria" pitchFamily="18" charset="0"/>
              </a:rPr>
              <a:t>Financial Progress</a:t>
            </a:r>
            <a:endParaRPr lang="en-IN" sz="4800" b="1" dirty="0">
              <a:latin typeface="Cambr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3108" y="2000240"/>
            <a:ext cx="4920219" cy="2308324"/>
          </a:xfrm>
          <a:prstGeom prst="rect">
            <a:avLst/>
          </a:prstGeom>
        </p:spPr>
        <p:txBody>
          <a:bodyPr wrap="square">
            <a:spAutoFit/>
          </a:bodyPr>
          <a:lstStyle/>
          <a:p>
            <a:pPr algn="ctr"/>
            <a:r>
              <a:rPr lang="en-US" sz="7200" b="1" dirty="0" smtClean="0">
                <a:latin typeface="Cambria" pitchFamily="18" charset="0"/>
              </a:rPr>
              <a:t>MIS </a:t>
            </a:r>
            <a:r>
              <a:rPr lang="en-US" sz="7200" b="1" dirty="0" err="1" smtClean="0">
                <a:latin typeface="Cambria" pitchFamily="18" charset="0"/>
              </a:rPr>
              <a:t>updation</a:t>
            </a:r>
            <a:r>
              <a:rPr lang="en-US" sz="7200" b="1" dirty="0" smtClean="0">
                <a:latin typeface="Cambria" pitchFamily="18" charset="0"/>
              </a:rPr>
              <a:t> </a:t>
            </a:r>
            <a:endParaRPr lang="en-IN" sz="72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81042" y="116632"/>
            <a:ext cx="8305800" cy="1000132"/>
          </a:xfrm>
        </p:spPr>
        <p:txBody>
          <a:bodyPr>
            <a:noAutofit/>
          </a:bodyPr>
          <a:lstStyle/>
          <a:p>
            <a:pPr fontAlgn="b"/>
            <a:r>
              <a:rPr lang="en-US" sz="2000" b="1" dirty="0" smtClean="0">
                <a:solidFill>
                  <a:srgbClr val="000000"/>
                </a:solidFill>
                <a:latin typeface="Cambria"/>
              </a:rPr>
              <a:t>MIS-PIA not yet reported </a:t>
            </a:r>
            <a:r>
              <a:rPr lang="en-US" sz="2000" b="1" dirty="0" err="1" smtClean="0">
                <a:solidFill>
                  <a:srgbClr val="000000"/>
                </a:solidFill>
                <a:latin typeface="Cambria"/>
              </a:rPr>
              <a:t>upto</a:t>
            </a:r>
            <a:r>
              <a:rPr lang="en-US" sz="2000" b="1" dirty="0" smtClean="0">
                <a:solidFill>
                  <a:srgbClr val="000000"/>
                </a:solidFill>
                <a:latin typeface="Cambria"/>
              </a:rPr>
              <a:t> 2017-18 Nov Physical Progress</a:t>
            </a:r>
            <a:br>
              <a:rPr lang="en-US" sz="2000" b="1" dirty="0" smtClean="0">
                <a:solidFill>
                  <a:srgbClr val="000000"/>
                </a:solidFill>
                <a:latin typeface="Cambria"/>
              </a:rPr>
            </a:br>
            <a:endParaRPr lang="en-US" sz="2000" b="1" dirty="0">
              <a:solidFill>
                <a:srgbClr val="000000"/>
              </a:solidFill>
              <a:latin typeface="Cambria"/>
            </a:endParaRPr>
          </a:p>
        </p:txBody>
      </p:sp>
      <p:sp>
        <p:nvSpPr>
          <p:cNvPr id="5" name="Content Placeholder 2"/>
          <p:cNvSpPr txBox="1">
            <a:spLocks/>
          </p:cNvSpPr>
          <p:nvPr/>
        </p:nvSpPr>
        <p:spPr>
          <a:xfrm>
            <a:off x="700118" y="764704"/>
            <a:ext cx="8229600" cy="161448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Cambria" pitchFamily="18" charset="0"/>
                <a:ea typeface="+mn-ea"/>
                <a:cs typeface="+mn-cs"/>
              </a:rPr>
              <a:t>Following blocks are lagging in MIS updation.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IN" sz="2400" b="0" i="0" u="none" strike="noStrike" kern="1200" cap="none" spc="0" normalizeH="0" baseline="0" noProof="0" smtClean="0">
                <a:ln>
                  <a:noFill/>
                </a:ln>
                <a:solidFill>
                  <a:schemeClr val="tx1"/>
                </a:solidFill>
                <a:effectLst/>
                <a:uLnTx/>
                <a:uFillTx/>
                <a:latin typeface="Cambria" pitchFamily="18" charset="0"/>
                <a:ea typeface="+mn-ea"/>
                <a:cs typeface="+mn-cs"/>
              </a:rPr>
              <a:t>Blocks indicated in red color have not  made any entries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IN" sz="24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graphicFrame>
        <p:nvGraphicFramePr>
          <p:cNvPr id="6" name="Table 5"/>
          <p:cNvGraphicFramePr>
            <a:graphicFrameLocks noGrp="1"/>
          </p:cNvGraphicFramePr>
          <p:nvPr/>
        </p:nvGraphicFramePr>
        <p:xfrm>
          <a:off x="714348" y="1828802"/>
          <a:ext cx="7924801" cy="4814909"/>
        </p:xfrm>
        <a:graphic>
          <a:graphicData uri="http://schemas.openxmlformats.org/drawingml/2006/table">
            <a:tbl>
              <a:tblPr/>
              <a:tblGrid>
                <a:gridCol w="631879"/>
                <a:gridCol w="1842976"/>
                <a:gridCol w="1127328"/>
                <a:gridCol w="4322618"/>
              </a:tblGrid>
              <a:tr h="793773">
                <a:tc>
                  <a:txBody>
                    <a:bodyPr/>
                    <a:lstStyle/>
                    <a:p>
                      <a:pPr algn="ctr" rtl="0" fontAlgn="ctr"/>
                      <a:r>
                        <a:rPr lang="en-US" sz="2000" b="0" i="0" u="none" strike="noStrike" dirty="0">
                          <a:solidFill>
                            <a:srgbClr val="000000"/>
                          </a:solidFill>
                          <a:latin typeface="Cambria"/>
                        </a:rPr>
                        <a:t>No.</a:t>
                      </a:r>
                    </a:p>
                  </a:txBody>
                  <a:tcPr marL="7595" marR="7595" marT="7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2000" b="0" i="0" u="none" strike="noStrike">
                          <a:solidFill>
                            <a:srgbClr val="000000"/>
                          </a:solidFill>
                          <a:latin typeface="Cambria"/>
                        </a:rPr>
                        <a:t>Programme District</a:t>
                      </a:r>
                    </a:p>
                  </a:txBody>
                  <a:tcPr marL="7595" marR="7595" marT="7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2000" b="0" i="0" u="none" strike="noStrike">
                          <a:solidFill>
                            <a:srgbClr val="000000"/>
                          </a:solidFill>
                          <a:latin typeface="Cambria"/>
                        </a:rPr>
                        <a:t>No. of Projects</a:t>
                      </a:r>
                    </a:p>
                  </a:txBody>
                  <a:tcPr marL="7595" marR="7595" marT="7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2000" b="0" i="0" u="none" strike="noStrike">
                          <a:solidFill>
                            <a:srgbClr val="000000"/>
                          </a:solidFill>
                          <a:latin typeface="Cambria"/>
                        </a:rPr>
                        <a:t>Project Name</a:t>
                      </a:r>
                    </a:p>
                  </a:txBody>
                  <a:tcPr marL="7595" marR="7595" marT="7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5562">
                <a:tc>
                  <a:txBody>
                    <a:bodyPr/>
                    <a:lstStyle/>
                    <a:p>
                      <a:pPr algn="ctr" rtl="0" fontAlgn="b"/>
                      <a:r>
                        <a:rPr lang="en-US" sz="2000" b="0" i="0" u="none" strike="noStrike" dirty="0">
                          <a:solidFill>
                            <a:srgbClr val="000000"/>
                          </a:solidFill>
                          <a:latin typeface="Cambria"/>
                        </a:rPr>
                        <a:t>1</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2000" b="0" i="0" u="none" strike="noStrike" dirty="0" err="1">
                          <a:solidFill>
                            <a:srgbClr val="000000"/>
                          </a:solidFill>
                          <a:latin typeface="Cambria"/>
                        </a:rPr>
                        <a:t>Malappuram</a:t>
                      </a:r>
                      <a:r>
                        <a:rPr lang="en-US" sz="2000" b="0" i="0" u="none" strike="noStrike" dirty="0">
                          <a:solidFill>
                            <a:srgbClr val="000000"/>
                          </a:solidFill>
                          <a:latin typeface="Cambria"/>
                        </a:rPr>
                        <a:t> </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mbria"/>
                        </a:rPr>
                        <a:t> </a:t>
                      </a:r>
                      <a:r>
                        <a:rPr lang="en-US" sz="2000" b="0" i="0" u="none" strike="noStrike" dirty="0" smtClean="0">
                          <a:solidFill>
                            <a:srgbClr val="000000"/>
                          </a:solidFill>
                          <a:latin typeface="Cambria"/>
                        </a:rPr>
                        <a:t>8</a:t>
                      </a:r>
                      <a:endParaRPr lang="en-US" sz="2000" b="0" i="0" u="none" strike="noStrike" dirty="0">
                        <a:solidFill>
                          <a:srgbClr val="000000"/>
                        </a:solidFill>
                        <a:latin typeface="Cambria"/>
                      </a:endParaRP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2000" b="0" i="0" u="none" strike="noStrike" dirty="0" smtClean="0">
                          <a:solidFill>
                            <a:schemeClr val="tx1"/>
                          </a:solidFill>
                          <a:latin typeface="Cambria"/>
                        </a:rPr>
                        <a:t>Areekode-1,2,3, </a:t>
                      </a:r>
                      <a:r>
                        <a:rPr lang="en-US" sz="2000" b="1" i="0" u="none" strike="noStrike" dirty="0" err="1" smtClean="0">
                          <a:solidFill>
                            <a:srgbClr val="C00000"/>
                          </a:solidFill>
                          <a:latin typeface="Cambria"/>
                        </a:rPr>
                        <a:t>Kuttippuram</a:t>
                      </a:r>
                      <a:r>
                        <a:rPr lang="en-US" sz="2000" b="1" i="0" u="none" strike="noStrike" dirty="0">
                          <a:solidFill>
                            <a:srgbClr val="C00000"/>
                          </a:solidFill>
                          <a:latin typeface="Cambria"/>
                        </a:rPr>
                        <a:t>, </a:t>
                      </a:r>
                      <a:r>
                        <a:rPr lang="en-US" sz="2000" b="1" i="0" u="none" strike="noStrike" dirty="0" smtClean="0">
                          <a:solidFill>
                            <a:srgbClr val="C00000"/>
                          </a:solidFill>
                          <a:latin typeface="Cambria"/>
                        </a:rPr>
                        <a:t> </a:t>
                      </a:r>
                      <a:r>
                        <a:rPr lang="en-US" sz="2000" b="0" i="0" u="none" strike="noStrike" dirty="0" smtClean="0">
                          <a:solidFill>
                            <a:schemeClr val="tx1"/>
                          </a:solidFill>
                          <a:latin typeface="Cambria"/>
                        </a:rPr>
                        <a:t>Wandoor-1,2,</a:t>
                      </a:r>
                      <a:r>
                        <a:rPr lang="en-US" sz="2000" b="0" i="0" u="none" strike="noStrike" baseline="0" dirty="0" smtClean="0">
                          <a:solidFill>
                            <a:schemeClr val="tx1"/>
                          </a:solidFill>
                          <a:latin typeface="Cambria"/>
                        </a:rPr>
                        <a:t> </a:t>
                      </a:r>
                      <a:r>
                        <a:rPr lang="en-US" sz="2000" b="0" i="0" u="none" strike="noStrike" baseline="0" dirty="0" err="1" smtClean="0">
                          <a:solidFill>
                            <a:schemeClr val="tx1"/>
                          </a:solidFill>
                          <a:latin typeface="Cambria"/>
                        </a:rPr>
                        <a:t>Vengara</a:t>
                      </a:r>
                      <a:r>
                        <a:rPr lang="en-US" sz="2000" b="0" i="0" u="none" strike="noStrike" baseline="0" dirty="0" smtClean="0">
                          <a:solidFill>
                            <a:schemeClr val="tx1"/>
                          </a:solidFill>
                          <a:latin typeface="Cambria"/>
                        </a:rPr>
                        <a:t> </a:t>
                      </a:r>
                      <a:r>
                        <a:rPr lang="en-US" sz="2000" b="1" i="0" u="none" strike="noStrike" baseline="0" dirty="0" smtClean="0">
                          <a:solidFill>
                            <a:srgbClr val="C00000"/>
                          </a:solidFill>
                          <a:latin typeface="Cambria"/>
                        </a:rPr>
                        <a:t>, </a:t>
                      </a:r>
                      <a:r>
                        <a:rPr lang="en-US" sz="2000" b="1" i="0" u="none" strike="noStrike" dirty="0" err="1" smtClean="0">
                          <a:solidFill>
                            <a:srgbClr val="C00000"/>
                          </a:solidFill>
                          <a:latin typeface="Cambria"/>
                        </a:rPr>
                        <a:t>Kondotty</a:t>
                      </a:r>
                      <a:r>
                        <a:rPr lang="en-US" sz="2000" b="1" i="0" u="none" strike="noStrike" dirty="0" smtClean="0">
                          <a:solidFill>
                            <a:srgbClr val="C00000"/>
                          </a:solidFill>
                          <a:latin typeface="Cambria"/>
                        </a:rPr>
                        <a:t> </a:t>
                      </a:r>
                      <a:endParaRPr lang="en-US" sz="2000" b="1" i="0" u="none" strike="noStrike" dirty="0">
                        <a:solidFill>
                          <a:srgbClr val="C00000"/>
                        </a:solidFill>
                        <a:latin typeface="Cambria"/>
                      </a:endParaRP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6924">
                <a:tc>
                  <a:txBody>
                    <a:bodyPr/>
                    <a:lstStyle/>
                    <a:p>
                      <a:pPr algn="ctr" rtl="0" fontAlgn="b"/>
                      <a:r>
                        <a:rPr lang="en-US" sz="2000" b="0" i="0" u="none" strike="noStrike" dirty="0">
                          <a:solidFill>
                            <a:srgbClr val="000000"/>
                          </a:solidFill>
                          <a:latin typeface="Cambria"/>
                        </a:rPr>
                        <a:t>2</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2000" b="0" i="0" u="none" strike="noStrike">
                          <a:solidFill>
                            <a:srgbClr val="000000"/>
                          </a:solidFill>
                          <a:latin typeface="Cambria"/>
                        </a:rPr>
                        <a:t>Kozhikode </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Cambria"/>
                        </a:rPr>
                        <a:t>4</a:t>
                      </a:r>
                      <a:r>
                        <a:rPr lang="en-US" sz="2000" b="0" i="0" u="none" strike="noStrike" dirty="0">
                          <a:solidFill>
                            <a:srgbClr val="000000"/>
                          </a:solidFill>
                          <a:latin typeface="Cambria"/>
                        </a:rPr>
                        <a:t> </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2000" b="0" i="0" u="none" strike="noStrike" dirty="0" err="1" smtClean="0">
                          <a:solidFill>
                            <a:schemeClr val="tx1"/>
                          </a:solidFill>
                          <a:latin typeface="Cambria"/>
                        </a:rPr>
                        <a:t>Tuneri</a:t>
                      </a:r>
                      <a:r>
                        <a:rPr lang="en-US" sz="2000" b="0" i="0" u="none" strike="noStrike" dirty="0" smtClean="0">
                          <a:solidFill>
                            <a:schemeClr val="tx1"/>
                          </a:solidFill>
                          <a:latin typeface="Cambria"/>
                        </a:rPr>
                        <a:t>, </a:t>
                      </a:r>
                      <a:r>
                        <a:rPr lang="en-US" sz="2000" b="1" i="0" u="none" strike="noStrike" dirty="0" err="1" smtClean="0">
                          <a:solidFill>
                            <a:srgbClr val="C00000"/>
                          </a:solidFill>
                          <a:latin typeface="Cambria"/>
                        </a:rPr>
                        <a:t>Balusseri</a:t>
                      </a:r>
                      <a:r>
                        <a:rPr lang="en-US" sz="2000" b="1" i="0" u="none" strike="noStrike" dirty="0">
                          <a:solidFill>
                            <a:srgbClr val="C00000"/>
                          </a:solidFill>
                          <a:latin typeface="Cambria"/>
                        </a:rPr>
                        <a:t>, </a:t>
                      </a:r>
                      <a:r>
                        <a:rPr lang="en-US" sz="2000" b="1" i="0" u="none" strike="noStrike" dirty="0" smtClean="0">
                          <a:solidFill>
                            <a:srgbClr val="C00000"/>
                          </a:solidFill>
                          <a:latin typeface="Cambria"/>
                        </a:rPr>
                        <a:t> </a:t>
                      </a:r>
                      <a:r>
                        <a:rPr lang="en-US" sz="2000" b="0" i="0" u="none" strike="noStrike" dirty="0" err="1" smtClean="0">
                          <a:solidFill>
                            <a:schemeClr val="tx1"/>
                          </a:solidFill>
                          <a:latin typeface="Cambria"/>
                        </a:rPr>
                        <a:t>Kunnumangalam</a:t>
                      </a:r>
                      <a:r>
                        <a:rPr lang="en-US" sz="2000" b="0" i="0" u="none" strike="noStrike" dirty="0" smtClean="0">
                          <a:solidFill>
                            <a:schemeClr val="tx1"/>
                          </a:solidFill>
                          <a:latin typeface="Cambria"/>
                        </a:rPr>
                        <a:t>, </a:t>
                      </a:r>
                      <a:r>
                        <a:rPr lang="en-US" sz="2000" b="1" i="0" u="none" strike="noStrike" dirty="0" err="1" smtClean="0">
                          <a:solidFill>
                            <a:srgbClr val="C00000"/>
                          </a:solidFill>
                          <a:latin typeface="Cambria"/>
                        </a:rPr>
                        <a:t>Koduvally</a:t>
                      </a:r>
                      <a:r>
                        <a:rPr lang="en-US" sz="2000" b="1" i="0" u="none" strike="noStrike" dirty="0" smtClean="0">
                          <a:solidFill>
                            <a:srgbClr val="C00000"/>
                          </a:solidFill>
                          <a:latin typeface="Cambria"/>
                        </a:rPr>
                        <a:t> </a:t>
                      </a:r>
                      <a:endParaRPr lang="en-US" sz="2000" b="1" i="0" u="none" strike="noStrike" dirty="0">
                        <a:solidFill>
                          <a:srgbClr val="C00000"/>
                        </a:solidFill>
                        <a:latin typeface="Cambria"/>
                      </a:endParaRP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104">
                <a:tc>
                  <a:txBody>
                    <a:bodyPr/>
                    <a:lstStyle/>
                    <a:p>
                      <a:pPr algn="ctr" rtl="0" fontAlgn="b"/>
                      <a:r>
                        <a:rPr lang="en-US" sz="2000" b="0" i="0" u="none" strike="noStrike" dirty="0">
                          <a:solidFill>
                            <a:srgbClr val="000000"/>
                          </a:solidFill>
                          <a:latin typeface="Cambria"/>
                        </a:rPr>
                        <a:t>3</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2000" b="0" i="0" u="none" strike="noStrike">
                          <a:solidFill>
                            <a:srgbClr val="000000"/>
                          </a:solidFill>
                          <a:latin typeface="Cambria"/>
                        </a:rPr>
                        <a:t>Wayanad </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mbria"/>
                        </a:rPr>
                        <a:t> </a:t>
                      </a:r>
                      <a:r>
                        <a:rPr lang="en-US" sz="2000" b="0" i="0" u="none" strike="noStrike" dirty="0" smtClean="0">
                          <a:solidFill>
                            <a:srgbClr val="000000"/>
                          </a:solidFill>
                          <a:latin typeface="Cambria"/>
                        </a:rPr>
                        <a:t>5</a:t>
                      </a:r>
                      <a:endParaRPr lang="en-US" sz="2000" b="0" i="0" u="none" strike="noStrike" dirty="0">
                        <a:solidFill>
                          <a:srgbClr val="000000"/>
                        </a:solidFill>
                        <a:latin typeface="Cambria"/>
                      </a:endParaRP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2000" b="0" i="0" u="none" strike="noStrike" dirty="0">
                          <a:solidFill>
                            <a:srgbClr val="000000"/>
                          </a:solidFill>
                          <a:latin typeface="Cambria"/>
                        </a:rPr>
                        <a:t>Kapetta-1,2,3, </a:t>
                      </a:r>
                      <a:r>
                        <a:rPr lang="en-US" sz="2000" b="0" i="0" u="none" strike="noStrike" dirty="0" err="1">
                          <a:solidFill>
                            <a:srgbClr val="000000"/>
                          </a:solidFill>
                          <a:latin typeface="Cambria"/>
                        </a:rPr>
                        <a:t>Sulthanbatheri</a:t>
                      </a:r>
                      <a:r>
                        <a:rPr lang="en-US" sz="2000" b="0" i="0" u="none" strike="noStrike" dirty="0">
                          <a:solidFill>
                            <a:srgbClr val="000000"/>
                          </a:solidFill>
                          <a:latin typeface="Cambria"/>
                        </a:rPr>
                        <a:t>, </a:t>
                      </a:r>
                      <a:r>
                        <a:rPr lang="en-US" sz="2000" b="1" i="0" u="none" strike="noStrike" dirty="0">
                          <a:solidFill>
                            <a:srgbClr val="C00000"/>
                          </a:solidFill>
                          <a:latin typeface="Cambria"/>
                        </a:rPr>
                        <a:t>Kalpetta-4 </a:t>
                      </a:r>
                      <a:endParaRPr lang="en-US" sz="2000" b="0" i="0" u="none" strike="noStrike" dirty="0">
                        <a:solidFill>
                          <a:srgbClr val="000000"/>
                        </a:solidFill>
                        <a:latin typeface="Cambria"/>
                      </a:endParaRP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3773">
                <a:tc>
                  <a:txBody>
                    <a:bodyPr/>
                    <a:lstStyle/>
                    <a:p>
                      <a:pPr algn="ctr" rtl="0" fontAlgn="b"/>
                      <a:r>
                        <a:rPr lang="en-US" sz="2000" b="0" i="0" u="none" strike="noStrike" dirty="0">
                          <a:solidFill>
                            <a:srgbClr val="000000"/>
                          </a:solidFill>
                          <a:latin typeface="Cambria"/>
                        </a:rPr>
                        <a:t>4</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2000" b="0" i="0" u="none" strike="noStrike" dirty="0" err="1">
                          <a:solidFill>
                            <a:srgbClr val="000000"/>
                          </a:solidFill>
                          <a:latin typeface="Cambria"/>
                        </a:rPr>
                        <a:t>Kannur</a:t>
                      </a:r>
                      <a:r>
                        <a:rPr lang="en-US" sz="2000" b="0" i="0" u="none" strike="noStrike" dirty="0">
                          <a:solidFill>
                            <a:srgbClr val="000000"/>
                          </a:solidFill>
                          <a:latin typeface="Cambria"/>
                        </a:rPr>
                        <a:t> </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Cambria"/>
                        </a:rPr>
                        <a:t>6</a:t>
                      </a:r>
                      <a:r>
                        <a:rPr lang="en-US" sz="2000" b="0" i="0" u="none" strike="noStrike" dirty="0">
                          <a:solidFill>
                            <a:srgbClr val="000000"/>
                          </a:solidFill>
                          <a:latin typeface="Cambria"/>
                        </a:rPr>
                        <a:t> </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2000" b="0" i="0" u="none" strike="noStrike" dirty="0" err="1">
                          <a:solidFill>
                            <a:srgbClr val="000000"/>
                          </a:solidFill>
                          <a:latin typeface="Cambria"/>
                        </a:rPr>
                        <a:t>Payyannur</a:t>
                      </a:r>
                      <a:r>
                        <a:rPr lang="en-US" sz="2000" b="0" i="0" u="none" strike="noStrike" dirty="0">
                          <a:solidFill>
                            <a:srgbClr val="000000"/>
                          </a:solidFill>
                          <a:latin typeface="Cambria"/>
                        </a:rPr>
                        <a:t>, Iritty-1&amp;2, </a:t>
                      </a:r>
                      <a:r>
                        <a:rPr lang="en-US" sz="2000" b="0" i="0" u="none" strike="noStrike" dirty="0" smtClean="0">
                          <a:solidFill>
                            <a:srgbClr val="000000"/>
                          </a:solidFill>
                          <a:latin typeface="Cambria"/>
                        </a:rPr>
                        <a:t>Irikkur-1&amp;2, </a:t>
                      </a:r>
                      <a:r>
                        <a:rPr lang="en-US" sz="2000" b="0" i="0" u="none" strike="noStrike" dirty="0" err="1" smtClean="0">
                          <a:solidFill>
                            <a:srgbClr val="000000"/>
                          </a:solidFill>
                          <a:latin typeface="Cambria"/>
                        </a:rPr>
                        <a:t>Taliparamba</a:t>
                      </a:r>
                      <a:r>
                        <a:rPr lang="en-US" sz="2000" b="0" i="0" u="none" strike="noStrike" dirty="0" smtClean="0">
                          <a:solidFill>
                            <a:srgbClr val="000000"/>
                          </a:solidFill>
                          <a:latin typeface="Cambria"/>
                        </a:rPr>
                        <a:t> </a:t>
                      </a:r>
                      <a:endParaRPr lang="en-US" sz="2000" b="0" i="0" u="none" strike="noStrike" dirty="0">
                        <a:solidFill>
                          <a:srgbClr val="000000"/>
                        </a:solidFill>
                        <a:latin typeface="Cambria"/>
                      </a:endParaRP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3773">
                <a:tc>
                  <a:txBody>
                    <a:bodyPr/>
                    <a:lstStyle/>
                    <a:p>
                      <a:pPr algn="ctr" rtl="0" fontAlgn="b"/>
                      <a:r>
                        <a:rPr lang="en-US" sz="2000" b="0" i="0" u="none" strike="noStrike" dirty="0">
                          <a:solidFill>
                            <a:srgbClr val="000000"/>
                          </a:solidFill>
                          <a:latin typeface="Cambria"/>
                        </a:rPr>
                        <a:t>5</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2000" b="0" i="0" u="none" strike="noStrike">
                          <a:solidFill>
                            <a:srgbClr val="000000"/>
                          </a:solidFill>
                          <a:latin typeface="Cambria"/>
                        </a:rPr>
                        <a:t>Kasargode </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Cambria"/>
                        </a:rPr>
                        <a:t>7</a:t>
                      </a:r>
                      <a:r>
                        <a:rPr lang="en-US" sz="2000" b="0" i="0" u="none" strike="noStrike" dirty="0">
                          <a:solidFill>
                            <a:srgbClr val="000000"/>
                          </a:solidFill>
                          <a:latin typeface="Cambria"/>
                        </a:rPr>
                        <a:t> </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2000" b="1" i="0" u="none" strike="noStrike" dirty="0">
                          <a:solidFill>
                            <a:srgbClr val="C00000"/>
                          </a:solidFill>
                          <a:latin typeface="Cambria"/>
                        </a:rPr>
                        <a:t>Parappa-1,2,3,4, </a:t>
                      </a:r>
                      <a:r>
                        <a:rPr lang="en-US" sz="2000" b="1" i="0" u="none" strike="noStrike" dirty="0" err="1">
                          <a:solidFill>
                            <a:srgbClr val="C00000"/>
                          </a:solidFill>
                          <a:latin typeface="Cambria"/>
                        </a:rPr>
                        <a:t>Karadukka</a:t>
                      </a:r>
                      <a:r>
                        <a:rPr lang="en-US" sz="2000" b="1" i="0" u="none" strike="noStrike" dirty="0">
                          <a:solidFill>
                            <a:srgbClr val="C00000"/>
                          </a:solidFill>
                          <a:latin typeface="Cambria"/>
                        </a:rPr>
                        <a:t>, Kasargode-1&amp; 2 </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55304" y="283448"/>
            <a:ext cx="7522164" cy="303359"/>
          </a:xfrm>
        </p:spPr>
        <p:txBody>
          <a:bodyPr>
            <a:noAutofit/>
          </a:bodyPr>
          <a:lstStyle/>
          <a:p>
            <a:pPr fontAlgn="b"/>
            <a:r>
              <a:rPr lang="en-US" sz="2000" b="1" dirty="0" smtClean="0">
                <a:solidFill>
                  <a:srgbClr val="000000"/>
                </a:solidFill>
                <a:latin typeface="Cambria"/>
              </a:rPr>
              <a:t>MIS-PIA not yet reported </a:t>
            </a:r>
            <a:r>
              <a:rPr lang="en-US" sz="2000" b="1" dirty="0" err="1" smtClean="0">
                <a:solidFill>
                  <a:srgbClr val="000000"/>
                </a:solidFill>
                <a:latin typeface="Cambria"/>
              </a:rPr>
              <a:t>upto</a:t>
            </a:r>
            <a:r>
              <a:rPr lang="en-US" sz="2000" b="1" dirty="0" smtClean="0">
                <a:solidFill>
                  <a:srgbClr val="000000"/>
                </a:solidFill>
                <a:latin typeface="Cambria"/>
              </a:rPr>
              <a:t> 2017-18  Nov Financial Progress</a:t>
            </a:r>
            <a:br>
              <a:rPr lang="en-US" sz="2000" b="1" dirty="0" smtClean="0">
                <a:solidFill>
                  <a:srgbClr val="000000"/>
                </a:solidFill>
                <a:latin typeface="Cambria"/>
              </a:rPr>
            </a:br>
            <a:endParaRPr lang="en-US" sz="2000" b="1" dirty="0">
              <a:solidFill>
                <a:srgbClr val="000000"/>
              </a:solidFill>
              <a:latin typeface="Cambria"/>
            </a:endParaRPr>
          </a:p>
        </p:txBody>
      </p:sp>
      <p:sp>
        <p:nvSpPr>
          <p:cNvPr id="5" name="Content Placeholder 2"/>
          <p:cNvSpPr>
            <a:spLocks noGrp="1"/>
          </p:cNvSpPr>
          <p:nvPr>
            <p:ph idx="1"/>
          </p:nvPr>
        </p:nvSpPr>
        <p:spPr>
          <a:xfrm>
            <a:off x="428596" y="571480"/>
            <a:ext cx="7958118" cy="504056"/>
          </a:xfrm>
        </p:spPr>
        <p:txBody>
          <a:bodyPr>
            <a:normAutofit/>
          </a:bodyPr>
          <a:lstStyle/>
          <a:p>
            <a:r>
              <a:rPr lang="en-IN" sz="2400" dirty="0" smtClean="0">
                <a:latin typeface="Cambria" pitchFamily="18" charset="0"/>
              </a:rPr>
              <a:t>Blocks indicated in red </a:t>
            </a:r>
            <a:r>
              <a:rPr lang="en-IN" sz="2400" dirty="0" err="1" smtClean="0">
                <a:latin typeface="Cambria" pitchFamily="18" charset="0"/>
              </a:rPr>
              <a:t>color</a:t>
            </a:r>
            <a:r>
              <a:rPr lang="en-IN" sz="2400" dirty="0" smtClean="0">
                <a:latin typeface="Cambria" pitchFamily="18" charset="0"/>
              </a:rPr>
              <a:t> have not  made any entries</a:t>
            </a:r>
            <a:endParaRPr lang="en-IN" sz="2400" dirty="0">
              <a:latin typeface="Cambria" pitchFamily="18" charset="0"/>
            </a:endParaRPr>
          </a:p>
          <a:p>
            <a:pPr marL="0" indent="0">
              <a:buNone/>
            </a:pPr>
            <a:endParaRPr lang="en-IN" sz="2400" dirty="0">
              <a:latin typeface="Cambria" pitchFamily="18" charset="0"/>
            </a:endParaRPr>
          </a:p>
        </p:txBody>
      </p:sp>
      <p:graphicFrame>
        <p:nvGraphicFramePr>
          <p:cNvPr id="6" name="Table 5"/>
          <p:cNvGraphicFramePr>
            <a:graphicFrameLocks noGrp="1"/>
          </p:cNvGraphicFramePr>
          <p:nvPr/>
        </p:nvGraphicFramePr>
        <p:xfrm>
          <a:off x="714348" y="1285860"/>
          <a:ext cx="7924801" cy="4814909"/>
        </p:xfrm>
        <a:graphic>
          <a:graphicData uri="http://schemas.openxmlformats.org/drawingml/2006/table">
            <a:tbl>
              <a:tblPr/>
              <a:tblGrid>
                <a:gridCol w="631879"/>
                <a:gridCol w="1842976"/>
                <a:gridCol w="1127328"/>
                <a:gridCol w="4322618"/>
              </a:tblGrid>
              <a:tr h="793773">
                <a:tc>
                  <a:txBody>
                    <a:bodyPr/>
                    <a:lstStyle/>
                    <a:p>
                      <a:pPr algn="ctr" rtl="0" fontAlgn="ctr"/>
                      <a:r>
                        <a:rPr lang="en-US" sz="2000" b="0" i="0" u="none" strike="noStrike" dirty="0">
                          <a:solidFill>
                            <a:srgbClr val="000000"/>
                          </a:solidFill>
                          <a:latin typeface="Cambria"/>
                        </a:rPr>
                        <a:t>No.</a:t>
                      </a:r>
                    </a:p>
                  </a:txBody>
                  <a:tcPr marL="7595" marR="7595" marT="7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2000" b="0" i="0" u="none" strike="noStrike">
                          <a:solidFill>
                            <a:srgbClr val="000000"/>
                          </a:solidFill>
                          <a:latin typeface="Cambria"/>
                        </a:rPr>
                        <a:t>Programme District</a:t>
                      </a:r>
                    </a:p>
                  </a:txBody>
                  <a:tcPr marL="7595" marR="7595" marT="7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2000" b="0" i="0" u="none" strike="noStrike">
                          <a:solidFill>
                            <a:srgbClr val="000000"/>
                          </a:solidFill>
                          <a:latin typeface="Cambria"/>
                        </a:rPr>
                        <a:t>No. of Projects</a:t>
                      </a:r>
                    </a:p>
                  </a:txBody>
                  <a:tcPr marL="7595" marR="7595" marT="7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2000" b="0" i="0" u="none" strike="noStrike">
                          <a:solidFill>
                            <a:srgbClr val="000000"/>
                          </a:solidFill>
                          <a:latin typeface="Cambria"/>
                        </a:rPr>
                        <a:t>Project Name</a:t>
                      </a:r>
                    </a:p>
                  </a:txBody>
                  <a:tcPr marL="7595" marR="7595" marT="7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5562">
                <a:tc>
                  <a:txBody>
                    <a:bodyPr/>
                    <a:lstStyle/>
                    <a:p>
                      <a:pPr algn="ctr" rtl="0" fontAlgn="b"/>
                      <a:r>
                        <a:rPr lang="en-US" sz="2000" b="0" i="0" u="none" strike="noStrike" dirty="0">
                          <a:solidFill>
                            <a:srgbClr val="000000"/>
                          </a:solidFill>
                          <a:latin typeface="Cambria"/>
                        </a:rPr>
                        <a:t>1</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2000" b="0" i="0" u="none" strike="noStrike" dirty="0" err="1">
                          <a:solidFill>
                            <a:srgbClr val="000000"/>
                          </a:solidFill>
                          <a:latin typeface="Cambria"/>
                        </a:rPr>
                        <a:t>Malappuram</a:t>
                      </a:r>
                      <a:r>
                        <a:rPr lang="en-US" sz="2000" b="0" i="0" u="none" strike="noStrike" dirty="0">
                          <a:solidFill>
                            <a:srgbClr val="000000"/>
                          </a:solidFill>
                          <a:latin typeface="Cambria"/>
                        </a:rPr>
                        <a:t> </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mbria"/>
                        </a:rPr>
                        <a:t> </a:t>
                      </a:r>
                      <a:r>
                        <a:rPr lang="en-US" sz="2000" b="0" i="0" u="none" strike="noStrike" dirty="0" smtClean="0">
                          <a:solidFill>
                            <a:srgbClr val="000000"/>
                          </a:solidFill>
                          <a:latin typeface="Cambria"/>
                        </a:rPr>
                        <a:t>8</a:t>
                      </a:r>
                      <a:endParaRPr lang="en-US" sz="2000" b="0" i="0" u="none" strike="noStrike" dirty="0">
                        <a:solidFill>
                          <a:srgbClr val="000000"/>
                        </a:solidFill>
                        <a:latin typeface="Cambria"/>
                      </a:endParaRP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2000" b="0" i="0" u="none" strike="noStrike" dirty="0" smtClean="0">
                          <a:solidFill>
                            <a:schemeClr val="tx1"/>
                          </a:solidFill>
                          <a:latin typeface="Cambria"/>
                        </a:rPr>
                        <a:t>Areekode-1,2,3, </a:t>
                      </a:r>
                      <a:r>
                        <a:rPr lang="en-US" sz="2000" b="1" i="0" u="none" strike="noStrike" dirty="0" err="1" smtClean="0">
                          <a:solidFill>
                            <a:schemeClr val="tx1"/>
                          </a:solidFill>
                          <a:latin typeface="Cambria"/>
                        </a:rPr>
                        <a:t>Kuttippuram</a:t>
                      </a:r>
                      <a:r>
                        <a:rPr lang="en-US" sz="2000" b="1" i="0" u="none" strike="noStrike" dirty="0">
                          <a:solidFill>
                            <a:schemeClr val="tx1"/>
                          </a:solidFill>
                          <a:latin typeface="Cambria"/>
                        </a:rPr>
                        <a:t>, </a:t>
                      </a:r>
                      <a:r>
                        <a:rPr lang="en-US" sz="2000" b="1" i="0" u="none" strike="noStrike" dirty="0" smtClean="0">
                          <a:solidFill>
                            <a:schemeClr val="tx1"/>
                          </a:solidFill>
                          <a:latin typeface="Cambria"/>
                        </a:rPr>
                        <a:t> </a:t>
                      </a:r>
                      <a:r>
                        <a:rPr lang="en-US" sz="2000" b="0" i="0" u="none" strike="noStrike" dirty="0" smtClean="0">
                          <a:solidFill>
                            <a:schemeClr val="tx1"/>
                          </a:solidFill>
                          <a:latin typeface="Cambria"/>
                        </a:rPr>
                        <a:t>Wandoor-1,2,</a:t>
                      </a:r>
                      <a:r>
                        <a:rPr lang="en-US" sz="2000" b="0" i="0" u="none" strike="noStrike" baseline="0" dirty="0" smtClean="0">
                          <a:solidFill>
                            <a:schemeClr val="tx1"/>
                          </a:solidFill>
                          <a:latin typeface="Cambria"/>
                        </a:rPr>
                        <a:t> </a:t>
                      </a:r>
                      <a:r>
                        <a:rPr lang="en-US" sz="2000" b="0" i="0" u="none" strike="noStrike" baseline="0" dirty="0" err="1" smtClean="0">
                          <a:solidFill>
                            <a:schemeClr val="tx1"/>
                          </a:solidFill>
                          <a:latin typeface="Cambria"/>
                        </a:rPr>
                        <a:t>Vengara</a:t>
                      </a:r>
                      <a:r>
                        <a:rPr lang="en-US" sz="2000" b="0" i="0" u="none" strike="noStrike" baseline="0" dirty="0" smtClean="0">
                          <a:solidFill>
                            <a:schemeClr val="tx1"/>
                          </a:solidFill>
                          <a:latin typeface="Cambria"/>
                        </a:rPr>
                        <a:t> </a:t>
                      </a:r>
                      <a:r>
                        <a:rPr lang="en-US" sz="2000" b="1" i="0" u="none" strike="noStrike" baseline="0" dirty="0" smtClean="0">
                          <a:solidFill>
                            <a:schemeClr val="tx1"/>
                          </a:solidFill>
                          <a:latin typeface="Cambria"/>
                        </a:rPr>
                        <a:t>, </a:t>
                      </a:r>
                      <a:r>
                        <a:rPr lang="en-US" sz="2000" b="1" i="0" u="none" strike="noStrike" dirty="0" err="1" smtClean="0">
                          <a:solidFill>
                            <a:schemeClr val="tx1"/>
                          </a:solidFill>
                          <a:latin typeface="Cambria"/>
                        </a:rPr>
                        <a:t>Kondotty</a:t>
                      </a:r>
                      <a:r>
                        <a:rPr lang="en-US" sz="2000" b="1" i="0" u="none" strike="noStrike" dirty="0" smtClean="0">
                          <a:solidFill>
                            <a:schemeClr val="tx1"/>
                          </a:solidFill>
                          <a:latin typeface="Cambria"/>
                        </a:rPr>
                        <a:t> </a:t>
                      </a:r>
                      <a:endParaRPr lang="en-US" sz="2000" b="1" i="0" u="none" strike="noStrike" dirty="0">
                        <a:solidFill>
                          <a:schemeClr val="tx1"/>
                        </a:solidFill>
                        <a:latin typeface="Cambria"/>
                      </a:endParaRP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6924">
                <a:tc>
                  <a:txBody>
                    <a:bodyPr/>
                    <a:lstStyle/>
                    <a:p>
                      <a:pPr algn="ctr" rtl="0" fontAlgn="b"/>
                      <a:r>
                        <a:rPr lang="en-US" sz="2000" b="0" i="0" u="none" strike="noStrike" dirty="0">
                          <a:solidFill>
                            <a:srgbClr val="000000"/>
                          </a:solidFill>
                          <a:latin typeface="Cambria"/>
                        </a:rPr>
                        <a:t>2</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2000" b="0" i="0" u="none" strike="noStrike">
                          <a:solidFill>
                            <a:srgbClr val="000000"/>
                          </a:solidFill>
                          <a:latin typeface="Cambria"/>
                        </a:rPr>
                        <a:t>Kozhikode </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Cambria"/>
                        </a:rPr>
                        <a:t>4</a:t>
                      </a:r>
                      <a:r>
                        <a:rPr lang="en-US" sz="2000" b="0" i="0" u="none" strike="noStrike" dirty="0">
                          <a:solidFill>
                            <a:srgbClr val="000000"/>
                          </a:solidFill>
                          <a:latin typeface="Cambria"/>
                        </a:rPr>
                        <a:t> </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2000" b="0" i="0" u="none" strike="noStrike" dirty="0" err="1" smtClean="0">
                          <a:solidFill>
                            <a:schemeClr val="tx1"/>
                          </a:solidFill>
                          <a:latin typeface="Cambria"/>
                        </a:rPr>
                        <a:t>Tuneri</a:t>
                      </a:r>
                      <a:r>
                        <a:rPr lang="en-US" sz="2000" b="0" i="0" u="none" strike="noStrike" dirty="0" smtClean="0">
                          <a:solidFill>
                            <a:schemeClr val="tx1"/>
                          </a:solidFill>
                          <a:latin typeface="Cambria"/>
                        </a:rPr>
                        <a:t>, </a:t>
                      </a:r>
                      <a:r>
                        <a:rPr lang="en-US" sz="2000" b="1" i="0" u="none" strike="noStrike" dirty="0" err="1" smtClean="0">
                          <a:solidFill>
                            <a:schemeClr val="tx1"/>
                          </a:solidFill>
                          <a:latin typeface="Cambria"/>
                        </a:rPr>
                        <a:t>Balusseri</a:t>
                      </a:r>
                      <a:r>
                        <a:rPr lang="en-US" sz="2000" b="1" i="0" u="none" strike="noStrike" dirty="0">
                          <a:solidFill>
                            <a:schemeClr val="tx1"/>
                          </a:solidFill>
                          <a:latin typeface="Cambria"/>
                        </a:rPr>
                        <a:t>, </a:t>
                      </a:r>
                      <a:r>
                        <a:rPr lang="en-US" sz="2000" b="1" i="0" u="none" strike="noStrike" dirty="0" smtClean="0">
                          <a:solidFill>
                            <a:schemeClr val="tx1"/>
                          </a:solidFill>
                          <a:latin typeface="Cambria"/>
                        </a:rPr>
                        <a:t> </a:t>
                      </a:r>
                      <a:r>
                        <a:rPr lang="en-US" sz="2000" b="0" i="0" u="none" strike="noStrike" dirty="0" err="1" smtClean="0">
                          <a:solidFill>
                            <a:schemeClr val="tx1"/>
                          </a:solidFill>
                          <a:latin typeface="Cambria"/>
                        </a:rPr>
                        <a:t>Kunnumangalam</a:t>
                      </a:r>
                      <a:r>
                        <a:rPr lang="en-US" sz="2000" b="0" i="0" u="none" strike="noStrike" dirty="0" smtClean="0">
                          <a:solidFill>
                            <a:schemeClr val="tx1"/>
                          </a:solidFill>
                          <a:latin typeface="Cambria"/>
                        </a:rPr>
                        <a:t>, </a:t>
                      </a:r>
                      <a:r>
                        <a:rPr lang="en-US" sz="2000" b="1" i="0" u="none" strike="noStrike" dirty="0" err="1" smtClean="0">
                          <a:solidFill>
                            <a:schemeClr val="tx1"/>
                          </a:solidFill>
                          <a:latin typeface="Cambria"/>
                        </a:rPr>
                        <a:t>Koduvally</a:t>
                      </a:r>
                      <a:r>
                        <a:rPr lang="en-US" sz="2000" b="1" i="0" u="none" strike="noStrike" dirty="0" smtClean="0">
                          <a:solidFill>
                            <a:schemeClr val="tx1"/>
                          </a:solidFill>
                          <a:latin typeface="Cambria"/>
                        </a:rPr>
                        <a:t> </a:t>
                      </a:r>
                      <a:endParaRPr lang="en-US" sz="2000" b="1" i="0" u="none" strike="noStrike" dirty="0">
                        <a:solidFill>
                          <a:schemeClr val="tx1"/>
                        </a:solidFill>
                        <a:latin typeface="Cambria"/>
                      </a:endParaRP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104">
                <a:tc>
                  <a:txBody>
                    <a:bodyPr/>
                    <a:lstStyle/>
                    <a:p>
                      <a:pPr algn="ctr" rtl="0" fontAlgn="b"/>
                      <a:r>
                        <a:rPr lang="en-US" sz="2000" b="0" i="0" u="none" strike="noStrike" dirty="0">
                          <a:solidFill>
                            <a:srgbClr val="000000"/>
                          </a:solidFill>
                          <a:latin typeface="Cambria"/>
                        </a:rPr>
                        <a:t>3</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2000" b="0" i="0" u="none" strike="noStrike">
                          <a:solidFill>
                            <a:srgbClr val="000000"/>
                          </a:solidFill>
                          <a:latin typeface="Cambria"/>
                        </a:rPr>
                        <a:t>Wayanad </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mbria"/>
                        </a:rPr>
                        <a:t> </a:t>
                      </a:r>
                      <a:r>
                        <a:rPr lang="en-US" sz="2000" b="0" i="0" u="none" strike="noStrike" dirty="0" smtClean="0">
                          <a:solidFill>
                            <a:srgbClr val="000000"/>
                          </a:solidFill>
                          <a:latin typeface="Cambria"/>
                        </a:rPr>
                        <a:t>5</a:t>
                      </a:r>
                      <a:endParaRPr lang="en-US" sz="2000" b="0" i="0" u="none" strike="noStrike" dirty="0">
                        <a:solidFill>
                          <a:srgbClr val="000000"/>
                        </a:solidFill>
                        <a:latin typeface="Cambria"/>
                      </a:endParaRP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2000" b="0" i="0" u="none" strike="noStrike" dirty="0">
                          <a:solidFill>
                            <a:schemeClr val="tx1"/>
                          </a:solidFill>
                          <a:latin typeface="Cambria"/>
                        </a:rPr>
                        <a:t>Kapetta-1,2,3, </a:t>
                      </a:r>
                      <a:r>
                        <a:rPr lang="en-US" sz="2000" b="0" i="0" u="none" strike="noStrike" dirty="0" err="1">
                          <a:solidFill>
                            <a:schemeClr val="tx1"/>
                          </a:solidFill>
                          <a:latin typeface="Cambria"/>
                        </a:rPr>
                        <a:t>Sulthanbatheri</a:t>
                      </a:r>
                      <a:r>
                        <a:rPr lang="en-US" sz="2000" b="0" i="0" u="none" strike="noStrike" dirty="0">
                          <a:solidFill>
                            <a:schemeClr val="tx1"/>
                          </a:solidFill>
                          <a:latin typeface="Cambria"/>
                        </a:rPr>
                        <a:t>, </a:t>
                      </a:r>
                      <a:r>
                        <a:rPr lang="en-US" sz="2000" b="1" i="0" u="none" strike="noStrike" dirty="0">
                          <a:solidFill>
                            <a:schemeClr val="tx1"/>
                          </a:solidFill>
                          <a:latin typeface="Cambria"/>
                        </a:rPr>
                        <a:t>Kalpetta-4 </a:t>
                      </a:r>
                      <a:endParaRPr lang="en-US" sz="2000" b="0" i="0" u="none" strike="noStrike" dirty="0">
                        <a:solidFill>
                          <a:schemeClr val="tx1"/>
                        </a:solidFill>
                        <a:latin typeface="Cambria"/>
                      </a:endParaRP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3773">
                <a:tc>
                  <a:txBody>
                    <a:bodyPr/>
                    <a:lstStyle/>
                    <a:p>
                      <a:pPr algn="ctr" rtl="0" fontAlgn="b"/>
                      <a:r>
                        <a:rPr lang="en-US" sz="2000" b="0" i="0" u="none" strike="noStrike" dirty="0">
                          <a:solidFill>
                            <a:srgbClr val="000000"/>
                          </a:solidFill>
                          <a:latin typeface="Cambria"/>
                        </a:rPr>
                        <a:t>4</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2000" b="0" i="0" u="none" strike="noStrike" dirty="0" err="1">
                          <a:solidFill>
                            <a:srgbClr val="000000"/>
                          </a:solidFill>
                          <a:latin typeface="Cambria"/>
                        </a:rPr>
                        <a:t>Kannur</a:t>
                      </a:r>
                      <a:r>
                        <a:rPr lang="en-US" sz="2000" b="0" i="0" u="none" strike="noStrike" dirty="0">
                          <a:solidFill>
                            <a:srgbClr val="000000"/>
                          </a:solidFill>
                          <a:latin typeface="Cambria"/>
                        </a:rPr>
                        <a:t> </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Cambria"/>
                        </a:rPr>
                        <a:t>6</a:t>
                      </a:r>
                      <a:r>
                        <a:rPr lang="en-US" sz="2000" b="0" i="0" u="none" strike="noStrike" dirty="0">
                          <a:solidFill>
                            <a:srgbClr val="000000"/>
                          </a:solidFill>
                          <a:latin typeface="Cambria"/>
                        </a:rPr>
                        <a:t> </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2000" b="0" i="0" u="none" strike="noStrike" dirty="0" err="1">
                          <a:solidFill>
                            <a:srgbClr val="FF0000"/>
                          </a:solidFill>
                          <a:latin typeface="Cambria"/>
                        </a:rPr>
                        <a:t>Payyannur</a:t>
                      </a:r>
                      <a:r>
                        <a:rPr lang="en-US" sz="2000" b="0" i="0" u="none" strike="noStrike" dirty="0">
                          <a:solidFill>
                            <a:srgbClr val="FF0000"/>
                          </a:solidFill>
                          <a:latin typeface="Cambria"/>
                        </a:rPr>
                        <a:t>, Iritty-1&amp;2, </a:t>
                      </a:r>
                      <a:r>
                        <a:rPr lang="en-US" sz="2000" b="0" i="0" u="none" strike="noStrike" dirty="0" smtClean="0">
                          <a:solidFill>
                            <a:srgbClr val="FF0000"/>
                          </a:solidFill>
                          <a:latin typeface="Cambria"/>
                        </a:rPr>
                        <a:t>Irikkur-1&amp;2, </a:t>
                      </a:r>
                      <a:r>
                        <a:rPr lang="en-US" sz="2000" b="0" i="0" u="none" strike="noStrike" dirty="0" err="1" smtClean="0">
                          <a:solidFill>
                            <a:srgbClr val="FF0000"/>
                          </a:solidFill>
                          <a:latin typeface="Cambria"/>
                        </a:rPr>
                        <a:t>Taliparamba</a:t>
                      </a:r>
                      <a:r>
                        <a:rPr lang="en-US" sz="2000" b="0" i="0" u="none" strike="noStrike" dirty="0" smtClean="0">
                          <a:solidFill>
                            <a:srgbClr val="FF0000"/>
                          </a:solidFill>
                          <a:latin typeface="Cambria"/>
                        </a:rPr>
                        <a:t> </a:t>
                      </a:r>
                      <a:endParaRPr lang="en-US" sz="2000" b="0" i="0" u="none" strike="noStrike" dirty="0">
                        <a:solidFill>
                          <a:srgbClr val="FF0000"/>
                        </a:solidFill>
                        <a:latin typeface="Cambria"/>
                      </a:endParaRP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3773">
                <a:tc>
                  <a:txBody>
                    <a:bodyPr/>
                    <a:lstStyle/>
                    <a:p>
                      <a:pPr algn="ctr" rtl="0" fontAlgn="b"/>
                      <a:r>
                        <a:rPr lang="en-US" sz="2000" b="0" i="0" u="none" strike="noStrike" dirty="0">
                          <a:solidFill>
                            <a:srgbClr val="000000"/>
                          </a:solidFill>
                          <a:latin typeface="Cambria"/>
                        </a:rPr>
                        <a:t>5</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2000" b="0" i="0" u="none" strike="noStrike">
                          <a:solidFill>
                            <a:srgbClr val="000000"/>
                          </a:solidFill>
                          <a:latin typeface="Cambria"/>
                        </a:rPr>
                        <a:t>Kasargode </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latin typeface="Cambria"/>
                        </a:rPr>
                        <a:t>7</a:t>
                      </a:r>
                      <a:r>
                        <a:rPr lang="en-US" sz="2000" b="0" i="0" u="none" strike="noStrike" dirty="0">
                          <a:solidFill>
                            <a:srgbClr val="000000"/>
                          </a:solidFill>
                          <a:latin typeface="Cambria"/>
                        </a:rPr>
                        <a:t> </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2000" b="0" i="0" u="none" strike="noStrike" dirty="0">
                          <a:solidFill>
                            <a:srgbClr val="FF0000"/>
                          </a:solidFill>
                          <a:latin typeface="Cambria"/>
                        </a:rPr>
                        <a:t>Parappa-1,2,3,4, </a:t>
                      </a:r>
                      <a:r>
                        <a:rPr lang="en-US" sz="2000" b="0" i="0" u="none" strike="noStrike" dirty="0" err="1">
                          <a:solidFill>
                            <a:srgbClr val="FF0000"/>
                          </a:solidFill>
                          <a:latin typeface="Cambria"/>
                        </a:rPr>
                        <a:t>Karadukka</a:t>
                      </a:r>
                      <a:r>
                        <a:rPr lang="en-US" sz="2000" b="0" i="0" u="none" strike="noStrike" dirty="0">
                          <a:solidFill>
                            <a:srgbClr val="FF0000"/>
                          </a:solidFill>
                          <a:latin typeface="Cambria"/>
                        </a:rPr>
                        <a:t>, Kasargode-1&amp; 2 </a:t>
                      </a:r>
                    </a:p>
                  </a:txBody>
                  <a:tcPr marL="7595" marR="7595" marT="75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9" y="304801"/>
          <a:ext cx="8329641" cy="6268412"/>
        </p:xfrm>
        <a:graphic>
          <a:graphicData uri="http://schemas.openxmlformats.org/drawingml/2006/table">
            <a:tbl>
              <a:tblPr>
                <a:tableStyleId>{616DA210-FB5B-4158-B5E0-FEB733F419BA}</a:tableStyleId>
              </a:tblPr>
              <a:tblGrid>
                <a:gridCol w="728917"/>
                <a:gridCol w="2351346"/>
                <a:gridCol w="1340266"/>
                <a:gridCol w="1551887"/>
                <a:gridCol w="1175674"/>
                <a:gridCol w="1181551"/>
              </a:tblGrid>
              <a:tr h="312475">
                <a:tc gridSpan="6">
                  <a:txBody>
                    <a:bodyPr/>
                    <a:lstStyle/>
                    <a:p>
                      <a:pPr algn="ctr" fontAlgn="ctr"/>
                      <a:r>
                        <a:rPr lang="en-US" sz="2000" b="1" u="none" strike="noStrike" dirty="0">
                          <a:latin typeface="Cambria" pitchFamily="18" charset="0"/>
                        </a:rPr>
                        <a:t>IWMP  Fund Release  &amp; Expenditure </a:t>
                      </a:r>
                      <a:endParaRPr lang="en-US" sz="2000" b="1" i="0" u="none" strike="noStrike" dirty="0">
                        <a:solidFill>
                          <a:srgbClr val="000000"/>
                        </a:solidFill>
                        <a:latin typeface="Cambria" pitchFamily="18" charset="0"/>
                      </a:endParaRPr>
                    </a:p>
                  </a:txBody>
                  <a:tcPr marL="8610" marR="8610" marT="861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296611">
                <a:tc>
                  <a:txBody>
                    <a:bodyPr/>
                    <a:lstStyle/>
                    <a:p>
                      <a:pPr algn="ctr" fontAlgn="ctr"/>
                      <a:r>
                        <a:rPr lang="en-US" sz="1600" u="none" strike="noStrike">
                          <a:latin typeface="Cambria" pitchFamily="18" charset="0"/>
                        </a:rPr>
                        <a:t>Batch</a:t>
                      </a:r>
                      <a:endParaRPr lang="en-US" sz="1600" b="0" i="0" u="none" strike="noStrike">
                        <a:solidFill>
                          <a:srgbClr val="000000"/>
                        </a:solidFill>
                        <a:latin typeface="Cambria" pitchFamily="18" charset="0"/>
                      </a:endParaRPr>
                    </a:p>
                  </a:txBody>
                  <a:tcPr marL="8610" marR="8610" marT="8610" marB="0" anchor="ctr"/>
                </a:tc>
                <a:tc>
                  <a:txBody>
                    <a:bodyPr/>
                    <a:lstStyle/>
                    <a:p>
                      <a:pPr algn="ctr" fontAlgn="ctr"/>
                      <a:r>
                        <a:rPr lang="en-US" sz="1600" u="none" strike="noStrike">
                          <a:latin typeface="Cambria" pitchFamily="18" charset="0"/>
                        </a:rPr>
                        <a:t>Block </a:t>
                      </a:r>
                      <a:endParaRPr lang="en-US" sz="1600" b="0" i="0" u="none" strike="noStrike">
                        <a:solidFill>
                          <a:srgbClr val="000000"/>
                        </a:solidFill>
                        <a:latin typeface="Cambria" pitchFamily="18" charset="0"/>
                      </a:endParaRPr>
                    </a:p>
                  </a:txBody>
                  <a:tcPr marL="8610" marR="8610" marT="8610" marB="0" anchor="ctr"/>
                </a:tc>
                <a:tc>
                  <a:txBody>
                    <a:bodyPr/>
                    <a:lstStyle/>
                    <a:p>
                      <a:pPr algn="ctr" fontAlgn="ctr"/>
                      <a:r>
                        <a:rPr lang="en-US" sz="1600" u="none" strike="noStrike">
                          <a:latin typeface="Cambria" pitchFamily="18" charset="0"/>
                        </a:rPr>
                        <a:t>Fund Released to PIA Since Inception (In lakh)</a:t>
                      </a:r>
                      <a:endParaRPr lang="en-US" sz="1600" b="0" i="0" u="none" strike="noStrike">
                        <a:solidFill>
                          <a:srgbClr val="000000"/>
                        </a:solidFill>
                        <a:latin typeface="Cambria" pitchFamily="18" charset="0"/>
                      </a:endParaRPr>
                    </a:p>
                  </a:txBody>
                  <a:tcPr marL="8610" marR="8610" marT="8610" marB="0" anchor="ctr"/>
                </a:tc>
                <a:tc>
                  <a:txBody>
                    <a:bodyPr/>
                    <a:lstStyle/>
                    <a:p>
                      <a:pPr algn="ctr" fontAlgn="ctr"/>
                      <a:r>
                        <a:rPr lang="en-US" sz="1600" u="none" strike="noStrike">
                          <a:latin typeface="Cambria" pitchFamily="18" charset="0"/>
                        </a:rPr>
                        <a:t>Expenditure </a:t>
                      </a:r>
                      <a:endParaRPr lang="en-US" sz="1600" b="0" i="0" u="none" strike="noStrike">
                        <a:solidFill>
                          <a:srgbClr val="000000"/>
                        </a:solidFill>
                        <a:latin typeface="Cambria" pitchFamily="18" charset="0"/>
                      </a:endParaRPr>
                    </a:p>
                  </a:txBody>
                  <a:tcPr marL="8610" marR="8610" marT="8610" marB="0" anchor="ctr"/>
                </a:tc>
                <a:tc>
                  <a:txBody>
                    <a:bodyPr/>
                    <a:lstStyle/>
                    <a:p>
                      <a:pPr algn="ctr" fontAlgn="ctr"/>
                      <a:r>
                        <a:rPr lang="en-US" sz="1600" u="none" strike="noStrike">
                          <a:latin typeface="Cambria" pitchFamily="18" charset="0"/>
                        </a:rPr>
                        <a:t>Balance (in Lakhs)</a:t>
                      </a:r>
                      <a:endParaRPr lang="en-US" sz="1600" b="0" i="0" u="none" strike="noStrike">
                        <a:solidFill>
                          <a:srgbClr val="000000"/>
                        </a:solidFill>
                        <a:latin typeface="Cambria" pitchFamily="18" charset="0"/>
                      </a:endParaRPr>
                    </a:p>
                  </a:txBody>
                  <a:tcPr marL="8610" marR="8610" marT="8610" marB="0" anchor="ctr"/>
                </a:tc>
                <a:tc>
                  <a:txBody>
                    <a:bodyPr/>
                    <a:lstStyle/>
                    <a:p>
                      <a:pPr algn="ctr" fontAlgn="ctr"/>
                      <a:r>
                        <a:rPr lang="en-US" sz="1600" u="none" strike="noStrike">
                          <a:latin typeface="Cambria" pitchFamily="18" charset="0"/>
                        </a:rPr>
                        <a:t>reported Balance</a:t>
                      </a:r>
                      <a:endParaRPr lang="en-US" sz="1600" b="0" i="0" u="none" strike="noStrike">
                        <a:solidFill>
                          <a:srgbClr val="000000"/>
                        </a:solidFill>
                        <a:latin typeface="Cambria" pitchFamily="18" charset="0"/>
                      </a:endParaRPr>
                    </a:p>
                  </a:txBody>
                  <a:tcPr marL="8610" marR="8610" marT="8610" marB="0" anchor="ctr"/>
                </a:tc>
              </a:tr>
              <a:tr h="266596">
                <a:tc>
                  <a:txBody>
                    <a:bodyPr/>
                    <a:lstStyle/>
                    <a:p>
                      <a:pPr algn="ctr" fontAlgn="ctr"/>
                      <a:r>
                        <a:rPr lang="en-US" sz="1600" u="none" strike="noStrike" dirty="0">
                          <a:latin typeface="Cambria" pitchFamily="18" charset="0"/>
                        </a:rPr>
                        <a:t>2</a:t>
                      </a:r>
                      <a:endParaRPr lang="en-US" sz="1600" b="0" i="0" u="none" strike="noStrike" dirty="0">
                        <a:solidFill>
                          <a:srgbClr val="000000"/>
                        </a:solidFill>
                        <a:latin typeface="Cambria" pitchFamily="18" charset="0"/>
                      </a:endParaRPr>
                    </a:p>
                  </a:txBody>
                  <a:tcPr marL="8610" marR="8610" marT="8610" marB="0" anchor="ctr"/>
                </a:tc>
                <a:tc>
                  <a:txBody>
                    <a:bodyPr/>
                    <a:lstStyle/>
                    <a:p>
                      <a:pPr algn="l" rtl="0" fontAlgn="b"/>
                      <a:r>
                        <a:rPr lang="en-US" sz="1600" u="none" strike="noStrike">
                          <a:latin typeface="Cambria" pitchFamily="18" charset="0"/>
                        </a:rPr>
                        <a:t>AREAKODE</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214.730</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264.220</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-49.490</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0.93</a:t>
                      </a:r>
                      <a:endParaRPr lang="en-US" sz="1600" b="0" i="0" u="none" strike="noStrike">
                        <a:solidFill>
                          <a:srgbClr val="000000"/>
                        </a:solidFill>
                        <a:latin typeface="Cambria" pitchFamily="18" charset="0"/>
                      </a:endParaRPr>
                    </a:p>
                  </a:txBody>
                  <a:tcPr marL="8610" marR="8610" marT="8610" marB="0" anchor="b"/>
                </a:tc>
              </a:tr>
              <a:tr h="266596">
                <a:tc>
                  <a:txBody>
                    <a:bodyPr/>
                    <a:lstStyle/>
                    <a:p>
                      <a:pPr algn="ctr" fontAlgn="ctr"/>
                      <a:r>
                        <a:rPr lang="en-US" sz="1600" u="none" strike="noStrike" dirty="0">
                          <a:latin typeface="Cambria" pitchFamily="18" charset="0"/>
                        </a:rPr>
                        <a:t>2</a:t>
                      </a:r>
                      <a:endParaRPr lang="en-US" sz="1600" b="0" i="0" u="none" strike="noStrike" dirty="0">
                        <a:solidFill>
                          <a:srgbClr val="000000"/>
                        </a:solidFill>
                        <a:latin typeface="Cambria" pitchFamily="18" charset="0"/>
                      </a:endParaRPr>
                    </a:p>
                  </a:txBody>
                  <a:tcPr marL="8610" marR="8610" marT="8610" marB="0" anchor="ctr"/>
                </a:tc>
                <a:tc>
                  <a:txBody>
                    <a:bodyPr/>
                    <a:lstStyle/>
                    <a:p>
                      <a:pPr algn="l" rtl="0" fontAlgn="b"/>
                      <a:r>
                        <a:rPr lang="en-US" sz="1600" u="none" strike="noStrike">
                          <a:latin typeface="Cambria" pitchFamily="18" charset="0"/>
                        </a:rPr>
                        <a:t>AREAKODE</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261.120</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227.935</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33.185</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0.61</a:t>
                      </a:r>
                      <a:endParaRPr lang="en-US" sz="1600" b="0" i="0" u="none" strike="noStrike">
                        <a:solidFill>
                          <a:srgbClr val="000000"/>
                        </a:solidFill>
                        <a:latin typeface="Cambria" pitchFamily="18" charset="0"/>
                      </a:endParaRPr>
                    </a:p>
                  </a:txBody>
                  <a:tcPr marL="8610" marR="8610" marT="8610" marB="0" anchor="b"/>
                </a:tc>
              </a:tr>
              <a:tr h="266596">
                <a:tc>
                  <a:txBody>
                    <a:bodyPr/>
                    <a:lstStyle/>
                    <a:p>
                      <a:pPr algn="ctr" fontAlgn="ctr"/>
                      <a:r>
                        <a:rPr lang="en-US" sz="1600" u="none" strike="noStrike" dirty="0">
                          <a:latin typeface="Cambria" pitchFamily="18" charset="0"/>
                        </a:rPr>
                        <a:t>3</a:t>
                      </a:r>
                      <a:endParaRPr lang="en-US" sz="1600" b="0" i="0" u="none" strike="noStrike" dirty="0">
                        <a:solidFill>
                          <a:srgbClr val="000000"/>
                        </a:solidFill>
                        <a:latin typeface="Cambria" pitchFamily="18" charset="0"/>
                      </a:endParaRPr>
                    </a:p>
                  </a:txBody>
                  <a:tcPr marL="8610" marR="8610" marT="8610" marB="0" anchor="ctr"/>
                </a:tc>
                <a:tc>
                  <a:txBody>
                    <a:bodyPr/>
                    <a:lstStyle/>
                    <a:p>
                      <a:pPr algn="l" rtl="0" fontAlgn="b"/>
                      <a:r>
                        <a:rPr lang="en-US" sz="1600" u="none" strike="noStrike">
                          <a:latin typeface="Cambria" pitchFamily="18" charset="0"/>
                        </a:rPr>
                        <a:t>AREAKODE</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122.090</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117.492</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4.598</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0.50</a:t>
                      </a:r>
                      <a:endParaRPr lang="en-US" sz="1600" b="0" i="0" u="none" strike="noStrike">
                        <a:solidFill>
                          <a:srgbClr val="000000"/>
                        </a:solidFill>
                        <a:latin typeface="Cambria" pitchFamily="18" charset="0"/>
                      </a:endParaRPr>
                    </a:p>
                  </a:txBody>
                  <a:tcPr marL="8610" marR="8610" marT="8610" marB="0" anchor="b"/>
                </a:tc>
              </a:tr>
              <a:tr h="266596">
                <a:tc>
                  <a:txBody>
                    <a:bodyPr/>
                    <a:lstStyle/>
                    <a:p>
                      <a:pPr algn="ctr" fontAlgn="ctr"/>
                      <a:r>
                        <a:rPr lang="en-US" sz="1600" u="none" strike="noStrike" dirty="0">
                          <a:latin typeface="Cambria" pitchFamily="18" charset="0"/>
                        </a:rPr>
                        <a:t>3</a:t>
                      </a:r>
                      <a:endParaRPr lang="en-US" sz="1600" b="0" i="0" u="none" strike="noStrike" dirty="0">
                        <a:solidFill>
                          <a:srgbClr val="000000"/>
                        </a:solidFill>
                        <a:latin typeface="Cambria" pitchFamily="18" charset="0"/>
                      </a:endParaRPr>
                    </a:p>
                  </a:txBody>
                  <a:tcPr marL="8610" marR="8610" marT="8610" marB="0" anchor="ctr"/>
                </a:tc>
                <a:tc>
                  <a:txBody>
                    <a:bodyPr/>
                    <a:lstStyle/>
                    <a:p>
                      <a:pPr algn="l" rtl="0" fontAlgn="b"/>
                      <a:r>
                        <a:rPr lang="en-US" sz="1600" u="none" strike="noStrike">
                          <a:latin typeface="Cambria" pitchFamily="18" charset="0"/>
                        </a:rPr>
                        <a:t>KUTTIPPURAM</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211.530</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211.533</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-0.003</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0.34</a:t>
                      </a:r>
                      <a:endParaRPr lang="en-US" sz="1600" b="0" i="0" u="none" strike="noStrike">
                        <a:solidFill>
                          <a:srgbClr val="000000"/>
                        </a:solidFill>
                        <a:latin typeface="Cambria" pitchFamily="18" charset="0"/>
                      </a:endParaRPr>
                    </a:p>
                  </a:txBody>
                  <a:tcPr marL="8610" marR="8610" marT="8610" marB="0" anchor="b"/>
                </a:tc>
              </a:tr>
              <a:tr h="266596">
                <a:tc>
                  <a:txBody>
                    <a:bodyPr/>
                    <a:lstStyle/>
                    <a:p>
                      <a:pPr algn="ctr" fontAlgn="ctr"/>
                      <a:r>
                        <a:rPr lang="en-US" sz="1600" u="none" strike="noStrike" dirty="0">
                          <a:latin typeface="Cambria" pitchFamily="18" charset="0"/>
                        </a:rPr>
                        <a:t>4</a:t>
                      </a:r>
                      <a:endParaRPr lang="en-US" sz="1600" b="0" i="0" u="none" strike="noStrike" dirty="0">
                        <a:solidFill>
                          <a:srgbClr val="000000"/>
                        </a:solidFill>
                        <a:latin typeface="Cambria" pitchFamily="18" charset="0"/>
                      </a:endParaRPr>
                    </a:p>
                  </a:txBody>
                  <a:tcPr marL="8610" marR="8610" marT="8610" marB="0" anchor="ctr"/>
                </a:tc>
                <a:tc>
                  <a:txBody>
                    <a:bodyPr/>
                    <a:lstStyle/>
                    <a:p>
                      <a:pPr algn="l" rtl="0" fontAlgn="b"/>
                      <a:r>
                        <a:rPr lang="en-US" sz="1600" u="none" strike="noStrike">
                          <a:latin typeface="Cambria" pitchFamily="18" charset="0"/>
                        </a:rPr>
                        <a:t>WANDOOR</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89.760</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98.651</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-8.891</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0.18</a:t>
                      </a:r>
                      <a:endParaRPr lang="en-US" sz="1600" b="0" i="0" u="none" strike="noStrike">
                        <a:solidFill>
                          <a:srgbClr val="000000"/>
                        </a:solidFill>
                        <a:latin typeface="Cambria" pitchFamily="18" charset="0"/>
                      </a:endParaRPr>
                    </a:p>
                  </a:txBody>
                  <a:tcPr marL="8610" marR="8610" marT="8610" marB="0" anchor="b"/>
                </a:tc>
              </a:tr>
              <a:tr h="266596">
                <a:tc>
                  <a:txBody>
                    <a:bodyPr/>
                    <a:lstStyle/>
                    <a:p>
                      <a:pPr algn="ctr" fontAlgn="ctr"/>
                      <a:r>
                        <a:rPr lang="en-US" sz="1600" u="none" strike="noStrike" dirty="0">
                          <a:latin typeface="Cambria" pitchFamily="18" charset="0"/>
                        </a:rPr>
                        <a:t>4</a:t>
                      </a:r>
                      <a:endParaRPr lang="en-US" sz="1600" b="0" i="0" u="none" strike="noStrike" dirty="0">
                        <a:solidFill>
                          <a:srgbClr val="000000"/>
                        </a:solidFill>
                        <a:latin typeface="Cambria" pitchFamily="18" charset="0"/>
                      </a:endParaRPr>
                    </a:p>
                  </a:txBody>
                  <a:tcPr marL="8610" marR="8610" marT="8610" marB="0" anchor="ctr"/>
                </a:tc>
                <a:tc>
                  <a:txBody>
                    <a:bodyPr/>
                    <a:lstStyle/>
                    <a:p>
                      <a:pPr algn="l" rtl="0" fontAlgn="b"/>
                      <a:r>
                        <a:rPr lang="en-US" sz="1600" u="none" strike="noStrike">
                          <a:latin typeface="Cambria" pitchFamily="18" charset="0"/>
                        </a:rPr>
                        <a:t>VENGARA</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104.930</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106.853</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-1.923</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0.23</a:t>
                      </a:r>
                      <a:endParaRPr lang="en-US" sz="1600" b="0" i="0" u="none" strike="noStrike">
                        <a:solidFill>
                          <a:srgbClr val="000000"/>
                        </a:solidFill>
                        <a:latin typeface="Cambria" pitchFamily="18" charset="0"/>
                      </a:endParaRPr>
                    </a:p>
                  </a:txBody>
                  <a:tcPr marL="8610" marR="8610" marT="8610" marB="0" anchor="b"/>
                </a:tc>
              </a:tr>
              <a:tr h="266596">
                <a:tc>
                  <a:txBody>
                    <a:bodyPr/>
                    <a:lstStyle/>
                    <a:p>
                      <a:pPr algn="ctr" fontAlgn="ctr"/>
                      <a:r>
                        <a:rPr lang="en-US" sz="1600" u="none" strike="noStrike" dirty="0">
                          <a:latin typeface="Cambria" pitchFamily="18" charset="0"/>
                        </a:rPr>
                        <a:t>5</a:t>
                      </a:r>
                      <a:endParaRPr lang="en-US" sz="1600" b="0" i="0" u="none" strike="noStrike" dirty="0">
                        <a:solidFill>
                          <a:srgbClr val="000000"/>
                        </a:solidFill>
                        <a:latin typeface="Cambria" pitchFamily="18" charset="0"/>
                      </a:endParaRPr>
                    </a:p>
                  </a:txBody>
                  <a:tcPr marL="8610" marR="8610" marT="8610" marB="0" anchor="ctr"/>
                </a:tc>
                <a:tc>
                  <a:txBody>
                    <a:bodyPr/>
                    <a:lstStyle/>
                    <a:p>
                      <a:pPr algn="l" rtl="0" fontAlgn="b"/>
                      <a:r>
                        <a:rPr lang="en-US" sz="1600" u="none" strike="noStrike">
                          <a:latin typeface="Cambria" pitchFamily="18" charset="0"/>
                        </a:rPr>
                        <a:t>WANDOOR</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72.230</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66.048</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6.182</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0.15</a:t>
                      </a:r>
                      <a:endParaRPr lang="en-US" sz="1600" b="0" i="0" u="none" strike="noStrike">
                        <a:solidFill>
                          <a:srgbClr val="000000"/>
                        </a:solidFill>
                        <a:latin typeface="Cambria" pitchFamily="18" charset="0"/>
                      </a:endParaRPr>
                    </a:p>
                  </a:txBody>
                  <a:tcPr marL="8610" marR="8610" marT="8610" marB="0" anchor="b"/>
                </a:tc>
              </a:tr>
              <a:tr h="266596">
                <a:tc>
                  <a:txBody>
                    <a:bodyPr/>
                    <a:lstStyle/>
                    <a:p>
                      <a:pPr algn="ctr" fontAlgn="ctr"/>
                      <a:r>
                        <a:rPr lang="en-US" sz="1600" u="none" strike="noStrike" dirty="0">
                          <a:latin typeface="Cambria" pitchFamily="18" charset="0"/>
                        </a:rPr>
                        <a:t>6</a:t>
                      </a:r>
                      <a:endParaRPr lang="en-US" sz="1600" b="0" i="0" u="none" strike="noStrike" dirty="0">
                        <a:solidFill>
                          <a:srgbClr val="000000"/>
                        </a:solidFill>
                        <a:latin typeface="Cambria" pitchFamily="18" charset="0"/>
                      </a:endParaRPr>
                    </a:p>
                  </a:txBody>
                  <a:tcPr marL="8610" marR="8610" marT="8610" marB="0" anchor="ctr"/>
                </a:tc>
                <a:tc>
                  <a:txBody>
                    <a:bodyPr/>
                    <a:lstStyle/>
                    <a:p>
                      <a:pPr algn="l" rtl="0" fontAlgn="b"/>
                      <a:r>
                        <a:rPr lang="en-US" sz="1600" u="none" strike="noStrike">
                          <a:latin typeface="Cambria" pitchFamily="18" charset="0"/>
                        </a:rPr>
                        <a:t>KONDOTTY</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36.920</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36.854</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0.066</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0.13</a:t>
                      </a:r>
                      <a:endParaRPr lang="en-US" sz="1600" b="0" i="0" u="none" strike="noStrike">
                        <a:solidFill>
                          <a:srgbClr val="000000"/>
                        </a:solidFill>
                        <a:latin typeface="Cambria" pitchFamily="18" charset="0"/>
                      </a:endParaRPr>
                    </a:p>
                  </a:txBody>
                  <a:tcPr marL="8610" marR="8610" marT="8610" marB="0" anchor="b"/>
                </a:tc>
              </a:tr>
              <a:tr h="266596">
                <a:tc>
                  <a:txBody>
                    <a:bodyPr/>
                    <a:lstStyle/>
                    <a:p>
                      <a:pPr algn="ctr" fontAlgn="b"/>
                      <a:r>
                        <a:rPr lang="en-US" sz="1600" u="none" strike="noStrike" dirty="0">
                          <a:latin typeface="Cambria" pitchFamily="18" charset="0"/>
                        </a:rPr>
                        <a:t>2</a:t>
                      </a:r>
                      <a:endParaRPr lang="en-US" sz="1600" b="0" i="0" u="none" strike="noStrike" dirty="0">
                        <a:solidFill>
                          <a:srgbClr val="000000"/>
                        </a:solidFill>
                        <a:latin typeface="Cambria" pitchFamily="18" charset="0"/>
                      </a:endParaRPr>
                    </a:p>
                  </a:txBody>
                  <a:tcPr marL="8610" marR="8610" marT="8610" marB="0" anchor="b"/>
                </a:tc>
                <a:tc>
                  <a:txBody>
                    <a:bodyPr/>
                    <a:lstStyle/>
                    <a:p>
                      <a:pPr algn="l" rtl="0" fontAlgn="b"/>
                      <a:r>
                        <a:rPr lang="en-US" sz="1600" u="none" strike="noStrike">
                          <a:latin typeface="Cambria" pitchFamily="18" charset="0"/>
                        </a:rPr>
                        <a:t>THUNERI</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253.000</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257.757</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-4.757</a:t>
                      </a:r>
                      <a:endParaRPr lang="en-US" sz="1600" b="0" i="0" u="none" strike="noStrike">
                        <a:solidFill>
                          <a:srgbClr val="000000"/>
                        </a:solidFill>
                        <a:latin typeface="Cambria" pitchFamily="18" charset="0"/>
                      </a:endParaRPr>
                    </a:p>
                  </a:txBody>
                  <a:tcPr marL="8610" marR="8610" marT="8610" marB="0" anchor="b"/>
                </a:tc>
                <a:tc rowSpan="4">
                  <a:txBody>
                    <a:bodyPr/>
                    <a:lstStyle/>
                    <a:p>
                      <a:pPr algn="ctr" fontAlgn="ctr"/>
                      <a:r>
                        <a:rPr lang="en-US" sz="1600" u="none" strike="noStrike">
                          <a:latin typeface="Cambria" pitchFamily="18" charset="0"/>
                        </a:rPr>
                        <a:t>Not showing Balance </a:t>
                      </a:r>
                      <a:endParaRPr lang="en-US" sz="1600" b="0" i="0" u="none" strike="noStrike">
                        <a:solidFill>
                          <a:srgbClr val="000000"/>
                        </a:solidFill>
                        <a:latin typeface="Cambria" pitchFamily="18" charset="0"/>
                      </a:endParaRPr>
                    </a:p>
                  </a:txBody>
                  <a:tcPr marL="8610" marR="8610" marT="8610" marB="0" anchor="ctr"/>
                </a:tc>
              </a:tr>
              <a:tr h="266596">
                <a:tc>
                  <a:txBody>
                    <a:bodyPr/>
                    <a:lstStyle/>
                    <a:p>
                      <a:pPr algn="ctr" fontAlgn="b"/>
                      <a:r>
                        <a:rPr lang="en-US" sz="1600" u="none" strike="noStrike" dirty="0">
                          <a:latin typeface="Cambria" pitchFamily="18" charset="0"/>
                        </a:rPr>
                        <a:t>4</a:t>
                      </a:r>
                      <a:endParaRPr lang="en-US" sz="1600" b="0" i="0" u="none" strike="noStrike" dirty="0">
                        <a:solidFill>
                          <a:srgbClr val="000000"/>
                        </a:solidFill>
                        <a:latin typeface="Cambria" pitchFamily="18" charset="0"/>
                      </a:endParaRPr>
                    </a:p>
                  </a:txBody>
                  <a:tcPr marL="8610" marR="8610" marT="8610" marB="0" anchor="b"/>
                </a:tc>
                <a:tc>
                  <a:txBody>
                    <a:bodyPr/>
                    <a:lstStyle/>
                    <a:p>
                      <a:pPr algn="l" rtl="0" fontAlgn="b"/>
                      <a:r>
                        <a:rPr lang="en-US" sz="1600" u="none" strike="noStrike">
                          <a:latin typeface="Cambria" pitchFamily="18" charset="0"/>
                        </a:rPr>
                        <a:t>BALUSSERI</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104.981</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105.020</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-0.039</a:t>
                      </a:r>
                      <a:endParaRPr lang="en-US" sz="1600" b="0" i="0" u="none" strike="noStrike">
                        <a:solidFill>
                          <a:srgbClr val="000000"/>
                        </a:solidFill>
                        <a:latin typeface="Cambria" pitchFamily="18" charset="0"/>
                      </a:endParaRPr>
                    </a:p>
                  </a:txBody>
                  <a:tcPr marL="8610" marR="8610" marT="8610" marB="0" anchor="b"/>
                </a:tc>
                <a:tc vMerge="1">
                  <a:txBody>
                    <a:bodyPr/>
                    <a:lstStyle/>
                    <a:p>
                      <a:endParaRPr lang="en-US"/>
                    </a:p>
                  </a:txBody>
                  <a:tcPr/>
                </a:tc>
              </a:tr>
              <a:tr h="348043">
                <a:tc>
                  <a:txBody>
                    <a:bodyPr/>
                    <a:lstStyle/>
                    <a:p>
                      <a:pPr algn="ctr" fontAlgn="b"/>
                      <a:r>
                        <a:rPr lang="en-US" sz="1600" u="none" strike="noStrike" dirty="0">
                          <a:latin typeface="Cambria" pitchFamily="18" charset="0"/>
                        </a:rPr>
                        <a:t>4</a:t>
                      </a:r>
                      <a:endParaRPr lang="en-US" sz="1600" b="0" i="0" u="none" strike="noStrike" dirty="0">
                        <a:solidFill>
                          <a:srgbClr val="000000"/>
                        </a:solidFill>
                        <a:latin typeface="Cambria" pitchFamily="18" charset="0"/>
                      </a:endParaRPr>
                    </a:p>
                  </a:txBody>
                  <a:tcPr marL="8610" marR="8610" marT="8610" marB="0" anchor="b"/>
                </a:tc>
                <a:tc>
                  <a:txBody>
                    <a:bodyPr/>
                    <a:lstStyle/>
                    <a:p>
                      <a:pPr algn="l" rtl="0" fontAlgn="b"/>
                      <a:r>
                        <a:rPr lang="en-US" sz="1600" u="none" strike="noStrike">
                          <a:latin typeface="Cambria" pitchFamily="18" charset="0"/>
                        </a:rPr>
                        <a:t>KUNNAMANGALAM</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134.976</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136.820</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-1.844</a:t>
                      </a:r>
                      <a:endParaRPr lang="en-US" sz="1600" b="0" i="0" u="none" strike="noStrike">
                        <a:solidFill>
                          <a:srgbClr val="000000"/>
                        </a:solidFill>
                        <a:latin typeface="Cambria" pitchFamily="18" charset="0"/>
                      </a:endParaRPr>
                    </a:p>
                  </a:txBody>
                  <a:tcPr marL="8610" marR="8610" marT="8610" marB="0" anchor="b"/>
                </a:tc>
                <a:tc vMerge="1">
                  <a:txBody>
                    <a:bodyPr/>
                    <a:lstStyle/>
                    <a:p>
                      <a:endParaRPr lang="en-US"/>
                    </a:p>
                  </a:txBody>
                  <a:tcPr/>
                </a:tc>
              </a:tr>
              <a:tr h="266596">
                <a:tc>
                  <a:txBody>
                    <a:bodyPr/>
                    <a:lstStyle/>
                    <a:p>
                      <a:pPr algn="ctr" fontAlgn="b"/>
                      <a:r>
                        <a:rPr lang="en-US" sz="1600" u="none" strike="noStrike" dirty="0">
                          <a:latin typeface="Cambria" pitchFamily="18" charset="0"/>
                        </a:rPr>
                        <a:t>6</a:t>
                      </a:r>
                      <a:endParaRPr lang="en-US" sz="1600" b="0" i="0" u="none" strike="noStrike" dirty="0">
                        <a:solidFill>
                          <a:srgbClr val="000000"/>
                        </a:solidFill>
                        <a:latin typeface="Cambria" pitchFamily="18" charset="0"/>
                      </a:endParaRPr>
                    </a:p>
                  </a:txBody>
                  <a:tcPr marL="8610" marR="8610" marT="8610" marB="0" anchor="b"/>
                </a:tc>
                <a:tc>
                  <a:txBody>
                    <a:bodyPr/>
                    <a:lstStyle/>
                    <a:p>
                      <a:pPr algn="l" rtl="0" fontAlgn="b"/>
                      <a:r>
                        <a:rPr lang="en-US" sz="1600" u="none" strike="noStrike">
                          <a:latin typeface="Cambria" pitchFamily="18" charset="0"/>
                        </a:rPr>
                        <a:t>KODUVALLY</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51.000</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53.174</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-2.174</a:t>
                      </a:r>
                      <a:endParaRPr lang="en-US" sz="1600" b="0" i="0" u="none" strike="noStrike">
                        <a:solidFill>
                          <a:srgbClr val="000000"/>
                        </a:solidFill>
                        <a:latin typeface="Cambria" pitchFamily="18" charset="0"/>
                      </a:endParaRPr>
                    </a:p>
                  </a:txBody>
                  <a:tcPr marL="8610" marR="8610" marT="8610" marB="0" anchor="b"/>
                </a:tc>
                <a:tc vMerge="1">
                  <a:txBody>
                    <a:bodyPr/>
                    <a:lstStyle/>
                    <a:p>
                      <a:endParaRPr lang="en-US"/>
                    </a:p>
                  </a:txBody>
                  <a:tcPr/>
                </a:tc>
              </a:tr>
              <a:tr h="266596">
                <a:tc>
                  <a:txBody>
                    <a:bodyPr/>
                    <a:lstStyle/>
                    <a:p>
                      <a:pPr algn="ctr" fontAlgn="b"/>
                      <a:r>
                        <a:rPr lang="en-US" sz="1600" u="none" strike="noStrike" dirty="0">
                          <a:latin typeface="Cambria" pitchFamily="18" charset="0"/>
                        </a:rPr>
                        <a:t>2</a:t>
                      </a:r>
                      <a:endParaRPr lang="en-US" sz="1600" b="0" i="0" u="none" strike="noStrike" dirty="0">
                        <a:solidFill>
                          <a:srgbClr val="000000"/>
                        </a:solidFill>
                        <a:latin typeface="Cambria" pitchFamily="18" charset="0"/>
                      </a:endParaRPr>
                    </a:p>
                  </a:txBody>
                  <a:tcPr marL="8610" marR="8610" marT="8610" marB="0" anchor="b"/>
                </a:tc>
                <a:tc>
                  <a:txBody>
                    <a:bodyPr/>
                    <a:lstStyle/>
                    <a:p>
                      <a:pPr algn="l" rtl="0" fontAlgn="b"/>
                      <a:r>
                        <a:rPr lang="en-US" sz="1600" u="none" strike="noStrike">
                          <a:latin typeface="Cambria" pitchFamily="18" charset="0"/>
                        </a:rPr>
                        <a:t>KALPETTA</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157.954</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168.006</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0.023</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0.02</a:t>
                      </a:r>
                      <a:endParaRPr lang="en-US" sz="1600" b="0" i="0" u="none" strike="noStrike">
                        <a:solidFill>
                          <a:srgbClr val="000000"/>
                        </a:solidFill>
                        <a:latin typeface="Cambria" pitchFamily="18" charset="0"/>
                      </a:endParaRPr>
                    </a:p>
                  </a:txBody>
                  <a:tcPr marL="8610" marR="8610" marT="8610" marB="0" anchor="b"/>
                </a:tc>
              </a:tr>
              <a:tr h="266596">
                <a:tc>
                  <a:txBody>
                    <a:bodyPr/>
                    <a:lstStyle/>
                    <a:p>
                      <a:pPr algn="ctr" fontAlgn="b"/>
                      <a:r>
                        <a:rPr lang="en-US" sz="1600" u="none" strike="noStrike" dirty="0">
                          <a:latin typeface="Cambria" pitchFamily="18" charset="0"/>
                        </a:rPr>
                        <a:t>2</a:t>
                      </a:r>
                      <a:endParaRPr lang="en-US" sz="1600" b="0" i="0" u="none" strike="noStrike" dirty="0">
                        <a:solidFill>
                          <a:srgbClr val="000000"/>
                        </a:solidFill>
                        <a:latin typeface="Cambria" pitchFamily="18" charset="0"/>
                      </a:endParaRPr>
                    </a:p>
                  </a:txBody>
                  <a:tcPr marL="8610" marR="8610" marT="8610" marB="0" anchor="b"/>
                </a:tc>
                <a:tc>
                  <a:txBody>
                    <a:bodyPr/>
                    <a:lstStyle/>
                    <a:p>
                      <a:pPr algn="l" rtl="0" fontAlgn="b"/>
                      <a:r>
                        <a:rPr lang="en-US" sz="1600" u="none" strike="noStrike">
                          <a:latin typeface="Cambria" pitchFamily="18" charset="0"/>
                        </a:rPr>
                        <a:t>KALPETTA</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179.599</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198.712</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0.021</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0.02</a:t>
                      </a:r>
                      <a:endParaRPr lang="en-US" sz="1600" b="0" i="0" u="none" strike="noStrike">
                        <a:solidFill>
                          <a:srgbClr val="000000"/>
                        </a:solidFill>
                        <a:latin typeface="Cambria" pitchFamily="18" charset="0"/>
                      </a:endParaRPr>
                    </a:p>
                  </a:txBody>
                  <a:tcPr marL="8610" marR="8610" marT="8610" marB="0" anchor="b"/>
                </a:tc>
              </a:tr>
              <a:tr h="266596">
                <a:tc>
                  <a:txBody>
                    <a:bodyPr/>
                    <a:lstStyle/>
                    <a:p>
                      <a:pPr algn="ctr" fontAlgn="b"/>
                      <a:r>
                        <a:rPr lang="en-US" sz="1600" u="none" strike="noStrike" dirty="0">
                          <a:latin typeface="Cambria" pitchFamily="18" charset="0"/>
                        </a:rPr>
                        <a:t>2</a:t>
                      </a:r>
                      <a:endParaRPr lang="en-US" sz="1600" b="0" i="0" u="none" strike="noStrike" dirty="0">
                        <a:solidFill>
                          <a:srgbClr val="000000"/>
                        </a:solidFill>
                        <a:latin typeface="Cambria" pitchFamily="18" charset="0"/>
                      </a:endParaRPr>
                    </a:p>
                  </a:txBody>
                  <a:tcPr marL="8610" marR="8610" marT="8610" marB="0" anchor="b"/>
                </a:tc>
                <a:tc>
                  <a:txBody>
                    <a:bodyPr/>
                    <a:lstStyle/>
                    <a:p>
                      <a:pPr algn="l" rtl="0" fontAlgn="b"/>
                      <a:r>
                        <a:rPr lang="en-US" sz="1600" u="none" strike="noStrike">
                          <a:latin typeface="Cambria" pitchFamily="18" charset="0"/>
                        </a:rPr>
                        <a:t>KALPETTA</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190.261</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199.682</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0.043</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0.04</a:t>
                      </a:r>
                      <a:endParaRPr lang="en-US" sz="1600" b="0" i="0" u="none" strike="noStrike">
                        <a:solidFill>
                          <a:srgbClr val="000000"/>
                        </a:solidFill>
                        <a:latin typeface="Cambria" pitchFamily="18" charset="0"/>
                      </a:endParaRPr>
                    </a:p>
                  </a:txBody>
                  <a:tcPr marL="8610" marR="8610" marT="8610" marB="0" anchor="b"/>
                </a:tc>
              </a:tr>
              <a:tr h="311408">
                <a:tc>
                  <a:txBody>
                    <a:bodyPr/>
                    <a:lstStyle/>
                    <a:p>
                      <a:pPr algn="ctr" fontAlgn="b"/>
                      <a:r>
                        <a:rPr lang="en-US" sz="1600" u="none" strike="noStrike" dirty="0">
                          <a:latin typeface="Cambria" pitchFamily="18" charset="0"/>
                        </a:rPr>
                        <a:t>2</a:t>
                      </a:r>
                      <a:endParaRPr lang="en-US" sz="1600" b="0" i="0" u="none" strike="noStrike" dirty="0">
                        <a:solidFill>
                          <a:srgbClr val="000000"/>
                        </a:solidFill>
                        <a:latin typeface="Cambria" pitchFamily="18" charset="0"/>
                      </a:endParaRPr>
                    </a:p>
                  </a:txBody>
                  <a:tcPr marL="8610" marR="8610" marT="8610" marB="0" anchor="b"/>
                </a:tc>
                <a:tc>
                  <a:txBody>
                    <a:bodyPr/>
                    <a:lstStyle/>
                    <a:p>
                      <a:pPr algn="l" rtl="0" fontAlgn="b"/>
                      <a:r>
                        <a:rPr lang="en-US" sz="1600" u="none" strike="noStrike">
                          <a:latin typeface="Cambria" pitchFamily="18" charset="0"/>
                        </a:rPr>
                        <a:t>SULTHAN BATHERY</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14.635</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14.980</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0.055</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0.05</a:t>
                      </a:r>
                      <a:endParaRPr lang="en-US" sz="1600" b="0" i="0" u="none" strike="noStrike">
                        <a:solidFill>
                          <a:srgbClr val="000000"/>
                        </a:solidFill>
                        <a:latin typeface="Cambria" pitchFamily="18" charset="0"/>
                      </a:endParaRPr>
                    </a:p>
                  </a:txBody>
                  <a:tcPr marL="8610" marR="8610" marT="8610" marB="0" anchor="b"/>
                </a:tc>
              </a:tr>
              <a:tr h="266596">
                <a:tc>
                  <a:txBody>
                    <a:bodyPr/>
                    <a:lstStyle/>
                    <a:p>
                      <a:pPr algn="ctr" fontAlgn="b"/>
                      <a:r>
                        <a:rPr lang="en-US" sz="1600" u="none" strike="noStrike" dirty="0">
                          <a:latin typeface="Cambria" pitchFamily="18" charset="0"/>
                        </a:rPr>
                        <a:t>4</a:t>
                      </a:r>
                      <a:endParaRPr lang="en-US" sz="1600" b="0" i="0" u="none" strike="noStrike" dirty="0">
                        <a:solidFill>
                          <a:srgbClr val="000000"/>
                        </a:solidFill>
                        <a:latin typeface="Cambria" pitchFamily="18" charset="0"/>
                      </a:endParaRPr>
                    </a:p>
                  </a:txBody>
                  <a:tcPr marL="8610" marR="8610" marT="8610" marB="0" anchor="b"/>
                </a:tc>
                <a:tc>
                  <a:txBody>
                    <a:bodyPr/>
                    <a:lstStyle/>
                    <a:p>
                      <a:pPr algn="l" rtl="0" fontAlgn="b"/>
                      <a:r>
                        <a:rPr lang="en-US" sz="1600" u="none" strike="noStrike">
                          <a:latin typeface="Cambria" pitchFamily="18" charset="0"/>
                        </a:rPr>
                        <a:t>KALPETTA</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199.950</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209.390</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a:latin typeface="Cambria" pitchFamily="18" charset="0"/>
                        </a:rPr>
                        <a:t>0.082</a:t>
                      </a:r>
                      <a:endParaRPr lang="en-US" sz="1600" b="0" i="0" u="none" strike="noStrike">
                        <a:solidFill>
                          <a:srgbClr val="000000"/>
                        </a:solidFill>
                        <a:latin typeface="Cambria" pitchFamily="18" charset="0"/>
                      </a:endParaRPr>
                    </a:p>
                  </a:txBody>
                  <a:tcPr marL="8610" marR="8610" marT="8610" marB="0" anchor="b"/>
                </a:tc>
                <a:tc>
                  <a:txBody>
                    <a:bodyPr/>
                    <a:lstStyle/>
                    <a:p>
                      <a:pPr algn="r" fontAlgn="b"/>
                      <a:r>
                        <a:rPr lang="en-US" sz="1600" u="none" strike="noStrike" dirty="0">
                          <a:latin typeface="Cambria" pitchFamily="18" charset="0"/>
                        </a:rPr>
                        <a:t>0.08</a:t>
                      </a:r>
                      <a:endParaRPr lang="en-US" sz="1600" b="0" i="0" u="none" strike="noStrike" dirty="0">
                        <a:solidFill>
                          <a:srgbClr val="000000"/>
                        </a:solidFill>
                        <a:latin typeface="Cambria" pitchFamily="18" charset="0"/>
                      </a:endParaRPr>
                    </a:p>
                  </a:txBody>
                  <a:tcPr marL="8610" marR="8610" marT="8610" marB="0" anchor="b"/>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2" y="533403"/>
          <a:ext cx="7924797" cy="5791196"/>
        </p:xfrm>
        <a:graphic>
          <a:graphicData uri="http://schemas.openxmlformats.org/drawingml/2006/table">
            <a:tbl>
              <a:tblPr>
                <a:tableStyleId>{616DA210-FB5B-4158-B5E0-FEB733F419BA}</a:tableStyleId>
              </a:tblPr>
              <a:tblGrid>
                <a:gridCol w="688869"/>
                <a:gridCol w="2234625"/>
                <a:gridCol w="1276928"/>
                <a:gridCol w="1478549"/>
                <a:gridCol w="1120114"/>
                <a:gridCol w="1125712"/>
              </a:tblGrid>
              <a:tr h="462062">
                <a:tc gridSpan="6">
                  <a:txBody>
                    <a:bodyPr/>
                    <a:lstStyle/>
                    <a:p>
                      <a:pPr algn="ctr" fontAlgn="ctr"/>
                      <a:r>
                        <a:rPr lang="en-US" sz="2000" b="1" u="none" strike="noStrike" dirty="0">
                          <a:latin typeface="Cambria" pitchFamily="18" charset="0"/>
                        </a:rPr>
                        <a:t>IWMP  Fund Release  &amp; Expenditure </a:t>
                      </a:r>
                      <a:endParaRPr lang="en-US" sz="2000" b="1" i="0" u="none" strike="noStrike" dirty="0">
                        <a:solidFill>
                          <a:srgbClr val="000000"/>
                        </a:solidFill>
                        <a:latin typeface="Cambria" pitchFamily="18"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09180">
                <a:tc>
                  <a:txBody>
                    <a:bodyPr/>
                    <a:lstStyle/>
                    <a:p>
                      <a:pPr algn="ctr" fontAlgn="ctr"/>
                      <a:r>
                        <a:rPr lang="en-US" sz="1600" u="none" strike="noStrike">
                          <a:latin typeface="Cambria" pitchFamily="18" charset="0"/>
                        </a:rPr>
                        <a:t>Batch</a:t>
                      </a:r>
                      <a:endParaRPr lang="en-US" sz="1600" b="0" i="0" u="none" strike="noStrike">
                        <a:solidFill>
                          <a:srgbClr val="000000"/>
                        </a:solidFill>
                        <a:latin typeface="Cambria" pitchFamily="18" charset="0"/>
                      </a:endParaRPr>
                    </a:p>
                  </a:txBody>
                  <a:tcPr marL="9525" marR="9525" marT="9525" marB="0" anchor="ctr"/>
                </a:tc>
                <a:tc>
                  <a:txBody>
                    <a:bodyPr/>
                    <a:lstStyle/>
                    <a:p>
                      <a:pPr algn="ctr" fontAlgn="ctr"/>
                      <a:r>
                        <a:rPr lang="en-US" sz="1600" u="none" strike="noStrike">
                          <a:latin typeface="Cambria" pitchFamily="18" charset="0"/>
                        </a:rPr>
                        <a:t>Block </a:t>
                      </a:r>
                      <a:endParaRPr lang="en-US" sz="1600" b="0" i="0" u="none" strike="noStrike">
                        <a:solidFill>
                          <a:srgbClr val="000000"/>
                        </a:solidFill>
                        <a:latin typeface="Cambria" pitchFamily="18" charset="0"/>
                      </a:endParaRPr>
                    </a:p>
                  </a:txBody>
                  <a:tcPr marL="9525" marR="9525" marT="9525" marB="0" anchor="ctr"/>
                </a:tc>
                <a:tc>
                  <a:txBody>
                    <a:bodyPr/>
                    <a:lstStyle/>
                    <a:p>
                      <a:pPr algn="ctr" fontAlgn="ctr"/>
                      <a:r>
                        <a:rPr lang="en-US" sz="1600" u="none" strike="noStrike" dirty="0">
                          <a:latin typeface="Cambria" pitchFamily="18" charset="0"/>
                        </a:rPr>
                        <a:t>Fund Released to PIA Since Inception (In </a:t>
                      </a:r>
                      <a:r>
                        <a:rPr lang="en-US" sz="1600" u="none" strike="noStrike" dirty="0" err="1">
                          <a:latin typeface="Cambria" pitchFamily="18" charset="0"/>
                        </a:rPr>
                        <a:t>lakh</a:t>
                      </a:r>
                      <a:r>
                        <a:rPr lang="en-US" sz="1600" u="none" strike="noStrike" dirty="0">
                          <a:latin typeface="Cambria" pitchFamily="18" charset="0"/>
                        </a:rPr>
                        <a:t>)</a:t>
                      </a:r>
                      <a:endParaRPr lang="en-US" sz="1600" b="0" i="0" u="none" strike="noStrike" dirty="0">
                        <a:solidFill>
                          <a:srgbClr val="000000"/>
                        </a:solidFill>
                        <a:latin typeface="Cambria" pitchFamily="18" charset="0"/>
                      </a:endParaRPr>
                    </a:p>
                  </a:txBody>
                  <a:tcPr marL="9525" marR="9525" marT="9525" marB="0" anchor="ctr"/>
                </a:tc>
                <a:tc>
                  <a:txBody>
                    <a:bodyPr/>
                    <a:lstStyle/>
                    <a:p>
                      <a:pPr algn="ctr" fontAlgn="ctr"/>
                      <a:r>
                        <a:rPr lang="en-US" sz="1600" u="none" strike="noStrike">
                          <a:latin typeface="Cambria" pitchFamily="18" charset="0"/>
                        </a:rPr>
                        <a:t>Expenditure </a:t>
                      </a:r>
                      <a:endParaRPr lang="en-US" sz="1600" b="0" i="0" u="none" strike="noStrike">
                        <a:solidFill>
                          <a:srgbClr val="000000"/>
                        </a:solidFill>
                        <a:latin typeface="Cambria" pitchFamily="18" charset="0"/>
                      </a:endParaRPr>
                    </a:p>
                  </a:txBody>
                  <a:tcPr marL="9525" marR="9525" marT="9525" marB="0" anchor="ctr"/>
                </a:tc>
                <a:tc>
                  <a:txBody>
                    <a:bodyPr/>
                    <a:lstStyle/>
                    <a:p>
                      <a:pPr algn="ctr" fontAlgn="ctr"/>
                      <a:r>
                        <a:rPr lang="en-US" sz="1600" u="none" strike="noStrike">
                          <a:latin typeface="Cambria" pitchFamily="18" charset="0"/>
                        </a:rPr>
                        <a:t>Balance (in Lakhs)</a:t>
                      </a:r>
                      <a:endParaRPr lang="en-US" sz="1600" b="0" i="0" u="none" strike="noStrike">
                        <a:solidFill>
                          <a:srgbClr val="000000"/>
                        </a:solidFill>
                        <a:latin typeface="Cambria" pitchFamily="18" charset="0"/>
                      </a:endParaRPr>
                    </a:p>
                  </a:txBody>
                  <a:tcPr marL="9525" marR="9525" marT="9525" marB="0" anchor="ctr"/>
                </a:tc>
                <a:tc>
                  <a:txBody>
                    <a:bodyPr/>
                    <a:lstStyle/>
                    <a:p>
                      <a:pPr algn="ctr" fontAlgn="ctr"/>
                      <a:r>
                        <a:rPr lang="en-US" sz="1600" u="none" strike="noStrike">
                          <a:latin typeface="Cambria" pitchFamily="18" charset="0"/>
                        </a:rPr>
                        <a:t>reported Balance</a:t>
                      </a:r>
                      <a:endParaRPr lang="en-US" sz="1600" b="0" i="0" u="none" strike="noStrike">
                        <a:solidFill>
                          <a:srgbClr val="000000"/>
                        </a:solidFill>
                        <a:latin typeface="Cambria" pitchFamily="18" charset="0"/>
                      </a:endParaRPr>
                    </a:p>
                  </a:txBody>
                  <a:tcPr marL="9525" marR="9525" marT="9525" marB="0" anchor="ctr"/>
                </a:tc>
              </a:tr>
              <a:tr h="292641">
                <a:tc>
                  <a:txBody>
                    <a:bodyPr/>
                    <a:lstStyle/>
                    <a:p>
                      <a:pPr algn="ctr" fontAlgn="b"/>
                      <a:r>
                        <a:rPr lang="en-US" sz="1600" u="none" strike="noStrike" dirty="0">
                          <a:latin typeface="Cambria" pitchFamily="18" charset="0"/>
                        </a:rPr>
                        <a:t>2</a:t>
                      </a:r>
                      <a:endParaRPr lang="en-US" sz="1600" b="0" i="0" u="none" strike="noStrike" dirty="0">
                        <a:solidFill>
                          <a:srgbClr val="000000"/>
                        </a:solidFill>
                        <a:latin typeface="Cambria" pitchFamily="18" charset="0"/>
                      </a:endParaRPr>
                    </a:p>
                  </a:txBody>
                  <a:tcPr marL="9525" marR="9525" marT="9525" marB="0" anchor="b"/>
                </a:tc>
                <a:tc>
                  <a:txBody>
                    <a:bodyPr/>
                    <a:lstStyle/>
                    <a:p>
                      <a:pPr algn="l" fontAlgn="b"/>
                      <a:r>
                        <a:rPr lang="en-US" sz="1600" u="none" strike="noStrike">
                          <a:latin typeface="Cambria" pitchFamily="18" charset="0"/>
                        </a:rPr>
                        <a:t>Payyannur </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337.070</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336.450</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0.620</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0.62</a:t>
                      </a:r>
                      <a:endParaRPr lang="en-US" sz="1600" b="0" i="0" u="none" strike="noStrike">
                        <a:solidFill>
                          <a:srgbClr val="000000"/>
                        </a:solidFill>
                        <a:latin typeface="Cambria" pitchFamily="18" charset="0"/>
                      </a:endParaRPr>
                    </a:p>
                  </a:txBody>
                  <a:tcPr marL="9525" marR="9525" marT="9525" marB="0" anchor="b"/>
                </a:tc>
              </a:tr>
              <a:tr h="292641">
                <a:tc>
                  <a:txBody>
                    <a:bodyPr/>
                    <a:lstStyle/>
                    <a:p>
                      <a:pPr algn="ctr" fontAlgn="b"/>
                      <a:r>
                        <a:rPr lang="en-US" sz="1600" u="none" strike="noStrike" dirty="0">
                          <a:latin typeface="Cambria" pitchFamily="18" charset="0"/>
                        </a:rPr>
                        <a:t>3</a:t>
                      </a:r>
                      <a:endParaRPr lang="en-US" sz="1600" b="0" i="0" u="none" strike="noStrike" dirty="0">
                        <a:solidFill>
                          <a:srgbClr val="000000"/>
                        </a:solidFill>
                        <a:latin typeface="Cambria" pitchFamily="18" charset="0"/>
                      </a:endParaRPr>
                    </a:p>
                  </a:txBody>
                  <a:tcPr marL="9525" marR="9525" marT="9525" marB="0" anchor="b"/>
                </a:tc>
                <a:tc>
                  <a:txBody>
                    <a:bodyPr/>
                    <a:lstStyle/>
                    <a:p>
                      <a:pPr algn="l" fontAlgn="b"/>
                      <a:r>
                        <a:rPr lang="en-US" sz="1600" u="none" strike="noStrike">
                          <a:latin typeface="Cambria" pitchFamily="18" charset="0"/>
                        </a:rPr>
                        <a:t>Iritty </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58.420</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58.390</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0.030</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0.03</a:t>
                      </a:r>
                      <a:endParaRPr lang="en-US" sz="1600" b="0" i="0" u="none" strike="noStrike">
                        <a:solidFill>
                          <a:srgbClr val="000000"/>
                        </a:solidFill>
                        <a:latin typeface="Cambria" pitchFamily="18" charset="0"/>
                      </a:endParaRPr>
                    </a:p>
                  </a:txBody>
                  <a:tcPr marL="9525" marR="9525" marT="9525" marB="0" anchor="b"/>
                </a:tc>
              </a:tr>
              <a:tr h="292641">
                <a:tc>
                  <a:txBody>
                    <a:bodyPr/>
                    <a:lstStyle/>
                    <a:p>
                      <a:pPr algn="ctr" fontAlgn="b"/>
                      <a:r>
                        <a:rPr lang="en-US" sz="1600" u="none" strike="noStrike" dirty="0">
                          <a:latin typeface="Cambria" pitchFamily="18" charset="0"/>
                        </a:rPr>
                        <a:t>3</a:t>
                      </a:r>
                      <a:endParaRPr lang="en-US" sz="1600" b="0" i="0" u="none" strike="noStrike" dirty="0">
                        <a:solidFill>
                          <a:srgbClr val="000000"/>
                        </a:solidFill>
                        <a:latin typeface="Cambria" pitchFamily="18" charset="0"/>
                      </a:endParaRPr>
                    </a:p>
                  </a:txBody>
                  <a:tcPr marL="9525" marR="9525" marT="9525" marB="0" anchor="b"/>
                </a:tc>
                <a:tc>
                  <a:txBody>
                    <a:bodyPr/>
                    <a:lstStyle/>
                    <a:p>
                      <a:pPr algn="l" fontAlgn="b"/>
                      <a:r>
                        <a:rPr lang="en-US" sz="1600" u="none" strike="noStrike">
                          <a:latin typeface="Cambria" pitchFamily="18" charset="0"/>
                        </a:rPr>
                        <a:t>Irikkur </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84.730</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84.460</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0.270</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0.27</a:t>
                      </a:r>
                      <a:endParaRPr lang="en-US" sz="1600" b="0" i="0" u="none" strike="noStrike">
                        <a:solidFill>
                          <a:srgbClr val="000000"/>
                        </a:solidFill>
                        <a:latin typeface="Cambria" pitchFamily="18" charset="0"/>
                      </a:endParaRPr>
                    </a:p>
                  </a:txBody>
                  <a:tcPr marL="9525" marR="9525" marT="9525" marB="0" anchor="b"/>
                </a:tc>
              </a:tr>
              <a:tr h="292641">
                <a:tc>
                  <a:txBody>
                    <a:bodyPr/>
                    <a:lstStyle/>
                    <a:p>
                      <a:pPr algn="ctr" fontAlgn="b"/>
                      <a:r>
                        <a:rPr lang="en-US" sz="1600" u="none" strike="noStrike" dirty="0">
                          <a:latin typeface="Cambria" pitchFamily="18" charset="0"/>
                        </a:rPr>
                        <a:t>4</a:t>
                      </a:r>
                      <a:endParaRPr lang="en-US" sz="1600" b="0" i="0" u="none" strike="noStrike" dirty="0">
                        <a:solidFill>
                          <a:srgbClr val="000000"/>
                        </a:solidFill>
                        <a:latin typeface="Cambria" pitchFamily="18" charset="0"/>
                      </a:endParaRPr>
                    </a:p>
                  </a:txBody>
                  <a:tcPr marL="9525" marR="9525" marT="9525" marB="0" anchor="b"/>
                </a:tc>
                <a:tc>
                  <a:txBody>
                    <a:bodyPr/>
                    <a:lstStyle/>
                    <a:p>
                      <a:pPr algn="l" fontAlgn="b"/>
                      <a:r>
                        <a:rPr lang="en-US" sz="1600" u="none" strike="noStrike">
                          <a:latin typeface="Cambria" pitchFamily="18" charset="0"/>
                        </a:rPr>
                        <a:t>Iritty </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49.900</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49.780</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0.120</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0.12</a:t>
                      </a:r>
                      <a:endParaRPr lang="en-US" sz="1600" b="0" i="0" u="none" strike="noStrike">
                        <a:solidFill>
                          <a:srgbClr val="000000"/>
                        </a:solidFill>
                        <a:latin typeface="Cambria" pitchFamily="18" charset="0"/>
                      </a:endParaRPr>
                    </a:p>
                  </a:txBody>
                  <a:tcPr marL="9525" marR="9525" marT="9525" marB="0" anchor="b"/>
                </a:tc>
              </a:tr>
              <a:tr h="292641">
                <a:tc>
                  <a:txBody>
                    <a:bodyPr/>
                    <a:lstStyle/>
                    <a:p>
                      <a:pPr algn="ctr" fontAlgn="b"/>
                      <a:r>
                        <a:rPr lang="en-US" sz="1600" u="none" strike="noStrike" dirty="0">
                          <a:latin typeface="Cambria" pitchFamily="18" charset="0"/>
                        </a:rPr>
                        <a:t>5</a:t>
                      </a:r>
                      <a:endParaRPr lang="en-US" sz="1600" b="0" i="0" u="none" strike="noStrike" dirty="0">
                        <a:solidFill>
                          <a:srgbClr val="000000"/>
                        </a:solidFill>
                        <a:latin typeface="Cambria" pitchFamily="18" charset="0"/>
                      </a:endParaRPr>
                    </a:p>
                  </a:txBody>
                  <a:tcPr marL="9525" marR="9525" marT="9525" marB="0" anchor="b"/>
                </a:tc>
                <a:tc>
                  <a:txBody>
                    <a:bodyPr/>
                    <a:lstStyle/>
                    <a:p>
                      <a:pPr algn="l" fontAlgn="b"/>
                      <a:r>
                        <a:rPr lang="en-US" sz="1600" u="none" strike="noStrike">
                          <a:latin typeface="Cambria" pitchFamily="18" charset="0"/>
                        </a:rPr>
                        <a:t>Irikkur </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53.130</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53.060</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0.070</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0.07</a:t>
                      </a:r>
                      <a:endParaRPr lang="en-US" sz="1600" b="0" i="0" u="none" strike="noStrike">
                        <a:solidFill>
                          <a:srgbClr val="000000"/>
                        </a:solidFill>
                        <a:latin typeface="Cambria" pitchFamily="18" charset="0"/>
                      </a:endParaRPr>
                    </a:p>
                  </a:txBody>
                  <a:tcPr marL="9525" marR="9525" marT="9525" marB="0" anchor="b"/>
                </a:tc>
              </a:tr>
              <a:tr h="292641">
                <a:tc>
                  <a:txBody>
                    <a:bodyPr/>
                    <a:lstStyle/>
                    <a:p>
                      <a:pPr algn="ctr" fontAlgn="b"/>
                      <a:r>
                        <a:rPr lang="en-US" sz="1600" u="none" strike="noStrike" dirty="0">
                          <a:latin typeface="Cambria" pitchFamily="18" charset="0"/>
                        </a:rPr>
                        <a:t>6</a:t>
                      </a:r>
                      <a:endParaRPr lang="en-US" sz="1600" b="0" i="0" u="none" strike="noStrike" dirty="0">
                        <a:solidFill>
                          <a:srgbClr val="000000"/>
                        </a:solidFill>
                        <a:latin typeface="Cambria" pitchFamily="18" charset="0"/>
                      </a:endParaRPr>
                    </a:p>
                  </a:txBody>
                  <a:tcPr marL="9525" marR="9525" marT="9525" marB="0" anchor="b"/>
                </a:tc>
                <a:tc>
                  <a:txBody>
                    <a:bodyPr/>
                    <a:lstStyle/>
                    <a:p>
                      <a:pPr algn="l" fontAlgn="b"/>
                      <a:r>
                        <a:rPr lang="en-US" sz="1600" u="none" strike="noStrike">
                          <a:latin typeface="Cambria" pitchFamily="18" charset="0"/>
                        </a:rPr>
                        <a:t>Thaliparamba </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29.020</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29.000</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0.020</a:t>
                      </a:r>
                      <a:endParaRPr lang="en-US" sz="1600" b="0" i="0" u="none" strike="noStrike">
                        <a:solidFill>
                          <a:srgbClr val="000000"/>
                        </a:solidFill>
                        <a:latin typeface="Cambria" pitchFamily="18" charset="0"/>
                      </a:endParaRPr>
                    </a:p>
                  </a:txBody>
                  <a:tcPr marL="9525" marR="9525" marT="9525" marB="0" anchor="b"/>
                </a:tc>
                <a:tc>
                  <a:txBody>
                    <a:bodyPr/>
                    <a:lstStyle/>
                    <a:p>
                      <a:pPr algn="r" fontAlgn="b"/>
                      <a:r>
                        <a:rPr lang="en-US" sz="1600" u="none" strike="noStrike">
                          <a:latin typeface="Cambria" pitchFamily="18" charset="0"/>
                        </a:rPr>
                        <a:t>0.02</a:t>
                      </a:r>
                      <a:endParaRPr lang="en-US" sz="1600" b="0" i="0" u="none" strike="noStrike">
                        <a:solidFill>
                          <a:srgbClr val="000000"/>
                        </a:solidFill>
                        <a:latin typeface="Cambria" pitchFamily="18" charset="0"/>
                      </a:endParaRPr>
                    </a:p>
                  </a:txBody>
                  <a:tcPr marL="9525" marR="9525" marT="9525" marB="0" anchor="b"/>
                </a:tc>
              </a:tr>
              <a:tr h="323444">
                <a:tc>
                  <a:txBody>
                    <a:bodyPr/>
                    <a:lstStyle/>
                    <a:p>
                      <a:pPr algn="ctr" fontAlgn="b"/>
                      <a:r>
                        <a:rPr lang="en-US" sz="1600" u="none" strike="noStrike" dirty="0">
                          <a:latin typeface="Cambria" pitchFamily="18" charset="0"/>
                        </a:rPr>
                        <a:t>2</a:t>
                      </a:r>
                      <a:endParaRPr lang="en-US" sz="1600" b="0" i="0" u="none" strike="noStrike" dirty="0">
                        <a:solidFill>
                          <a:srgbClr val="000000"/>
                        </a:solidFill>
                        <a:latin typeface="Cambria" pitchFamily="18" charset="0"/>
                      </a:endParaRPr>
                    </a:p>
                  </a:txBody>
                  <a:tcPr marL="9525" marR="9525" marT="9525" marB="0" anchor="b"/>
                </a:tc>
                <a:tc>
                  <a:txBody>
                    <a:bodyPr/>
                    <a:lstStyle/>
                    <a:p>
                      <a:pPr algn="l" fontAlgn="b"/>
                      <a:r>
                        <a:rPr lang="en-US" sz="1600" u="none" strike="noStrike">
                          <a:latin typeface="Cambria" pitchFamily="18" charset="0"/>
                        </a:rPr>
                        <a:t>Prappa</a:t>
                      </a:r>
                      <a:endParaRPr lang="en-US" sz="1600" b="0" i="0" u="none" strike="noStrike">
                        <a:solidFill>
                          <a:srgbClr val="000000"/>
                        </a:solidFill>
                        <a:latin typeface="Cambria" pitchFamily="18" charset="0"/>
                      </a:endParaRPr>
                    </a:p>
                  </a:txBody>
                  <a:tcPr marL="9525" marR="9525" marT="9525" marB="0" anchor="b"/>
                </a:tc>
                <a:tc>
                  <a:txBody>
                    <a:bodyPr/>
                    <a:lstStyle/>
                    <a:p>
                      <a:pPr algn="r" fontAlgn="t"/>
                      <a:r>
                        <a:rPr lang="en-US" sz="1600" u="none" strike="noStrike">
                          <a:latin typeface="Cambria" pitchFamily="18" charset="0"/>
                        </a:rPr>
                        <a:t>149.820</a:t>
                      </a:r>
                      <a:endParaRPr lang="en-US" sz="1600" b="0" i="0" u="none" strike="noStrike">
                        <a:solidFill>
                          <a:srgbClr val="000000"/>
                        </a:solidFill>
                        <a:latin typeface="Cambria" pitchFamily="18" charset="0"/>
                      </a:endParaRPr>
                    </a:p>
                  </a:txBody>
                  <a:tcPr marL="9525" marR="9525" marT="9525" marB="0"/>
                </a:tc>
                <a:tc>
                  <a:txBody>
                    <a:bodyPr/>
                    <a:lstStyle/>
                    <a:p>
                      <a:pPr algn="r" fontAlgn="t"/>
                      <a:r>
                        <a:rPr lang="en-US" sz="1600" u="none" strike="noStrike">
                          <a:latin typeface="Cambria" pitchFamily="18" charset="0"/>
                        </a:rPr>
                        <a:t>137.500</a:t>
                      </a:r>
                      <a:endParaRPr lang="en-US" sz="1600" b="0" i="0" u="none" strike="noStrike">
                        <a:solidFill>
                          <a:srgbClr val="000000"/>
                        </a:solidFill>
                        <a:latin typeface="Cambria" pitchFamily="18" charset="0"/>
                      </a:endParaRPr>
                    </a:p>
                  </a:txBody>
                  <a:tcPr marL="9525" marR="9525" marT="9525" marB="0"/>
                </a:tc>
                <a:tc>
                  <a:txBody>
                    <a:bodyPr/>
                    <a:lstStyle/>
                    <a:p>
                      <a:pPr algn="r" fontAlgn="t"/>
                      <a:r>
                        <a:rPr lang="en-US" sz="1600" u="none" strike="noStrike">
                          <a:latin typeface="Cambria" pitchFamily="18" charset="0"/>
                        </a:rPr>
                        <a:t>12.320</a:t>
                      </a:r>
                      <a:endParaRPr lang="en-US" sz="1600" b="0" i="0" u="none" strike="noStrike">
                        <a:solidFill>
                          <a:srgbClr val="000000"/>
                        </a:solidFill>
                        <a:latin typeface="Cambria" pitchFamily="18" charset="0"/>
                      </a:endParaRPr>
                    </a:p>
                  </a:txBody>
                  <a:tcPr marL="9525" marR="9525" marT="9525" marB="0"/>
                </a:tc>
                <a:tc>
                  <a:txBody>
                    <a:bodyPr/>
                    <a:lstStyle/>
                    <a:p>
                      <a:pPr algn="r" fontAlgn="b"/>
                      <a:r>
                        <a:rPr lang="en-US" sz="1600" u="none" strike="noStrike">
                          <a:latin typeface="Cambria" pitchFamily="18" charset="0"/>
                        </a:rPr>
                        <a:t>12.32</a:t>
                      </a:r>
                      <a:endParaRPr lang="en-US" sz="1600" b="0" i="0" u="none" strike="noStrike">
                        <a:solidFill>
                          <a:srgbClr val="000000"/>
                        </a:solidFill>
                        <a:latin typeface="Cambria" pitchFamily="18" charset="0"/>
                      </a:endParaRPr>
                    </a:p>
                  </a:txBody>
                  <a:tcPr marL="9525" marR="9525" marT="9525" marB="0" anchor="b"/>
                </a:tc>
              </a:tr>
              <a:tr h="323444">
                <a:tc>
                  <a:txBody>
                    <a:bodyPr/>
                    <a:lstStyle/>
                    <a:p>
                      <a:pPr algn="ctr" fontAlgn="b"/>
                      <a:r>
                        <a:rPr lang="en-US" sz="1600" u="none" strike="noStrike" dirty="0">
                          <a:latin typeface="Cambria" pitchFamily="18" charset="0"/>
                        </a:rPr>
                        <a:t>2</a:t>
                      </a:r>
                      <a:endParaRPr lang="en-US" sz="1600" b="0" i="0" u="none" strike="noStrike" dirty="0">
                        <a:solidFill>
                          <a:srgbClr val="000000"/>
                        </a:solidFill>
                        <a:latin typeface="Cambria" pitchFamily="18" charset="0"/>
                      </a:endParaRPr>
                    </a:p>
                  </a:txBody>
                  <a:tcPr marL="9525" marR="9525" marT="9525" marB="0" anchor="b"/>
                </a:tc>
                <a:tc>
                  <a:txBody>
                    <a:bodyPr/>
                    <a:lstStyle/>
                    <a:p>
                      <a:pPr algn="l" fontAlgn="b"/>
                      <a:r>
                        <a:rPr lang="en-US" sz="1600" u="none" strike="noStrike">
                          <a:latin typeface="Cambria" pitchFamily="18" charset="0"/>
                        </a:rPr>
                        <a:t>Prappa</a:t>
                      </a:r>
                      <a:endParaRPr lang="en-US" sz="1600" b="0" i="0" u="none" strike="noStrike">
                        <a:solidFill>
                          <a:srgbClr val="000000"/>
                        </a:solidFill>
                        <a:latin typeface="Cambria" pitchFamily="18" charset="0"/>
                      </a:endParaRPr>
                    </a:p>
                  </a:txBody>
                  <a:tcPr marL="9525" marR="9525" marT="9525" marB="0" anchor="b"/>
                </a:tc>
                <a:tc>
                  <a:txBody>
                    <a:bodyPr/>
                    <a:lstStyle/>
                    <a:p>
                      <a:pPr algn="r" fontAlgn="t"/>
                      <a:r>
                        <a:rPr lang="en-US" sz="1600" u="none" strike="noStrike">
                          <a:latin typeface="Cambria" pitchFamily="18" charset="0"/>
                        </a:rPr>
                        <a:t>207.700</a:t>
                      </a:r>
                      <a:endParaRPr lang="en-US" sz="1600" b="0" i="0" u="none" strike="noStrike">
                        <a:solidFill>
                          <a:srgbClr val="000000"/>
                        </a:solidFill>
                        <a:latin typeface="Cambria" pitchFamily="18" charset="0"/>
                      </a:endParaRPr>
                    </a:p>
                  </a:txBody>
                  <a:tcPr marL="9525" marR="9525" marT="9525" marB="0"/>
                </a:tc>
                <a:tc>
                  <a:txBody>
                    <a:bodyPr/>
                    <a:lstStyle/>
                    <a:p>
                      <a:pPr algn="r" fontAlgn="t"/>
                      <a:r>
                        <a:rPr lang="en-US" sz="1600" u="none" strike="noStrike">
                          <a:latin typeface="Cambria" pitchFamily="18" charset="0"/>
                        </a:rPr>
                        <a:t>228.253</a:t>
                      </a:r>
                      <a:endParaRPr lang="en-US" sz="1600" b="0" i="0" u="none" strike="noStrike">
                        <a:solidFill>
                          <a:srgbClr val="000000"/>
                        </a:solidFill>
                        <a:latin typeface="Cambria" pitchFamily="18" charset="0"/>
                      </a:endParaRPr>
                    </a:p>
                  </a:txBody>
                  <a:tcPr marL="9525" marR="9525" marT="9525" marB="0"/>
                </a:tc>
                <a:tc>
                  <a:txBody>
                    <a:bodyPr/>
                    <a:lstStyle/>
                    <a:p>
                      <a:pPr algn="r" fontAlgn="t"/>
                      <a:r>
                        <a:rPr lang="en-US" sz="1600" u="none" strike="noStrike">
                          <a:latin typeface="Cambria" pitchFamily="18" charset="0"/>
                        </a:rPr>
                        <a:t>-20.553</a:t>
                      </a:r>
                      <a:endParaRPr lang="en-US" sz="1600" b="0" i="0" u="none" strike="noStrike">
                        <a:solidFill>
                          <a:srgbClr val="000000"/>
                        </a:solidFill>
                        <a:latin typeface="Cambria" pitchFamily="18" charset="0"/>
                      </a:endParaRPr>
                    </a:p>
                  </a:txBody>
                  <a:tcPr marL="9525" marR="9525" marT="9525" marB="0"/>
                </a:tc>
                <a:tc>
                  <a:txBody>
                    <a:bodyPr/>
                    <a:lstStyle/>
                    <a:p>
                      <a:pPr algn="r" fontAlgn="b"/>
                      <a:r>
                        <a:rPr lang="en-US" sz="1600" u="none" strike="noStrike">
                          <a:latin typeface="Cambria" pitchFamily="18" charset="0"/>
                        </a:rPr>
                        <a:t>-20.55</a:t>
                      </a:r>
                      <a:endParaRPr lang="en-US" sz="1600" b="0" i="0" u="none" strike="noStrike">
                        <a:solidFill>
                          <a:srgbClr val="000000"/>
                        </a:solidFill>
                        <a:latin typeface="Cambria" pitchFamily="18" charset="0"/>
                      </a:endParaRPr>
                    </a:p>
                  </a:txBody>
                  <a:tcPr marL="9525" marR="9525" marT="9525" marB="0" anchor="b"/>
                </a:tc>
              </a:tr>
              <a:tr h="323444">
                <a:tc>
                  <a:txBody>
                    <a:bodyPr/>
                    <a:lstStyle/>
                    <a:p>
                      <a:pPr algn="ctr" fontAlgn="b"/>
                      <a:r>
                        <a:rPr lang="en-US" sz="1600" u="none" strike="noStrike" dirty="0">
                          <a:latin typeface="Cambria" pitchFamily="18" charset="0"/>
                        </a:rPr>
                        <a:t>2</a:t>
                      </a:r>
                      <a:endParaRPr lang="en-US" sz="1600" b="0" i="0" u="none" strike="noStrike" dirty="0">
                        <a:solidFill>
                          <a:srgbClr val="000000"/>
                        </a:solidFill>
                        <a:latin typeface="Cambria" pitchFamily="18" charset="0"/>
                      </a:endParaRPr>
                    </a:p>
                  </a:txBody>
                  <a:tcPr marL="9525" marR="9525" marT="9525" marB="0" anchor="b"/>
                </a:tc>
                <a:tc>
                  <a:txBody>
                    <a:bodyPr/>
                    <a:lstStyle/>
                    <a:p>
                      <a:pPr algn="l" fontAlgn="b"/>
                      <a:r>
                        <a:rPr lang="en-US" sz="1600" u="none" strike="noStrike">
                          <a:latin typeface="Cambria" pitchFamily="18" charset="0"/>
                        </a:rPr>
                        <a:t>Prappa</a:t>
                      </a:r>
                      <a:endParaRPr lang="en-US" sz="1600" b="0" i="0" u="none" strike="noStrike">
                        <a:solidFill>
                          <a:srgbClr val="000000"/>
                        </a:solidFill>
                        <a:latin typeface="Cambria" pitchFamily="18" charset="0"/>
                      </a:endParaRPr>
                    </a:p>
                  </a:txBody>
                  <a:tcPr marL="9525" marR="9525" marT="9525" marB="0" anchor="b"/>
                </a:tc>
                <a:tc>
                  <a:txBody>
                    <a:bodyPr/>
                    <a:lstStyle/>
                    <a:p>
                      <a:pPr algn="r" fontAlgn="t"/>
                      <a:r>
                        <a:rPr lang="en-US" sz="1600" u="none" strike="noStrike" dirty="0">
                          <a:latin typeface="Cambria" pitchFamily="18" charset="0"/>
                        </a:rPr>
                        <a:t>284.159</a:t>
                      </a:r>
                      <a:endParaRPr lang="en-US" sz="1600" b="0" i="0" u="none" strike="noStrike" dirty="0">
                        <a:solidFill>
                          <a:srgbClr val="000000"/>
                        </a:solidFill>
                        <a:latin typeface="Cambria" pitchFamily="18" charset="0"/>
                      </a:endParaRPr>
                    </a:p>
                  </a:txBody>
                  <a:tcPr marL="9525" marR="9525" marT="9525" marB="0"/>
                </a:tc>
                <a:tc>
                  <a:txBody>
                    <a:bodyPr/>
                    <a:lstStyle/>
                    <a:p>
                      <a:pPr algn="r" fontAlgn="t"/>
                      <a:r>
                        <a:rPr lang="en-US" sz="1600" u="none" strike="noStrike">
                          <a:latin typeface="Cambria" pitchFamily="18" charset="0"/>
                        </a:rPr>
                        <a:t>289.324</a:t>
                      </a:r>
                      <a:endParaRPr lang="en-US" sz="1600" b="0" i="0" u="none" strike="noStrike">
                        <a:solidFill>
                          <a:srgbClr val="000000"/>
                        </a:solidFill>
                        <a:latin typeface="Cambria" pitchFamily="18" charset="0"/>
                      </a:endParaRPr>
                    </a:p>
                  </a:txBody>
                  <a:tcPr marL="9525" marR="9525" marT="9525" marB="0"/>
                </a:tc>
                <a:tc>
                  <a:txBody>
                    <a:bodyPr/>
                    <a:lstStyle/>
                    <a:p>
                      <a:pPr algn="r" fontAlgn="t"/>
                      <a:r>
                        <a:rPr lang="en-US" sz="1600" u="none" strike="noStrike">
                          <a:latin typeface="Cambria" pitchFamily="18" charset="0"/>
                        </a:rPr>
                        <a:t>-5.165</a:t>
                      </a:r>
                      <a:endParaRPr lang="en-US" sz="1600" b="0" i="0" u="none" strike="noStrike">
                        <a:solidFill>
                          <a:srgbClr val="000000"/>
                        </a:solidFill>
                        <a:latin typeface="Cambria" pitchFamily="18" charset="0"/>
                      </a:endParaRPr>
                    </a:p>
                  </a:txBody>
                  <a:tcPr marL="9525" marR="9525" marT="9525" marB="0"/>
                </a:tc>
                <a:tc>
                  <a:txBody>
                    <a:bodyPr/>
                    <a:lstStyle/>
                    <a:p>
                      <a:pPr algn="r" fontAlgn="b"/>
                      <a:r>
                        <a:rPr lang="en-US" sz="1600" u="none" strike="noStrike">
                          <a:latin typeface="Cambria" pitchFamily="18" charset="0"/>
                        </a:rPr>
                        <a:t>-5.17</a:t>
                      </a:r>
                      <a:endParaRPr lang="en-US" sz="1600" b="0" i="0" u="none" strike="noStrike">
                        <a:solidFill>
                          <a:srgbClr val="000000"/>
                        </a:solidFill>
                        <a:latin typeface="Cambria" pitchFamily="18" charset="0"/>
                      </a:endParaRPr>
                    </a:p>
                  </a:txBody>
                  <a:tcPr marL="9525" marR="9525" marT="9525" marB="0" anchor="b"/>
                </a:tc>
              </a:tr>
              <a:tr h="323444">
                <a:tc>
                  <a:txBody>
                    <a:bodyPr/>
                    <a:lstStyle/>
                    <a:p>
                      <a:pPr algn="ctr" fontAlgn="b"/>
                      <a:r>
                        <a:rPr lang="en-US" sz="1600" u="none" strike="noStrike" dirty="0">
                          <a:latin typeface="Cambria" pitchFamily="18" charset="0"/>
                        </a:rPr>
                        <a:t>2</a:t>
                      </a:r>
                      <a:endParaRPr lang="en-US" sz="1600" b="0" i="0" u="none" strike="noStrike" dirty="0">
                        <a:solidFill>
                          <a:srgbClr val="000000"/>
                        </a:solidFill>
                        <a:latin typeface="Cambria" pitchFamily="18" charset="0"/>
                      </a:endParaRPr>
                    </a:p>
                  </a:txBody>
                  <a:tcPr marL="9525" marR="9525" marT="9525" marB="0" anchor="b"/>
                </a:tc>
                <a:tc>
                  <a:txBody>
                    <a:bodyPr/>
                    <a:lstStyle/>
                    <a:p>
                      <a:pPr algn="l" fontAlgn="b"/>
                      <a:r>
                        <a:rPr lang="en-US" sz="1600" u="none" strike="noStrike">
                          <a:latin typeface="Cambria" pitchFamily="18" charset="0"/>
                        </a:rPr>
                        <a:t>Prappa</a:t>
                      </a:r>
                      <a:endParaRPr lang="en-US" sz="1600" b="0" i="0" u="none" strike="noStrike">
                        <a:solidFill>
                          <a:srgbClr val="000000"/>
                        </a:solidFill>
                        <a:latin typeface="Cambria" pitchFamily="18" charset="0"/>
                      </a:endParaRPr>
                    </a:p>
                  </a:txBody>
                  <a:tcPr marL="9525" marR="9525" marT="9525" marB="0" anchor="b"/>
                </a:tc>
                <a:tc>
                  <a:txBody>
                    <a:bodyPr/>
                    <a:lstStyle/>
                    <a:p>
                      <a:pPr algn="r" fontAlgn="t"/>
                      <a:r>
                        <a:rPr lang="en-US" sz="1600" u="none" strike="noStrike">
                          <a:latin typeface="Cambria" pitchFamily="18" charset="0"/>
                        </a:rPr>
                        <a:t>167.063</a:t>
                      </a:r>
                      <a:endParaRPr lang="en-US" sz="1600" b="0" i="0" u="none" strike="noStrike">
                        <a:solidFill>
                          <a:srgbClr val="000000"/>
                        </a:solidFill>
                        <a:latin typeface="Cambria" pitchFamily="18" charset="0"/>
                      </a:endParaRPr>
                    </a:p>
                  </a:txBody>
                  <a:tcPr marL="9525" marR="9525" marT="9525" marB="0"/>
                </a:tc>
                <a:tc>
                  <a:txBody>
                    <a:bodyPr/>
                    <a:lstStyle/>
                    <a:p>
                      <a:pPr algn="r" fontAlgn="t"/>
                      <a:r>
                        <a:rPr lang="en-US" sz="1600" u="none" strike="noStrike">
                          <a:latin typeface="Cambria" pitchFamily="18" charset="0"/>
                        </a:rPr>
                        <a:t>154.160</a:t>
                      </a:r>
                      <a:endParaRPr lang="en-US" sz="1600" b="0" i="0" u="none" strike="noStrike">
                        <a:solidFill>
                          <a:srgbClr val="000000"/>
                        </a:solidFill>
                        <a:latin typeface="Cambria" pitchFamily="18" charset="0"/>
                      </a:endParaRPr>
                    </a:p>
                  </a:txBody>
                  <a:tcPr marL="9525" marR="9525" marT="9525" marB="0"/>
                </a:tc>
                <a:tc>
                  <a:txBody>
                    <a:bodyPr/>
                    <a:lstStyle/>
                    <a:p>
                      <a:pPr algn="r" fontAlgn="t"/>
                      <a:r>
                        <a:rPr lang="en-US" sz="1600" u="none" strike="noStrike">
                          <a:latin typeface="Cambria" pitchFamily="18" charset="0"/>
                        </a:rPr>
                        <a:t>12.903</a:t>
                      </a:r>
                      <a:endParaRPr lang="en-US" sz="1600" b="0" i="0" u="none" strike="noStrike">
                        <a:solidFill>
                          <a:srgbClr val="000000"/>
                        </a:solidFill>
                        <a:latin typeface="Cambria" pitchFamily="18" charset="0"/>
                      </a:endParaRPr>
                    </a:p>
                  </a:txBody>
                  <a:tcPr marL="9525" marR="9525" marT="9525" marB="0"/>
                </a:tc>
                <a:tc>
                  <a:txBody>
                    <a:bodyPr/>
                    <a:lstStyle/>
                    <a:p>
                      <a:pPr algn="r" fontAlgn="b"/>
                      <a:r>
                        <a:rPr lang="en-US" sz="1600" u="none" strike="noStrike">
                          <a:latin typeface="Cambria" pitchFamily="18" charset="0"/>
                        </a:rPr>
                        <a:t>12.90</a:t>
                      </a:r>
                      <a:endParaRPr lang="en-US" sz="1600" b="0" i="0" u="none" strike="noStrike">
                        <a:solidFill>
                          <a:srgbClr val="000000"/>
                        </a:solidFill>
                        <a:latin typeface="Cambria" pitchFamily="18" charset="0"/>
                      </a:endParaRPr>
                    </a:p>
                  </a:txBody>
                  <a:tcPr marL="9525" marR="9525" marT="9525" marB="0" anchor="b"/>
                </a:tc>
              </a:tr>
              <a:tr h="323444">
                <a:tc>
                  <a:txBody>
                    <a:bodyPr/>
                    <a:lstStyle/>
                    <a:p>
                      <a:pPr algn="ctr" fontAlgn="b"/>
                      <a:r>
                        <a:rPr lang="en-US" sz="1600" u="none" strike="noStrike" dirty="0" smtClean="0">
                          <a:latin typeface="Cambria" pitchFamily="18" charset="0"/>
                        </a:rPr>
                        <a:t>3</a:t>
                      </a:r>
                      <a:endParaRPr lang="en-US" sz="1600" b="0" i="0" u="none" strike="noStrike" dirty="0">
                        <a:solidFill>
                          <a:srgbClr val="000000"/>
                        </a:solidFill>
                        <a:latin typeface="Cambria" pitchFamily="18" charset="0"/>
                      </a:endParaRPr>
                    </a:p>
                  </a:txBody>
                  <a:tcPr marL="9525" marR="9525" marT="9525" marB="0" anchor="b"/>
                </a:tc>
                <a:tc>
                  <a:txBody>
                    <a:bodyPr/>
                    <a:lstStyle/>
                    <a:p>
                      <a:pPr algn="l" fontAlgn="b"/>
                      <a:r>
                        <a:rPr lang="en-US" sz="1600" u="none" strike="noStrike">
                          <a:latin typeface="Cambria" pitchFamily="18" charset="0"/>
                        </a:rPr>
                        <a:t>Karaduka </a:t>
                      </a:r>
                      <a:endParaRPr lang="en-US" sz="1600" b="0" i="0" u="none" strike="noStrike">
                        <a:solidFill>
                          <a:srgbClr val="000000"/>
                        </a:solidFill>
                        <a:latin typeface="Cambria" pitchFamily="18" charset="0"/>
                      </a:endParaRPr>
                    </a:p>
                  </a:txBody>
                  <a:tcPr marL="9525" marR="9525" marT="9525" marB="0" anchor="b"/>
                </a:tc>
                <a:tc>
                  <a:txBody>
                    <a:bodyPr/>
                    <a:lstStyle/>
                    <a:p>
                      <a:pPr algn="r" fontAlgn="t"/>
                      <a:r>
                        <a:rPr lang="en-US" sz="1600" u="none" strike="noStrike">
                          <a:latin typeface="Cambria" pitchFamily="18" charset="0"/>
                        </a:rPr>
                        <a:t>105.760</a:t>
                      </a:r>
                      <a:endParaRPr lang="en-US" sz="1600" b="0" i="0" u="none" strike="noStrike">
                        <a:solidFill>
                          <a:srgbClr val="000000"/>
                        </a:solidFill>
                        <a:latin typeface="Cambria" pitchFamily="18" charset="0"/>
                      </a:endParaRPr>
                    </a:p>
                  </a:txBody>
                  <a:tcPr marL="9525" marR="9525" marT="9525" marB="0"/>
                </a:tc>
                <a:tc>
                  <a:txBody>
                    <a:bodyPr/>
                    <a:lstStyle/>
                    <a:p>
                      <a:pPr algn="r" fontAlgn="t"/>
                      <a:r>
                        <a:rPr lang="en-US" sz="1600" u="none" strike="noStrike">
                          <a:latin typeface="Cambria" pitchFamily="18" charset="0"/>
                        </a:rPr>
                        <a:t>99.639</a:t>
                      </a:r>
                      <a:endParaRPr lang="en-US" sz="1600" b="0" i="0" u="none" strike="noStrike">
                        <a:solidFill>
                          <a:srgbClr val="000000"/>
                        </a:solidFill>
                        <a:latin typeface="Cambria" pitchFamily="18" charset="0"/>
                      </a:endParaRPr>
                    </a:p>
                  </a:txBody>
                  <a:tcPr marL="9525" marR="9525" marT="9525" marB="0"/>
                </a:tc>
                <a:tc>
                  <a:txBody>
                    <a:bodyPr/>
                    <a:lstStyle/>
                    <a:p>
                      <a:pPr algn="r" fontAlgn="t"/>
                      <a:r>
                        <a:rPr lang="en-US" sz="1600" u="none" strike="noStrike">
                          <a:latin typeface="Cambria" pitchFamily="18" charset="0"/>
                        </a:rPr>
                        <a:t>6.121</a:t>
                      </a:r>
                      <a:endParaRPr lang="en-US" sz="1600" b="0" i="0" u="none" strike="noStrike">
                        <a:solidFill>
                          <a:srgbClr val="000000"/>
                        </a:solidFill>
                        <a:latin typeface="Cambria" pitchFamily="18" charset="0"/>
                      </a:endParaRPr>
                    </a:p>
                  </a:txBody>
                  <a:tcPr marL="9525" marR="9525" marT="9525" marB="0"/>
                </a:tc>
                <a:tc>
                  <a:txBody>
                    <a:bodyPr/>
                    <a:lstStyle/>
                    <a:p>
                      <a:pPr algn="r" fontAlgn="b"/>
                      <a:r>
                        <a:rPr lang="en-US" sz="1600" u="none" strike="noStrike">
                          <a:latin typeface="Cambria" pitchFamily="18" charset="0"/>
                        </a:rPr>
                        <a:t>6.12</a:t>
                      </a:r>
                      <a:endParaRPr lang="en-US" sz="1600" b="0" i="0" u="none" strike="noStrike">
                        <a:solidFill>
                          <a:srgbClr val="000000"/>
                        </a:solidFill>
                        <a:latin typeface="Cambria" pitchFamily="18" charset="0"/>
                      </a:endParaRPr>
                    </a:p>
                  </a:txBody>
                  <a:tcPr marL="9525" marR="9525" marT="9525" marB="0" anchor="b"/>
                </a:tc>
              </a:tr>
              <a:tr h="323444">
                <a:tc>
                  <a:txBody>
                    <a:bodyPr/>
                    <a:lstStyle/>
                    <a:p>
                      <a:pPr algn="ctr" fontAlgn="b"/>
                      <a:r>
                        <a:rPr lang="en-US" sz="1600" u="none" strike="noStrike" dirty="0" smtClean="0">
                          <a:latin typeface="Cambria" pitchFamily="18" charset="0"/>
                        </a:rPr>
                        <a:t>5</a:t>
                      </a:r>
                      <a:endParaRPr lang="en-US" sz="1600" b="0" i="0" u="none" strike="noStrike" dirty="0">
                        <a:solidFill>
                          <a:srgbClr val="000000"/>
                        </a:solidFill>
                        <a:latin typeface="Cambria" pitchFamily="18" charset="0"/>
                      </a:endParaRPr>
                    </a:p>
                  </a:txBody>
                  <a:tcPr marL="9525" marR="9525" marT="9525" marB="0" anchor="b"/>
                </a:tc>
                <a:tc>
                  <a:txBody>
                    <a:bodyPr/>
                    <a:lstStyle/>
                    <a:p>
                      <a:pPr algn="l" fontAlgn="b"/>
                      <a:r>
                        <a:rPr lang="en-US" sz="1600" u="none" strike="noStrike">
                          <a:latin typeface="Cambria" pitchFamily="18" charset="0"/>
                        </a:rPr>
                        <a:t>Kasargod </a:t>
                      </a:r>
                      <a:endParaRPr lang="en-US" sz="1600" b="0" i="0" u="none" strike="noStrike">
                        <a:solidFill>
                          <a:srgbClr val="000000"/>
                        </a:solidFill>
                        <a:latin typeface="Cambria" pitchFamily="18" charset="0"/>
                      </a:endParaRPr>
                    </a:p>
                  </a:txBody>
                  <a:tcPr marL="9525" marR="9525" marT="9525" marB="0" anchor="b"/>
                </a:tc>
                <a:tc>
                  <a:txBody>
                    <a:bodyPr/>
                    <a:lstStyle/>
                    <a:p>
                      <a:pPr algn="r" fontAlgn="t"/>
                      <a:r>
                        <a:rPr lang="en-US" sz="1600" u="none" strike="noStrike">
                          <a:latin typeface="Cambria" pitchFamily="18" charset="0"/>
                        </a:rPr>
                        <a:t>38.920</a:t>
                      </a:r>
                      <a:endParaRPr lang="en-US" sz="1600" b="0" i="0" u="none" strike="noStrike">
                        <a:solidFill>
                          <a:srgbClr val="000000"/>
                        </a:solidFill>
                        <a:latin typeface="Cambria" pitchFamily="18" charset="0"/>
                      </a:endParaRPr>
                    </a:p>
                  </a:txBody>
                  <a:tcPr marL="9525" marR="9525" marT="9525" marB="0"/>
                </a:tc>
                <a:tc>
                  <a:txBody>
                    <a:bodyPr/>
                    <a:lstStyle/>
                    <a:p>
                      <a:pPr algn="r" fontAlgn="t"/>
                      <a:r>
                        <a:rPr lang="en-US" sz="1600" u="none" strike="noStrike">
                          <a:latin typeface="Cambria" pitchFamily="18" charset="0"/>
                        </a:rPr>
                        <a:t>31.522</a:t>
                      </a:r>
                      <a:endParaRPr lang="en-US" sz="1600" b="0" i="0" u="none" strike="noStrike">
                        <a:solidFill>
                          <a:srgbClr val="000000"/>
                        </a:solidFill>
                        <a:latin typeface="Cambria" pitchFamily="18" charset="0"/>
                      </a:endParaRPr>
                    </a:p>
                  </a:txBody>
                  <a:tcPr marL="9525" marR="9525" marT="9525" marB="0"/>
                </a:tc>
                <a:tc>
                  <a:txBody>
                    <a:bodyPr/>
                    <a:lstStyle/>
                    <a:p>
                      <a:pPr algn="r" fontAlgn="t"/>
                      <a:r>
                        <a:rPr lang="en-US" sz="1600" u="none" strike="noStrike">
                          <a:latin typeface="Cambria" pitchFamily="18" charset="0"/>
                        </a:rPr>
                        <a:t>7.398</a:t>
                      </a:r>
                      <a:endParaRPr lang="en-US" sz="1600" b="0" i="0" u="none" strike="noStrike">
                        <a:solidFill>
                          <a:srgbClr val="000000"/>
                        </a:solidFill>
                        <a:latin typeface="Cambria" pitchFamily="18" charset="0"/>
                      </a:endParaRPr>
                    </a:p>
                  </a:txBody>
                  <a:tcPr marL="9525" marR="9525" marT="9525" marB="0"/>
                </a:tc>
                <a:tc>
                  <a:txBody>
                    <a:bodyPr/>
                    <a:lstStyle/>
                    <a:p>
                      <a:pPr algn="r" fontAlgn="b"/>
                      <a:r>
                        <a:rPr lang="en-US" sz="1600" u="none" strike="noStrike">
                          <a:latin typeface="Cambria" pitchFamily="18" charset="0"/>
                        </a:rPr>
                        <a:t>7.40</a:t>
                      </a:r>
                      <a:endParaRPr lang="en-US" sz="1600" b="0" i="0" u="none" strike="noStrike">
                        <a:solidFill>
                          <a:srgbClr val="000000"/>
                        </a:solidFill>
                        <a:latin typeface="Cambria" pitchFamily="18" charset="0"/>
                      </a:endParaRPr>
                    </a:p>
                  </a:txBody>
                  <a:tcPr marL="9525" marR="9525" marT="9525" marB="0" anchor="b"/>
                </a:tc>
              </a:tr>
              <a:tr h="323444">
                <a:tc>
                  <a:txBody>
                    <a:bodyPr/>
                    <a:lstStyle/>
                    <a:p>
                      <a:pPr algn="ctr" fontAlgn="b"/>
                      <a:r>
                        <a:rPr lang="en-US" sz="1600" u="none" strike="noStrike" dirty="0" smtClean="0">
                          <a:latin typeface="Cambria" pitchFamily="18" charset="0"/>
                        </a:rPr>
                        <a:t>6</a:t>
                      </a:r>
                      <a:endParaRPr lang="en-US" sz="1600" b="0" i="0" u="none" strike="noStrike" dirty="0">
                        <a:solidFill>
                          <a:srgbClr val="000000"/>
                        </a:solidFill>
                        <a:latin typeface="Cambria" pitchFamily="18" charset="0"/>
                      </a:endParaRPr>
                    </a:p>
                  </a:txBody>
                  <a:tcPr marL="9525" marR="9525" marT="9525" marB="0" anchor="b"/>
                </a:tc>
                <a:tc>
                  <a:txBody>
                    <a:bodyPr/>
                    <a:lstStyle/>
                    <a:p>
                      <a:pPr algn="l" fontAlgn="b"/>
                      <a:r>
                        <a:rPr lang="en-US" sz="1600" u="none" strike="noStrike">
                          <a:latin typeface="Cambria" pitchFamily="18" charset="0"/>
                        </a:rPr>
                        <a:t>Kasargod </a:t>
                      </a:r>
                      <a:endParaRPr lang="en-US" sz="1600" b="0" i="0" u="none" strike="noStrike">
                        <a:solidFill>
                          <a:srgbClr val="000000"/>
                        </a:solidFill>
                        <a:latin typeface="Cambria" pitchFamily="18" charset="0"/>
                      </a:endParaRPr>
                    </a:p>
                  </a:txBody>
                  <a:tcPr marL="9525" marR="9525" marT="9525" marB="0" anchor="b"/>
                </a:tc>
                <a:tc>
                  <a:txBody>
                    <a:bodyPr/>
                    <a:lstStyle/>
                    <a:p>
                      <a:pPr algn="r" fontAlgn="t"/>
                      <a:r>
                        <a:rPr lang="en-US" sz="1600" u="none" strike="noStrike">
                          <a:latin typeface="Cambria" pitchFamily="18" charset="0"/>
                        </a:rPr>
                        <a:t>9.000</a:t>
                      </a:r>
                      <a:endParaRPr lang="en-US" sz="1600" b="0" i="0" u="none" strike="noStrike">
                        <a:solidFill>
                          <a:srgbClr val="000000"/>
                        </a:solidFill>
                        <a:latin typeface="Cambria" pitchFamily="18" charset="0"/>
                      </a:endParaRPr>
                    </a:p>
                  </a:txBody>
                  <a:tcPr marL="9525" marR="9525" marT="9525" marB="0"/>
                </a:tc>
                <a:tc>
                  <a:txBody>
                    <a:bodyPr/>
                    <a:lstStyle/>
                    <a:p>
                      <a:pPr algn="r" fontAlgn="t"/>
                      <a:r>
                        <a:rPr lang="en-US" sz="1600" u="none" strike="noStrike">
                          <a:latin typeface="Cambria" pitchFamily="18" charset="0"/>
                        </a:rPr>
                        <a:t>17.315</a:t>
                      </a:r>
                      <a:endParaRPr lang="en-US" sz="1600" b="0" i="0" u="none" strike="noStrike">
                        <a:solidFill>
                          <a:srgbClr val="000000"/>
                        </a:solidFill>
                        <a:latin typeface="Cambria" pitchFamily="18" charset="0"/>
                      </a:endParaRPr>
                    </a:p>
                  </a:txBody>
                  <a:tcPr marL="9525" marR="9525" marT="9525" marB="0"/>
                </a:tc>
                <a:tc>
                  <a:txBody>
                    <a:bodyPr/>
                    <a:lstStyle/>
                    <a:p>
                      <a:pPr algn="r" fontAlgn="t"/>
                      <a:r>
                        <a:rPr lang="en-US" sz="1600" u="none" strike="noStrike">
                          <a:latin typeface="Cambria" pitchFamily="18" charset="0"/>
                        </a:rPr>
                        <a:t>-8.315</a:t>
                      </a:r>
                      <a:endParaRPr lang="en-US" sz="1600" b="0" i="0" u="none" strike="noStrike">
                        <a:solidFill>
                          <a:srgbClr val="000000"/>
                        </a:solidFill>
                        <a:latin typeface="Cambria" pitchFamily="18" charset="0"/>
                      </a:endParaRPr>
                    </a:p>
                  </a:txBody>
                  <a:tcPr marL="9525" marR="9525" marT="9525" marB="0"/>
                </a:tc>
                <a:tc>
                  <a:txBody>
                    <a:bodyPr/>
                    <a:lstStyle/>
                    <a:p>
                      <a:pPr algn="r" fontAlgn="b"/>
                      <a:r>
                        <a:rPr lang="en-US" sz="1600" u="none" strike="noStrike" dirty="0">
                          <a:latin typeface="Cambria" pitchFamily="18" charset="0"/>
                        </a:rPr>
                        <a:t>-8.32</a:t>
                      </a:r>
                      <a:endParaRPr lang="en-US" sz="1600" b="0" i="0" u="none" strike="noStrike" dirty="0">
                        <a:solidFill>
                          <a:srgbClr val="000000"/>
                        </a:solidFill>
                        <a:latin typeface="Cambria" pitchFamily="18" charset="0"/>
                      </a:endParaRPr>
                    </a:p>
                  </a:txBody>
                  <a:tcPr marL="9525" marR="9525" marT="9525" marB="0" anchor="b"/>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643182"/>
            <a:ext cx="8229600" cy="1143000"/>
          </a:xfrm>
        </p:spPr>
        <p:txBody>
          <a:bodyPr>
            <a:normAutofit/>
          </a:bodyPr>
          <a:lstStyle/>
          <a:p>
            <a:r>
              <a:rPr lang="en-US" sz="4800" b="1" dirty="0" smtClean="0">
                <a:latin typeface="Cambria" pitchFamily="18" charset="0"/>
              </a:rPr>
              <a:t>Physical Progress </a:t>
            </a:r>
            <a:endParaRPr lang="en-IN" sz="4800" b="1" dirty="0">
              <a:latin typeface="Cambr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14284" y="428600"/>
          <a:ext cx="8643995" cy="4963597"/>
        </p:xfrm>
        <a:graphic>
          <a:graphicData uri="http://schemas.openxmlformats.org/drawingml/2006/table">
            <a:tbl>
              <a:tblPr/>
              <a:tblGrid>
                <a:gridCol w="601321"/>
                <a:gridCol w="1899007"/>
                <a:gridCol w="785818"/>
                <a:gridCol w="547281"/>
                <a:gridCol w="738603"/>
                <a:gridCol w="464039"/>
                <a:gridCol w="750407"/>
                <a:gridCol w="452235"/>
                <a:gridCol w="762211"/>
                <a:gridCol w="440431"/>
                <a:gridCol w="774015"/>
                <a:gridCol w="428627"/>
              </a:tblGrid>
              <a:tr h="361392">
                <a:tc gridSpan="12">
                  <a:txBody>
                    <a:bodyPr/>
                    <a:lstStyle/>
                    <a:p>
                      <a:pPr algn="ctr" fontAlgn="b"/>
                      <a:r>
                        <a:rPr lang="en-IN" sz="2000" b="1" i="0" u="none" strike="noStrike" dirty="0">
                          <a:solidFill>
                            <a:srgbClr val="000000"/>
                          </a:solidFill>
                          <a:latin typeface="Cambria" pitchFamily="18" charset="0"/>
                        </a:rPr>
                        <a:t>Variation in physical reporting and MIS</a:t>
                      </a:r>
                    </a:p>
                  </a:txBody>
                  <a:tcPr marL="7483" marR="7483" marT="748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361392">
                <a:tc rowSpan="3">
                  <a:txBody>
                    <a:bodyPr/>
                    <a:lstStyle/>
                    <a:p>
                      <a:pPr algn="ctr" fontAlgn="b"/>
                      <a:r>
                        <a:rPr lang="en-IN" sz="1400" b="0" i="0" u="none" strike="noStrike" dirty="0" err="1">
                          <a:solidFill>
                            <a:srgbClr val="000000"/>
                          </a:solidFill>
                          <a:latin typeface="Cambria" pitchFamily="18" charset="0"/>
                        </a:rPr>
                        <a:t>Sl</a:t>
                      </a:r>
                      <a:r>
                        <a:rPr lang="en-IN" sz="1400" b="0" i="0" u="none" strike="noStrike" dirty="0">
                          <a:solidFill>
                            <a:srgbClr val="000000"/>
                          </a:solidFill>
                          <a:latin typeface="Cambria" pitchFamily="18" charset="0"/>
                        </a:rPr>
                        <a:t> No</a:t>
                      </a:r>
                    </a:p>
                  </a:txBody>
                  <a:tcPr marL="7483" marR="7483" marT="7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b"/>
                      <a:r>
                        <a:rPr lang="en-IN" sz="1400" b="0" i="0" u="none" strike="noStrike" dirty="0">
                          <a:solidFill>
                            <a:srgbClr val="000000"/>
                          </a:solidFill>
                          <a:latin typeface="Cambria" pitchFamily="18" charset="0"/>
                        </a:rPr>
                        <a:t>Item of work</a:t>
                      </a:r>
                    </a:p>
                  </a:txBody>
                  <a:tcPr marL="7483" marR="7483" marT="7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ctr" fontAlgn="b"/>
                      <a:r>
                        <a:rPr lang="en-IN" sz="1400" b="0" i="0" u="none" strike="noStrike">
                          <a:solidFill>
                            <a:srgbClr val="000000"/>
                          </a:solidFill>
                          <a:latin typeface="Cambria" pitchFamily="18" charset="0"/>
                        </a:rPr>
                        <a:t>Districts</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361392">
                <a:tc vMerge="1">
                  <a:txBody>
                    <a:bodyPr/>
                    <a:lstStyle/>
                    <a:p>
                      <a:endParaRPr lang="en-IN"/>
                    </a:p>
                  </a:txBody>
                  <a:tcPr/>
                </a:tc>
                <a:tc vMerge="1">
                  <a:txBody>
                    <a:bodyPr/>
                    <a:lstStyle/>
                    <a:p>
                      <a:endParaRPr lang="en-IN"/>
                    </a:p>
                  </a:txBody>
                  <a:tcPr/>
                </a:tc>
                <a:tc gridSpan="2">
                  <a:txBody>
                    <a:bodyPr/>
                    <a:lstStyle/>
                    <a:p>
                      <a:pPr algn="ctr" fontAlgn="b"/>
                      <a:r>
                        <a:rPr lang="en-US" sz="1400" b="0" i="0" u="none" strike="noStrike" dirty="0" err="1" smtClean="0">
                          <a:solidFill>
                            <a:srgbClr val="000000"/>
                          </a:solidFill>
                          <a:latin typeface="Cambria" pitchFamily="18" charset="0"/>
                        </a:rPr>
                        <a:t>Kasargod</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gridSpan="2">
                  <a:txBody>
                    <a:bodyPr/>
                    <a:lstStyle/>
                    <a:p>
                      <a:pPr algn="ctr" fontAlgn="b"/>
                      <a:r>
                        <a:rPr lang="en-IN" sz="1400" b="0" i="0" u="none" strike="noStrike" dirty="0" err="1" smtClean="0">
                          <a:solidFill>
                            <a:srgbClr val="000000"/>
                          </a:solidFill>
                          <a:latin typeface="Cambria" pitchFamily="18" charset="0"/>
                        </a:rPr>
                        <a:t>Kannur</a:t>
                      </a:r>
                      <a:r>
                        <a:rPr lang="en-IN" sz="1400" b="0" i="0" u="none" strike="noStrike" dirty="0" smtClean="0">
                          <a:solidFill>
                            <a:srgbClr val="000000"/>
                          </a:solidFill>
                          <a:latin typeface="Cambria" pitchFamily="18" charset="0"/>
                        </a:rPr>
                        <a:t> </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gridSpan="2">
                  <a:txBody>
                    <a:bodyPr/>
                    <a:lstStyle/>
                    <a:p>
                      <a:pPr algn="ctr" fontAlgn="b"/>
                      <a:r>
                        <a:rPr lang="en-IN" sz="1400" b="0" i="0" u="none" strike="noStrike" dirty="0" err="1" smtClean="0">
                          <a:solidFill>
                            <a:srgbClr val="000000"/>
                          </a:solidFill>
                          <a:latin typeface="Cambria" pitchFamily="18" charset="0"/>
                        </a:rPr>
                        <a:t>Wayanad</a:t>
                      </a:r>
                      <a:r>
                        <a:rPr lang="en-IN" sz="1400" b="0" i="0" u="none" strike="noStrike" dirty="0" smtClean="0">
                          <a:solidFill>
                            <a:srgbClr val="000000"/>
                          </a:solidFill>
                          <a:latin typeface="Cambria" pitchFamily="18" charset="0"/>
                        </a:rPr>
                        <a:t> </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gridSpan="2">
                  <a:txBody>
                    <a:bodyPr/>
                    <a:lstStyle/>
                    <a:p>
                      <a:pPr algn="ctr" fontAlgn="b"/>
                      <a:r>
                        <a:rPr lang="en-IN" sz="1400" b="0" i="0" u="none" strike="noStrike" dirty="0" err="1" smtClean="0">
                          <a:solidFill>
                            <a:srgbClr val="000000"/>
                          </a:solidFill>
                          <a:latin typeface="Cambria" pitchFamily="18" charset="0"/>
                        </a:rPr>
                        <a:t>Kozhikkode</a:t>
                      </a:r>
                      <a:r>
                        <a:rPr lang="en-IN" sz="1400" b="0" i="0" u="none" strike="noStrike" dirty="0" smtClean="0">
                          <a:solidFill>
                            <a:srgbClr val="000000"/>
                          </a:solidFill>
                          <a:latin typeface="Cambria" pitchFamily="18" charset="0"/>
                        </a:rPr>
                        <a:t> </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gridSpan="2">
                  <a:txBody>
                    <a:bodyPr/>
                    <a:lstStyle/>
                    <a:p>
                      <a:pPr algn="ctr" fontAlgn="b"/>
                      <a:r>
                        <a:rPr lang="en-IN" sz="1400" b="0" i="0" u="none" strike="noStrike" dirty="0" err="1" smtClean="0">
                          <a:solidFill>
                            <a:srgbClr val="000000"/>
                          </a:solidFill>
                          <a:latin typeface="Cambria" pitchFamily="18" charset="0"/>
                        </a:rPr>
                        <a:t>Malappuram</a:t>
                      </a:r>
                      <a:r>
                        <a:rPr lang="en-IN" sz="1400" b="0" i="0" u="none" strike="noStrike" dirty="0" smtClean="0">
                          <a:solidFill>
                            <a:srgbClr val="000000"/>
                          </a:solidFill>
                          <a:latin typeface="Cambria" pitchFamily="18" charset="0"/>
                        </a:rPr>
                        <a:t> </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r>
              <a:tr h="558902">
                <a:tc vMerge="1">
                  <a:txBody>
                    <a:bodyPr/>
                    <a:lstStyle/>
                    <a:p>
                      <a:endParaRPr lang="en-IN"/>
                    </a:p>
                  </a:txBody>
                  <a:tcPr/>
                </a:tc>
                <a:tc vMerge="1">
                  <a:txBody>
                    <a:bodyPr/>
                    <a:lstStyle/>
                    <a:p>
                      <a:endParaRPr lang="en-IN"/>
                    </a:p>
                  </a:txBody>
                  <a:tcPr/>
                </a:tc>
                <a:tc>
                  <a:txBody>
                    <a:bodyPr/>
                    <a:lstStyle/>
                    <a:p>
                      <a:pPr algn="ctr" fontAlgn="b"/>
                      <a:r>
                        <a:rPr lang="en-IN" sz="1400" b="0" i="0" u="none" strike="noStrike" dirty="0">
                          <a:solidFill>
                            <a:srgbClr val="000000"/>
                          </a:solidFill>
                          <a:latin typeface="Cambria" pitchFamily="18" charset="0"/>
                        </a:rPr>
                        <a:t>Physical reporting</a:t>
                      </a:r>
                    </a:p>
                  </a:txBody>
                  <a:tcPr marL="7483" marR="7483" marT="7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MIS</a:t>
                      </a:r>
                    </a:p>
                  </a:txBody>
                  <a:tcPr marL="7483" marR="7483" marT="7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Physical reporting</a:t>
                      </a:r>
                    </a:p>
                  </a:txBody>
                  <a:tcPr marL="7483" marR="7483" marT="7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MIS</a:t>
                      </a:r>
                    </a:p>
                  </a:txBody>
                  <a:tcPr marL="7483" marR="7483" marT="7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Physical reporting</a:t>
                      </a:r>
                    </a:p>
                  </a:txBody>
                  <a:tcPr marL="7483" marR="7483" marT="7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MIS</a:t>
                      </a:r>
                    </a:p>
                  </a:txBody>
                  <a:tcPr marL="7483" marR="7483" marT="7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Physical reporting</a:t>
                      </a:r>
                    </a:p>
                  </a:txBody>
                  <a:tcPr marL="7483" marR="7483" marT="7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MIS</a:t>
                      </a:r>
                    </a:p>
                  </a:txBody>
                  <a:tcPr marL="7483" marR="7483" marT="7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Physical reporting</a:t>
                      </a:r>
                    </a:p>
                  </a:txBody>
                  <a:tcPr marL="7483" marR="7483" marT="7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MIS</a:t>
                      </a:r>
                    </a:p>
                  </a:txBody>
                  <a:tcPr marL="7483" marR="7483" marT="7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392">
                <a:tc>
                  <a:txBody>
                    <a:bodyPr/>
                    <a:lstStyle/>
                    <a:p>
                      <a:pPr algn="ctr" fontAlgn="b"/>
                      <a:r>
                        <a:rPr lang="en-IN" sz="1400" b="0" i="0" u="none" strike="noStrike">
                          <a:solidFill>
                            <a:srgbClr val="000000"/>
                          </a:solidFill>
                          <a:latin typeface="Cambria" pitchFamily="18" charset="0"/>
                        </a:rPr>
                        <a:t>1</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400" b="0" i="0" u="none" strike="noStrike" dirty="0">
                          <a:solidFill>
                            <a:srgbClr val="000000"/>
                          </a:solidFill>
                          <a:latin typeface="Cambria" pitchFamily="18" charset="0"/>
                        </a:rPr>
                        <a:t>Renovation of old WHS</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Cambria" pitchFamily="18" charset="0"/>
                        </a:rPr>
                        <a:t>0</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12</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 </a:t>
                      </a:r>
                      <a:r>
                        <a:rPr lang="en-IN" sz="1400" b="0" i="0" u="none" strike="noStrike" dirty="0" smtClean="0">
                          <a:solidFill>
                            <a:srgbClr val="000000"/>
                          </a:solidFill>
                          <a:latin typeface="Cambria" pitchFamily="18" charset="0"/>
                        </a:rPr>
                        <a:t>0</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4</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smtClean="0">
                          <a:solidFill>
                            <a:srgbClr val="000000"/>
                          </a:solidFill>
                          <a:latin typeface="Cambria" pitchFamily="18" charset="0"/>
                        </a:rPr>
                        <a:t>0</a:t>
                      </a:r>
                      <a:r>
                        <a:rPr lang="en-IN" sz="1400" b="0" i="0" u="none" strike="noStrike" dirty="0">
                          <a:solidFill>
                            <a:srgbClr val="000000"/>
                          </a:solidFill>
                          <a:latin typeface="Cambria" pitchFamily="18" charset="0"/>
                        </a:rPr>
                        <a:t> </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0</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Cambria" pitchFamily="18" charset="0"/>
                        </a:rPr>
                        <a:t>3</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136</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 </a:t>
                      </a:r>
                      <a:r>
                        <a:rPr lang="en-IN" sz="1400" b="0" i="0" u="none" strike="noStrike" dirty="0" smtClean="0">
                          <a:solidFill>
                            <a:srgbClr val="000000"/>
                          </a:solidFill>
                          <a:latin typeface="Cambria" pitchFamily="18" charset="0"/>
                        </a:rPr>
                        <a:t>8</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6</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026">
                <a:tc>
                  <a:txBody>
                    <a:bodyPr/>
                    <a:lstStyle/>
                    <a:p>
                      <a:pPr algn="ctr" fontAlgn="b"/>
                      <a:r>
                        <a:rPr lang="en-IN" sz="1400" b="0" i="0" u="none" strike="noStrike">
                          <a:solidFill>
                            <a:srgbClr val="000000"/>
                          </a:solidFill>
                          <a:latin typeface="Cambria" pitchFamily="18" charset="0"/>
                        </a:rPr>
                        <a:t>2</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400" b="0" i="0" u="none" strike="noStrike" dirty="0">
                          <a:solidFill>
                            <a:srgbClr val="000000"/>
                          </a:solidFill>
                          <a:latin typeface="Cambria" pitchFamily="18" charset="0"/>
                        </a:rPr>
                        <a:t>Construction of new farm ponds, tanks etc</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Cambria" pitchFamily="18" charset="0"/>
                        </a:rPr>
                        <a:t>0</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4</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 </a:t>
                      </a:r>
                      <a:r>
                        <a:rPr lang="en-IN" sz="1400" b="0" i="0" u="none" strike="noStrike" dirty="0" smtClean="0">
                          <a:solidFill>
                            <a:srgbClr val="000000"/>
                          </a:solidFill>
                          <a:latin typeface="Cambria" pitchFamily="18" charset="0"/>
                        </a:rPr>
                        <a:t>0</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0</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 </a:t>
                      </a:r>
                      <a:r>
                        <a:rPr lang="en-IN" sz="1400" b="0" i="0" u="none" strike="noStrike" dirty="0" smtClean="0">
                          <a:solidFill>
                            <a:srgbClr val="000000"/>
                          </a:solidFill>
                          <a:latin typeface="Cambria" pitchFamily="18" charset="0"/>
                        </a:rPr>
                        <a:t>5</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5</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Cambria" pitchFamily="18" charset="0"/>
                        </a:rPr>
                        <a:t>0</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0</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 </a:t>
                      </a:r>
                      <a:r>
                        <a:rPr lang="en-IN" sz="1400" b="0" i="0" u="none" strike="noStrike" dirty="0" smtClean="0">
                          <a:solidFill>
                            <a:srgbClr val="000000"/>
                          </a:solidFill>
                          <a:latin typeface="Cambria" pitchFamily="18" charset="0"/>
                        </a:rPr>
                        <a:t>19</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1</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451">
                <a:tc>
                  <a:txBody>
                    <a:bodyPr/>
                    <a:lstStyle/>
                    <a:p>
                      <a:pPr algn="ctr" fontAlgn="b"/>
                      <a:r>
                        <a:rPr lang="en-IN" sz="1400" b="0" i="0" u="none" strike="noStrike">
                          <a:solidFill>
                            <a:srgbClr val="000000"/>
                          </a:solidFill>
                          <a:latin typeface="Cambria" pitchFamily="18" charset="0"/>
                        </a:rPr>
                        <a:t>3</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400" b="0" i="0" u="none" strike="noStrike" dirty="0">
                          <a:solidFill>
                            <a:srgbClr val="000000"/>
                          </a:solidFill>
                          <a:latin typeface="Cambria" pitchFamily="18" charset="0"/>
                        </a:rPr>
                        <a:t>Construction of new ground water recharge structures (well recharge)</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Cambria" pitchFamily="18" charset="0"/>
                        </a:rPr>
                        <a:t>0</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4</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 </a:t>
                      </a:r>
                      <a:r>
                        <a:rPr lang="en-IN" sz="1400" b="0" i="0" u="none" strike="noStrike" dirty="0" smtClean="0">
                          <a:solidFill>
                            <a:srgbClr val="000000"/>
                          </a:solidFill>
                          <a:latin typeface="Cambria" pitchFamily="18" charset="0"/>
                        </a:rPr>
                        <a:t>57</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38</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 </a:t>
                      </a:r>
                      <a:r>
                        <a:rPr lang="en-IN" sz="1400" b="0" i="0" u="none" strike="noStrike" dirty="0" smtClean="0">
                          <a:solidFill>
                            <a:srgbClr val="000000"/>
                          </a:solidFill>
                          <a:latin typeface="Cambria" pitchFamily="18" charset="0"/>
                        </a:rPr>
                        <a:t>3</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0</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Cambria" pitchFamily="18" charset="0"/>
                        </a:rPr>
                        <a:t>121</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200</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 </a:t>
                      </a:r>
                      <a:r>
                        <a:rPr lang="en-IN" sz="1400" b="0" i="0" u="none" strike="noStrike" dirty="0" smtClean="0">
                          <a:solidFill>
                            <a:srgbClr val="000000"/>
                          </a:solidFill>
                          <a:latin typeface="Cambria" pitchFamily="18" charset="0"/>
                        </a:rPr>
                        <a:t>635</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52</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ctr" fontAlgn="b"/>
                      <a:r>
                        <a:rPr lang="en-IN" sz="1400" b="0" i="0" u="none" strike="noStrike">
                          <a:solidFill>
                            <a:srgbClr val="000000"/>
                          </a:solidFill>
                          <a:latin typeface="Cambria" pitchFamily="18" charset="0"/>
                        </a:rPr>
                        <a:t>4</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400" b="0" i="0" u="none" strike="noStrike" dirty="0">
                          <a:solidFill>
                            <a:srgbClr val="000000"/>
                          </a:solidFill>
                          <a:latin typeface="Cambria" pitchFamily="18" charset="0"/>
                        </a:rPr>
                        <a:t>Construction </a:t>
                      </a:r>
                      <a:r>
                        <a:rPr lang="en-IN" sz="1400" b="0" i="0" u="none" strike="noStrike" dirty="0" err="1">
                          <a:solidFill>
                            <a:srgbClr val="000000"/>
                          </a:solidFill>
                          <a:latin typeface="Cambria" pitchFamily="18" charset="0"/>
                        </a:rPr>
                        <a:t>ofWHS</a:t>
                      </a:r>
                      <a:r>
                        <a:rPr lang="en-IN" sz="1400" b="0" i="0" u="none" strike="noStrike" dirty="0">
                          <a:solidFill>
                            <a:srgbClr val="000000"/>
                          </a:solidFill>
                          <a:latin typeface="Cambria" pitchFamily="18" charset="0"/>
                        </a:rPr>
                        <a:t> (roof top) /Others</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Cambria" pitchFamily="18" charset="0"/>
                        </a:rPr>
                        <a:t>0</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19</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 </a:t>
                      </a:r>
                      <a:r>
                        <a:rPr lang="en-IN" sz="1400" b="0" i="0" u="none" strike="noStrike" dirty="0" smtClean="0">
                          <a:solidFill>
                            <a:srgbClr val="000000"/>
                          </a:solidFill>
                          <a:latin typeface="Cambria" pitchFamily="18" charset="0"/>
                        </a:rPr>
                        <a:t>16.15</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0</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 </a:t>
                      </a:r>
                      <a:r>
                        <a:rPr lang="en-IN" sz="1400" b="0" i="0" u="none" strike="noStrike" dirty="0" smtClean="0">
                          <a:solidFill>
                            <a:srgbClr val="000000"/>
                          </a:solidFill>
                          <a:latin typeface="Cambria" pitchFamily="18" charset="0"/>
                        </a:rPr>
                        <a:t>141.7</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56</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Cambria" pitchFamily="18" charset="0"/>
                        </a:rPr>
                        <a:t>64.12</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0</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 </a:t>
                      </a:r>
                      <a:r>
                        <a:rPr lang="en-IN" sz="1400" b="0" i="0" u="none" strike="noStrike" dirty="0" smtClean="0">
                          <a:solidFill>
                            <a:srgbClr val="000000"/>
                          </a:solidFill>
                          <a:latin typeface="Cambria" pitchFamily="18" charset="0"/>
                        </a:rPr>
                        <a:t>125.9</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554</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392">
                <a:tc>
                  <a:txBody>
                    <a:bodyPr/>
                    <a:lstStyle/>
                    <a:p>
                      <a:pPr algn="ctr" fontAlgn="b"/>
                      <a:r>
                        <a:rPr lang="en-IN" sz="1400" b="0" i="0" u="none" strike="noStrike">
                          <a:solidFill>
                            <a:srgbClr val="000000"/>
                          </a:solidFill>
                          <a:latin typeface="Cambria" pitchFamily="18" charset="0"/>
                        </a:rPr>
                        <a:t>5</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400" b="0" i="0" u="none" strike="noStrike" dirty="0">
                          <a:solidFill>
                            <a:srgbClr val="000000"/>
                          </a:solidFill>
                          <a:latin typeface="Cambria" pitchFamily="18" charset="0"/>
                        </a:rPr>
                        <a:t>Construction of check dam</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Cambria" pitchFamily="18" charset="0"/>
                        </a:rPr>
                        <a:t>0</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2</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 </a:t>
                      </a:r>
                      <a:r>
                        <a:rPr lang="en-IN" sz="1400" b="0" i="0" u="none" strike="noStrike" dirty="0" smtClean="0">
                          <a:solidFill>
                            <a:srgbClr val="000000"/>
                          </a:solidFill>
                          <a:latin typeface="Cambria" pitchFamily="18" charset="0"/>
                        </a:rPr>
                        <a:t>2</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2</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 </a:t>
                      </a:r>
                      <a:r>
                        <a:rPr lang="en-IN" sz="1400" b="0" i="0" u="none" strike="noStrike" dirty="0" smtClean="0">
                          <a:solidFill>
                            <a:srgbClr val="000000"/>
                          </a:solidFill>
                          <a:latin typeface="Cambria" pitchFamily="18" charset="0"/>
                        </a:rPr>
                        <a:t>1</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1</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Cambria" pitchFamily="18" charset="0"/>
                        </a:rPr>
                        <a:t>4.25</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0</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 </a:t>
                      </a:r>
                      <a:r>
                        <a:rPr lang="en-IN" sz="1400" b="0" i="0" u="none" strike="noStrike" dirty="0" smtClean="0">
                          <a:solidFill>
                            <a:srgbClr val="000000"/>
                          </a:solidFill>
                          <a:latin typeface="Cambria" pitchFamily="18" charset="0"/>
                        </a:rPr>
                        <a:t>5</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3</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392">
                <a:tc>
                  <a:txBody>
                    <a:bodyPr/>
                    <a:lstStyle/>
                    <a:p>
                      <a:pPr algn="ctr" fontAlgn="b"/>
                      <a:r>
                        <a:rPr lang="en-IN" sz="1400" b="0" i="0" u="none" strike="noStrike">
                          <a:solidFill>
                            <a:srgbClr val="000000"/>
                          </a:solidFill>
                          <a:latin typeface="Cambria" pitchFamily="18" charset="0"/>
                        </a:rPr>
                        <a:t>6</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400" b="0" i="0" u="none" strike="noStrike" dirty="0">
                          <a:solidFill>
                            <a:srgbClr val="000000"/>
                          </a:solidFill>
                          <a:latin typeface="Cambria" pitchFamily="18" charset="0"/>
                        </a:rPr>
                        <a:t>Plantation/</a:t>
                      </a:r>
                      <a:r>
                        <a:rPr lang="en-IN" sz="1400" b="0" i="0" u="none" strike="noStrike" dirty="0" err="1">
                          <a:solidFill>
                            <a:srgbClr val="000000"/>
                          </a:solidFill>
                          <a:latin typeface="Cambria" pitchFamily="18" charset="0"/>
                        </a:rPr>
                        <a:t>afforestation</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Cambria" pitchFamily="18" charset="0"/>
                        </a:rPr>
                        <a:t>0</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0</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 </a:t>
                      </a:r>
                      <a:r>
                        <a:rPr lang="en-IN" sz="1400" b="0" i="0" u="none" strike="noStrike" dirty="0" smtClean="0">
                          <a:solidFill>
                            <a:srgbClr val="000000"/>
                          </a:solidFill>
                          <a:latin typeface="Cambria" pitchFamily="18" charset="0"/>
                        </a:rPr>
                        <a:t>0</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0</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 </a:t>
                      </a:r>
                      <a:r>
                        <a:rPr lang="en-IN" sz="1400" b="0" i="0" u="none" strike="noStrike" dirty="0" smtClean="0">
                          <a:solidFill>
                            <a:srgbClr val="000000"/>
                          </a:solidFill>
                          <a:latin typeface="Cambria" pitchFamily="18" charset="0"/>
                        </a:rPr>
                        <a:t>0</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56</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Cambria" pitchFamily="18" charset="0"/>
                        </a:rPr>
                        <a:t>40.66</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4003</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 </a:t>
                      </a:r>
                      <a:r>
                        <a:rPr lang="en-IN" sz="1400" b="0" i="0" u="none" strike="noStrike" dirty="0" smtClean="0">
                          <a:solidFill>
                            <a:srgbClr val="000000"/>
                          </a:solidFill>
                          <a:latin typeface="Cambria" pitchFamily="18" charset="0"/>
                        </a:rPr>
                        <a:t>9.27</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8.42</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392">
                <a:tc>
                  <a:txBody>
                    <a:bodyPr/>
                    <a:lstStyle/>
                    <a:p>
                      <a:pPr algn="ctr" fontAlgn="b"/>
                      <a:r>
                        <a:rPr lang="en-IN" sz="1400" b="0" i="0" u="none" strike="noStrike">
                          <a:solidFill>
                            <a:srgbClr val="000000"/>
                          </a:solidFill>
                          <a:latin typeface="Cambria" pitchFamily="18" charset="0"/>
                        </a:rPr>
                        <a:t>7</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400" b="0" i="0" u="none" strike="noStrike" dirty="0">
                          <a:solidFill>
                            <a:srgbClr val="000000"/>
                          </a:solidFill>
                          <a:latin typeface="Cambria" pitchFamily="18" charset="0"/>
                        </a:rPr>
                        <a:t>Area brought under irrigation</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Cambria" pitchFamily="18" charset="0"/>
                        </a:rPr>
                        <a:t>0</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0</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 </a:t>
                      </a:r>
                      <a:r>
                        <a:rPr lang="en-IN" sz="1400" b="0" i="0" u="none" strike="noStrike" dirty="0" smtClean="0">
                          <a:solidFill>
                            <a:srgbClr val="000000"/>
                          </a:solidFill>
                          <a:latin typeface="Cambria" pitchFamily="18" charset="0"/>
                        </a:rPr>
                        <a:t>16</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0</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 </a:t>
                      </a:r>
                      <a:r>
                        <a:rPr lang="en-IN" sz="1400" b="0" i="0" u="none" strike="noStrike" dirty="0" smtClean="0">
                          <a:solidFill>
                            <a:srgbClr val="000000"/>
                          </a:solidFill>
                          <a:latin typeface="Cambria" pitchFamily="18" charset="0"/>
                        </a:rPr>
                        <a:t>436.11</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0</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Cambria" pitchFamily="18" charset="0"/>
                        </a:rPr>
                        <a:t>0</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a:solidFill>
                            <a:srgbClr val="000000"/>
                          </a:solidFill>
                          <a:latin typeface="Cambria" pitchFamily="18" charset="0"/>
                        </a:rPr>
                        <a:t>0</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 </a:t>
                      </a:r>
                      <a:r>
                        <a:rPr lang="en-IN" sz="1400" b="0" i="0" u="none" strike="noStrike" dirty="0" smtClean="0">
                          <a:solidFill>
                            <a:srgbClr val="000000"/>
                          </a:solidFill>
                          <a:latin typeface="Cambria" pitchFamily="18" charset="0"/>
                        </a:rPr>
                        <a:t>193.71</a:t>
                      </a:r>
                      <a:endParaRPr lang="en-IN" sz="1400" b="0" i="0" u="none" strike="noStrike" dirty="0">
                        <a:solidFill>
                          <a:srgbClr val="000000"/>
                        </a:solidFill>
                        <a:latin typeface="Cambria" pitchFamily="18" charset="0"/>
                      </a:endParaRP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mbria" pitchFamily="18" charset="0"/>
                        </a:rPr>
                        <a:t>0</a:t>
                      </a:r>
                    </a:p>
                  </a:txBody>
                  <a:tcPr marL="7483" marR="7483" marT="74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4"/>
            <a:ext cx="8929718" cy="6858000"/>
          </a:xfrm>
        </p:spPr>
        <p:txBody>
          <a:bodyPr>
            <a:noAutofit/>
          </a:bodyPr>
          <a:lstStyle/>
          <a:p>
            <a:pPr algn="ctr">
              <a:lnSpc>
                <a:spcPct val="120000"/>
              </a:lnSpc>
              <a:buNone/>
            </a:pPr>
            <a:r>
              <a:rPr lang="en-US" sz="2400" b="1" dirty="0" smtClean="0">
                <a:latin typeface="Cambria" pitchFamily="18" charset="0"/>
              </a:rPr>
              <a:t>First Installment of Central and State Share</a:t>
            </a:r>
            <a:endParaRPr lang="en-US" sz="2200" dirty="0" smtClean="0">
              <a:latin typeface="Cambria" pitchFamily="18" charset="0"/>
            </a:endParaRPr>
          </a:p>
          <a:p>
            <a:pPr algn="just">
              <a:lnSpc>
                <a:spcPct val="120000"/>
              </a:lnSpc>
            </a:pPr>
            <a:r>
              <a:rPr lang="en-US" sz="2200" dirty="0" smtClean="0">
                <a:latin typeface="Cambria" pitchFamily="18" charset="0"/>
              </a:rPr>
              <a:t>Budget allocation for PMKSY –WDC for 2017-18 is Rs. 19.22 Cr. (Central Share) </a:t>
            </a:r>
          </a:p>
          <a:p>
            <a:pPr algn="just">
              <a:lnSpc>
                <a:spcPct val="120000"/>
              </a:lnSpc>
            </a:pPr>
            <a:r>
              <a:rPr lang="en-US" sz="2200" dirty="0" smtClean="0">
                <a:latin typeface="Cambria" pitchFamily="18" charset="0"/>
              </a:rPr>
              <a:t>1</a:t>
            </a:r>
            <a:r>
              <a:rPr lang="en-US" sz="2200" baseline="30000" dirty="0" smtClean="0">
                <a:latin typeface="Cambria" pitchFamily="18" charset="0"/>
              </a:rPr>
              <a:t>st</a:t>
            </a:r>
            <a:r>
              <a:rPr lang="en-US" sz="2200" dirty="0" smtClean="0">
                <a:latin typeface="Cambria" pitchFamily="18" charset="0"/>
              </a:rPr>
              <a:t> Installment of fund release from </a:t>
            </a:r>
            <a:r>
              <a:rPr lang="en-US" sz="2200" dirty="0" err="1" smtClean="0">
                <a:latin typeface="Cambria" pitchFamily="18" charset="0"/>
              </a:rPr>
              <a:t>DoLR</a:t>
            </a:r>
            <a:r>
              <a:rPr lang="en-US" sz="2200" dirty="0" smtClean="0">
                <a:latin typeface="Cambria" pitchFamily="18" charset="0"/>
              </a:rPr>
              <a:t> is Rs. 11.53 Cr. </a:t>
            </a:r>
          </a:p>
          <a:p>
            <a:pPr algn="just">
              <a:lnSpc>
                <a:spcPct val="120000"/>
              </a:lnSpc>
            </a:pPr>
            <a:r>
              <a:rPr lang="en-US" sz="2200" dirty="0" smtClean="0">
                <a:latin typeface="Cambria" pitchFamily="18" charset="0"/>
              </a:rPr>
              <a:t>Total release under 1</a:t>
            </a:r>
            <a:r>
              <a:rPr lang="en-US" sz="2200" baseline="30000" dirty="0" smtClean="0">
                <a:latin typeface="Cambria" pitchFamily="18" charset="0"/>
              </a:rPr>
              <a:t>st</a:t>
            </a:r>
            <a:r>
              <a:rPr lang="en-US" sz="2200" dirty="0" smtClean="0">
                <a:latin typeface="Cambria" pitchFamily="18" charset="0"/>
              </a:rPr>
              <a:t> Installment, including State Share, is Rs. 19.21 Cr. (Not yet received in SLNA account) </a:t>
            </a:r>
          </a:p>
          <a:p>
            <a:pPr algn="just">
              <a:lnSpc>
                <a:spcPct val="120000"/>
              </a:lnSpc>
            </a:pPr>
            <a:r>
              <a:rPr lang="en-US" sz="2200" dirty="0" smtClean="0">
                <a:latin typeface="Cambria" pitchFamily="18" charset="0"/>
              </a:rPr>
              <a:t>Pending for transfer credit </a:t>
            </a:r>
          </a:p>
          <a:p>
            <a:pPr algn="just">
              <a:lnSpc>
                <a:spcPct val="120000"/>
              </a:lnSpc>
              <a:buNone/>
            </a:pPr>
            <a:r>
              <a:rPr lang="en-US" sz="2200" b="1" dirty="0" smtClean="0">
                <a:latin typeface="Cambria" pitchFamily="18" charset="0"/>
              </a:rPr>
              <a:t>Proposed fund utilization pattern </a:t>
            </a:r>
          </a:p>
          <a:p>
            <a:pPr marL="361950" indent="-361950" algn="just">
              <a:lnSpc>
                <a:spcPct val="120000"/>
              </a:lnSpc>
            </a:pPr>
            <a:r>
              <a:rPr lang="en-US" sz="2200" dirty="0" smtClean="0">
                <a:latin typeface="Cambria" pitchFamily="18" charset="0"/>
              </a:rPr>
              <a:t>1</a:t>
            </a:r>
            <a:r>
              <a:rPr lang="en-US" sz="2200" baseline="30000" dirty="0" smtClean="0">
                <a:latin typeface="Cambria" pitchFamily="18" charset="0"/>
              </a:rPr>
              <a:t>st</a:t>
            </a:r>
            <a:r>
              <a:rPr lang="en-US" sz="2200" dirty="0" smtClean="0">
                <a:latin typeface="Cambria" pitchFamily="18" charset="0"/>
              </a:rPr>
              <a:t> priority is to pending liabilities to the tune of Rs. 11.40 Cr. </a:t>
            </a:r>
          </a:p>
          <a:p>
            <a:pPr marL="361950" indent="-361950" algn="just">
              <a:lnSpc>
                <a:spcPct val="120000"/>
              </a:lnSpc>
            </a:pPr>
            <a:r>
              <a:rPr lang="en-US" sz="2200" dirty="0" smtClean="0">
                <a:latin typeface="Cambria" pitchFamily="18" charset="0"/>
              </a:rPr>
              <a:t>Second Priority – Completion of Batch II Projects </a:t>
            </a:r>
          </a:p>
          <a:p>
            <a:pPr marL="361950" indent="-361950" algn="just">
              <a:lnSpc>
                <a:spcPct val="120000"/>
              </a:lnSpc>
            </a:pPr>
            <a:r>
              <a:rPr lang="en-US" sz="2200" dirty="0" smtClean="0">
                <a:latin typeface="Cambria" pitchFamily="18" charset="0"/>
              </a:rPr>
              <a:t>Third Priority – Completion of ongoing works of Batch III to VI </a:t>
            </a:r>
          </a:p>
          <a:p>
            <a:pPr marL="363538" indent="-363538" algn="just">
              <a:lnSpc>
                <a:spcPct val="120000"/>
              </a:lnSpc>
              <a:buNone/>
            </a:pPr>
            <a:r>
              <a:rPr lang="en-US" sz="2200" b="1" dirty="0" smtClean="0">
                <a:latin typeface="Cambria" pitchFamily="18" charset="0"/>
              </a:rPr>
              <a:t>Submission of UC</a:t>
            </a:r>
            <a:endParaRPr lang="en-IN" sz="2200" b="1" dirty="0" smtClean="0">
              <a:latin typeface="Cambria" pitchFamily="18" charset="0"/>
            </a:endParaRPr>
          </a:p>
          <a:p>
            <a:pPr marL="361950" indent="-361950" algn="just">
              <a:lnSpc>
                <a:spcPct val="120000"/>
              </a:lnSpc>
              <a:buFont typeface="Wingdings" pitchFamily="2" charset="2"/>
              <a:buChar char="Ø"/>
            </a:pPr>
            <a:r>
              <a:rPr lang="en-US" sz="2200" dirty="0" smtClean="0">
                <a:latin typeface="Cambria" pitchFamily="18" charset="0"/>
              </a:rPr>
              <a:t>UC for funds released as 1</a:t>
            </a:r>
            <a:r>
              <a:rPr lang="en-US" sz="2200" baseline="30000" dirty="0" smtClean="0">
                <a:latin typeface="Cambria" pitchFamily="18" charset="0"/>
              </a:rPr>
              <a:t>st</a:t>
            </a:r>
            <a:r>
              <a:rPr lang="en-US" sz="2200" dirty="0" smtClean="0">
                <a:latin typeface="Cambria" pitchFamily="18" charset="0"/>
              </a:rPr>
              <a:t> installment should be furnished within 15days on receipt of the funds from SLNA., after ensuring 100% Utilization.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000108"/>
            <a:ext cx="9144000" cy="3214710"/>
          </a:xfrm>
        </p:spPr>
        <p:txBody>
          <a:bodyPr>
            <a:normAutofit/>
          </a:bodyPr>
          <a:lstStyle/>
          <a:p>
            <a:r>
              <a:rPr lang="en-US" sz="6600" b="1" dirty="0" smtClean="0">
                <a:latin typeface="Cambria" pitchFamily="18" charset="0"/>
              </a:rPr>
              <a:t>NRM Convergence </a:t>
            </a:r>
            <a:br>
              <a:rPr lang="en-US" sz="6600" b="1" dirty="0" smtClean="0">
                <a:latin typeface="Cambria" pitchFamily="18" charset="0"/>
              </a:rPr>
            </a:br>
            <a:r>
              <a:rPr lang="en-US" sz="6600" b="1" dirty="0" smtClean="0">
                <a:latin typeface="Cambria" pitchFamily="18" charset="0"/>
              </a:rPr>
              <a:t>with </a:t>
            </a:r>
            <a:r>
              <a:rPr lang="en-US" sz="6600" b="1" dirty="0" err="1" smtClean="0">
                <a:latin typeface="Cambria" pitchFamily="18" charset="0"/>
              </a:rPr>
              <a:t>MgNREGS</a:t>
            </a:r>
            <a:endParaRPr lang="en-IN" sz="6600" b="1" dirty="0">
              <a:latin typeface="Cambr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Cambria" pitchFamily="18" charset="0"/>
              </a:rPr>
              <a:t>Malappuram</a:t>
            </a:r>
            <a:r>
              <a:rPr lang="en-US" b="1" dirty="0" smtClean="0">
                <a:latin typeface="Cambria" pitchFamily="18" charset="0"/>
              </a:rPr>
              <a:t> </a:t>
            </a:r>
            <a:endParaRPr lang="en-IN" b="1" dirty="0">
              <a:latin typeface="Cambria" pitchFamily="18" charset="0"/>
            </a:endParaRPr>
          </a:p>
        </p:txBody>
      </p:sp>
      <p:graphicFrame>
        <p:nvGraphicFramePr>
          <p:cNvPr id="3" name="Table 2"/>
          <p:cNvGraphicFramePr>
            <a:graphicFrameLocks noGrp="1"/>
          </p:cNvGraphicFramePr>
          <p:nvPr/>
        </p:nvGraphicFramePr>
        <p:xfrm>
          <a:off x="357158" y="1643050"/>
          <a:ext cx="8643998" cy="4503754"/>
        </p:xfrm>
        <a:graphic>
          <a:graphicData uri="http://schemas.openxmlformats.org/drawingml/2006/table">
            <a:tbl>
              <a:tblPr/>
              <a:tblGrid>
                <a:gridCol w="584829"/>
                <a:gridCol w="2608866"/>
                <a:gridCol w="1165768"/>
                <a:gridCol w="891354"/>
                <a:gridCol w="935144"/>
                <a:gridCol w="1283512"/>
                <a:gridCol w="1174525"/>
              </a:tblGrid>
              <a:tr h="1087290">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Sl. No.</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Project</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No. of Works identified</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No. of Works in LB</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Started</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Completed</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Remarks</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051">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1 </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fontAlgn="b" latinLnBrk="0" hangingPunct="1">
                        <a:spcAft>
                          <a:spcPts val="1000"/>
                        </a:spcAft>
                      </a:pPr>
                      <a:r>
                        <a:rPr lang="en-IN" sz="2000" kern="1200" dirty="0" err="1">
                          <a:solidFill>
                            <a:schemeClr val="tx1"/>
                          </a:solidFill>
                          <a:latin typeface="Cambria"/>
                          <a:ea typeface="Calibri"/>
                          <a:cs typeface="Times New Roman"/>
                        </a:rPr>
                        <a:t>Areakode</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1</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1</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1</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1</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fontAlgn="b" latinLnBrk="0" hangingPunct="1">
                        <a:spcAft>
                          <a:spcPts val="1000"/>
                        </a:spcAft>
                      </a:pP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051">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2 </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fontAlgn="b" latinLnBrk="0" hangingPunct="1">
                        <a:spcAft>
                          <a:spcPts val="1000"/>
                        </a:spcAft>
                      </a:pPr>
                      <a:r>
                        <a:rPr lang="en-IN" sz="2000" kern="1200" dirty="0">
                          <a:solidFill>
                            <a:schemeClr val="tx1"/>
                          </a:solidFill>
                          <a:latin typeface="Cambria"/>
                          <a:ea typeface="Calibri"/>
                          <a:cs typeface="Times New Roman"/>
                        </a:rPr>
                        <a:t>Areakode</a:t>
                      </a: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3</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3</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3</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0</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fontAlgn="b" latinLnBrk="0" hangingPunct="1">
                        <a:spcAft>
                          <a:spcPts val="1000"/>
                        </a:spcAft>
                      </a:pP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329">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3 </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fontAlgn="b" latinLnBrk="0" hangingPunct="1">
                        <a:spcAft>
                          <a:spcPts val="1000"/>
                        </a:spcAft>
                      </a:pPr>
                      <a:r>
                        <a:rPr lang="en-IN" sz="2000" kern="1200" dirty="0">
                          <a:solidFill>
                            <a:schemeClr val="tx1"/>
                          </a:solidFill>
                          <a:latin typeface="Cambria"/>
                          <a:ea typeface="Calibri"/>
                          <a:cs typeface="Times New Roman"/>
                        </a:rPr>
                        <a:t>Areakode</a:t>
                      </a: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16</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12</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2</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0</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fontAlgn="b" latinLnBrk="0" hangingPunct="1">
                        <a:spcAft>
                          <a:spcPts val="1000"/>
                        </a:spcAft>
                      </a:pP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329">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4 </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fontAlgn="b" latinLnBrk="0" hangingPunct="1">
                        <a:spcAft>
                          <a:spcPts val="1000"/>
                        </a:spcAft>
                      </a:pPr>
                      <a:r>
                        <a:rPr lang="en-IN" sz="2000" kern="1200" dirty="0">
                          <a:solidFill>
                            <a:schemeClr val="tx1"/>
                          </a:solidFill>
                          <a:latin typeface="Cambria"/>
                          <a:ea typeface="Calibri"/>
                          <a:cs typeface="Times New Roman"/>
                        </a:rPr>
                        <a:t>Kuttippuram</a:t>
                      </a: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29</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29</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0</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0</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fontAlgn="b" latinLnBrk="0" hangingPunct="1">
                        <a:spcAft>
                          <a:spcPts val="1000"/>
                        </a:spcAft>
                      </a:pP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329">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5 </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fontAlgn="b" latinLnBrk="0" hangingPunct="1">
                        <a:spcAft>
                          <a:spcPts val="1000"/>
                        </a:spcAft>
                      </a:pPr>
                      <a:r>
                        <a:rPr lang="en-IN" sz="2000" kern="1200" dirty="0">
                          <a:solidFill>
                            <a:schemeClr val="tx1"/>
                          </a:solidFill>
                          <a:latin typeface="Cambria"/>
                          <a:ea typeface="Calibri"/>
                          <a:cs typeface="Times New Roman"/>
                        </a:rPr>
                        <a:t>Wandoor</a:t>
                      </a: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60</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60</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0</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0</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fontAlgn="b" latinLnBrk="0" hangingPunct="1">
                        <a:spcAft>
                          <a:spcPts val="1000"/>
                        </a:spcAft>
                      </a:pP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7995">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6 </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fontAlgn="b" latinLnBrk="0" hangingPunct="1">
                        <a:spcAft>
                          <a:spcPts val="1000"/>
                        </a:spcAft>
                      </a:pPr>
                      <a:r>
                        <a:rPr lang="en-IN" sz="2000" kern="1200" dirty="0">
                          <a:solidFill>
                            <a:schemeClr val="tx1"/>
                          </a:solidFill>
                          <a:latin typeface="Cambria"/>
                          <a:ea typeface="Calibri"/>
                          <a:cs typeface="Times New Roman"/>
                        </a:rPr>
                        <a:t>Vengara</a:t>
                      </a: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186</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186</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4</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3</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fontAlgn="b" latinLnBrk="0" hangingPunct="1">
                        <a:spcAft>
                          <a:spcPts val="1000"/>
                        </a:spcAft>
                      </a:pP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329">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7 </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fontAlgn="b" latinLnBrk="0" hangingPunct="1">
                        <a:spcAft>
                          <a:spcPts val="1000"/>
                        </a:spcAft>
                      </a:pPr>
                      <a:r>
                        <a:rPr lang="en-IN" sz="2000" kern="1200" dirty="0">
                          <a:solidFill>
                            <a:schemeClr val="tx1"/>
                          </a:solidFill>
                          <a:latin typeface="Cambria"/>
                          <a:ea typeface="Calibri"/>
                          <a:cs typeface="Times New Roman"/>
                        </a:rPr>
                        <a:t>Wandoor</a:t>
                      </a: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51</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51</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2</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2</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fontAlgn="b" latinLnBrk="0" hangingPunct="1">
                        <a:spcAft>
                          <a:spcPts val="1000"/>
                        </a:spcAft>
                      </a:pP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051">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8 </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fontAlgn="b" latinLnBrk="0" hangingPunct="1">
                        <a:spcAft>
                          <a:spcPts val="1000"/>
                        </a:spcAft>
                      </a:pPr>
                      <a:r>
                        <a:rPr lang="en-IN" sz="2000" kern="1200" dirty="0">
                          <a:solidFill>
                            <a:schemeClr val="tx1"/>
                          </a:solidFill>
                          <a:latin typeface="Cambria"/>
                          <a:ea typeface="Calibri"/>
                          <a:cs typeface="Times New Roman"/>
                        </a:rPr>
                        <a:t>Kondotty</a:t>
                      </a: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9</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9</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3</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latinLnBrk="0" hangingPunct="1">
                        <a:spcAft>
                          <a:spcPts val="1000"/>
                        </a:spcAft>
                      </a:pPr>
                      <a:r>
                        <a:rPr lang="en-US" sz="2000" kern="1200" dirty="0">
                          <a:solidFill>
                            <a:schemeClr val="tx1"/>
                          </a:solidFill>
                          <a:latin typeface="Cambria"/>
                          <a:ea typeface="Calibri"/>
                          <a:cs typeface="Times New Roman"/>
                        </a:rPr>
                        <a:t>0</a:t>
                      </a: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810" indent="0" algn="ctr" defTabSz="914400" rtl="0" eaLnBrk="1" fontAlgn="b" latinLnBrk="0" hangingPunct="1">
                        <a:spcAft>
                          <a:spcPts val="1000"/>
                        </a:spcAft>
                      </a:pPr>
                      <a:endParaRPr lang="en-IN" sz="2000" kern="1200" dirty="0">
                        <a:solidFill>
                          <a:schemeClr val="tx1"/>
                        </a:solidFill>
                        <a:latin typeface="Cambria"/>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582</TotalTime>
  <Words>1398</Words>
  <Application>Microsoft Office PowerPoint</Application>
  <PresentationFormat>On-screen Show (4:3)</PresentationFormat>
  <Paragraphs>634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PMKSY-WDC   Regional Review Meeting on 15.12.2017 Kozhikode </vt:lpstr>
      <vt:lpstr>Financial Progress</vt:lpstr>
      <vt:lpstr>Slide 3</vt:lpstr>
      <vt:lpstr>Slide 4</vt:lpstr>
      <vt:lpstr>Physical Progress </vt:lpstr>
      <vt:lpstr>Slide 6</vt:lpstr>
      <vt:lpstr>Slide 7</vt:lpstr>
      <vt:lpstr>NRM Convergence  with MgNREGS</vt:lpstr>
      <vt:lpstr>Malappuram </vt:lpstr>
      <vt:lpstr>Kozhikkode</vt:lpstr>
      <vt:lpstr>Wayanad</vt:lpstr>
      <vt:lpstr>KANNUR</vt:lpstr>
      <vt:lpstr>KASARGOD</vt:lpstr>
      <vt:lpstr>Slide 14</vt:lpstr>
      <vt:lpstr>Details of   Batch II projects to be phased  out this year</vt:lpstr>
      <vt:lpstr>Strategy for Completion of Batch II projects</vt:lpstr>
      <vt:lpstr>Strategy for Completion of Batch II projects  ..Contd</vt:lpstr>
      <vt:lpstr>PFMS roll out </vt:lpstr>
      <vt:lpstr>PRICE (Project Information and Cost Estimation)</vt:lpstr>
      <vt:lpstr>Slide 20</vt:lpstr>
      <vt:lpstr>MIS-PIA not yet reported upto 2017-18 Nov Physical Progress </vt:lpstr>
      <vt:lpstr>MIS-PIA not yet reported upto 2017-18  Nov Financial Progress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PMKSY-WDC</dc:title>
  <dc:creator>user</dc:creator>
  <cp:lastModifiedBy>Administrator</cp:lastModifiedBy>
  <cp:revision>78</cp:revision>
  <dcterms:created xsi:type="dcterms:W3CDTF">2017-11-07T06:51:51Z</dcterms:created>
  <dcterms:modified xsi:type="dcterms:W3CDTF">2017-12-19T08:48:20Z</dcterms:modified>
</cp:coreProperties>
</file>