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2" r:id="rId4"/>
    <p:sldId id="263" r:id="rId5"/>
    <p:sldId id="270" r:id="rId6"/>
    <p:sldId id="272" r:id="rId7"/>
    <p:sldId id="273" r:id="rId8"/>
    <p:sldId id="274" r:id="rId9"/>
    <p:sldId id="275" r:id="rId10"/>
    <p:sldId id="276" r:id="rId11"/>
    <p:sldId id="277" r:id="rId12"/>
    <p:sldId id="258" r:id="rId13"/>
    <p:sldId id="259" r:id="rId14"/>
    <p:sldId id="260" r:id="rId15"/>
    <p:sldId id="269" r:id="rId16"/>
    <p:sldId id="27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6E4527-85D9-4F6C-AA45-1E0CE81B4CB4}" type="datetimeFigureOut">
              <a:rPr lang="en-US" smtClean="0"/>
              <a:t>2/3/2015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772C51-A917-453F-8B32-A628C99C8FFD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5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45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F1BF98-33FC-43E4-AE11-D20C9B0492E3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6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46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AAD126-39ED-4788-99E0-6035F184A4AC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74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47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23CFC3-3160-4291-81DF-6AAC7B968F27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14D744-2BEA-4C06-A3FD-C7C139DF0BB4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9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49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920496-9A3F-4630-8FE0-102C42F9D926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0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0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FC3A92-7138-4C0B-AB8A-DE8EA04F5CED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7620000" cy="563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33400" y="1066800"/>
            <a:ext cx="8229600" cy="5257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8576B-6D0C-48B3-8EC5-41FEB2AC85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19201"/>
            <a:ext cx="8382000" cy="1600200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IWMP</a:t>
            </a:r>
            <a:endParaRPr lang="en-IN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2819400"/>
            <a:ext cx="7010400" cy="2819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Strategies and </a:t>
            </a:r>
            <a:r>
              <a:rPr lang="en-US" sz="4000" b="1" dirty="0" smtClean="0">
                <a:solidFill>
                  <a:schemeClr val="tx1"/>
                </a:solidFill>
              </a:rPr>
              <a:t>Approaches </a:t>
            </a:r>
            <a:r>
              <a:rPr lang="en-US" sz="4000" b="1" dirty="0" smtClean="0">
                <a:solidFill>
                  <a:schemeClr val="tx1"/>
                </a:solidFill>
              </a:rPr>
              <a:t>in Planning and Implementation of NRM works</a:t>
            </a:r>
            <a:endParaRPr lang="en-IN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</a:rPr>
              <a:t>Net Planning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219200"/>
            <a:ext cx="8382000" cy="5181600"/>
          </a:xfrm>
          <a:prstGeom prst="rect">
            <a:avLst/>
          </a:prstGeom>
        </p:spPr>
        <p:txBody>
          <a:bodyPr>
            <a:normAutofit fontScale="47500" lnSpcReduction="20000"/>
          </a:bodyPr>
          <a:lstStyle/>
          <a:p>
            <a:pPr marL="342900" indent="-34290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sz="3600" b="1" kern="0" dirty="0">
                <a:effectLst/>
                <a:latin typeface="Arial Black" pitchFamily="34" charset="0"/>
              </a:rPr>
              <a:t>Meeting with local community members</a:t>
            </a:r>
          </a:p>
          <a:p>
            <a:pPr marL="342900" indent="-34290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sz="3600" b="1" kern="0" dirty="0">
                <a:effectLst/>
                <a:latin typeface="Arial Black" pitchFamily="34" charset="0"/>
              </a:rPr>
              <a:t>Understanding various schemes running in the project area for convergence.</a:t>
            </a:r>
          </a:p>
          <a:p>
            <a:pPr marL="342900" indent="-34290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sz="3600" b="1" kern="0" dirty="0">
                <a:effectLst/>
                <a:latin typeface="Arial Black" pitchFamily="34" charset="0"/>
              </a:rPr>
              <a:t>Detail Budgeting for each activity to be undertaken under IWMP.</a:t>
            </a:r>
          </a:p>
          <a:p>
            <a:pPr marL="342900" indent="-34290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sz="3600" b="1" kern="0" dirty="0">
                <a:effectLst/>
                <a:latin typeface="Arial Black" pitchFamily="34" charset="0"/>
              </a:rPr>
              <a:t>Identifying interventions in each single plot of the watershed	</a:t>
            </a:r>
          </a:p>
          <a:p>
            <a:pPr marL="342900" indent="-34290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en-US" sz="3600" b="1" kern="0" dirty="0">
                <a:effectLst/>
                <a:latin typeface="Arial Black" pitchFamily="34" charset="0"/>
              </a:rPr>
              <a:t> Group Discussion of activities with</a:t>
            </a:r>
          </a:p>
          <a:p>
            <a:pPr marL="342900" indent="-34290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Font typeface="Arial" charset="0"/>
              <a:buNone/>
              <a:defRPr/>
            </a:pPr>
            <a:r>
              <a:rPr lang="en-US" sz="3600" b="1" kern="0" dirty="0">
                <a:effectLst/>
                <a:latin typeface="Arial Black" pitchFamily="34" charset="0"/>
              </a:rPr>
              <a:t>		-Watershed committee</a:t>
            </a:r>
          </a:p>
          <a:p>
            <a:pPr marL="342900" indent="-34290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Font typeface="Arial" charset="0"/>
              <a:buNone/>
              <a:defRPr/>
            </a:pPr>
            <a:r>
              <a:rPr lang="en-US" sz="3600" b="1" kern="0" dirty="0">
                <a:effectLst/>
                <a:latin typeface="Arial Black" pitchFamily="34" charset="0"/>
              </a:rPr>
              <a:t>		-Farmers(Small, Marginal) &amp; Agricultural </a:t>
            </a:r>
            <a:r>
              <a:rPr lang="en-US" sz="3600" b="1" kern="0" dirty="0" err="1">
                <a:effectLst/>
                <a:latin typeface="Arial Black" pitchFamily="34" charset="0"/>
              </a:rPr>
              <a:t>labours</a:t>
            </a:r>
            <a:endParaRPr lang="en-US" sz="3600" b="1" kern="0" dirty="0">
              <a:effectLst/>
              <a:latin typeface="Arial Black" pitchFamily="34" charset="0"/>
            </a:endParaRPr>
          </a:p>
          <a:p>
            <a:pPr marL="342900" indent="-34290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Font typeface="Arial" charset="0"/>
              <a:buNone/>
              <a:defRPr/>
            </a:pPr>
            <a:r>
              <a:rPr lang="en-US" sz="3600" b="1" kern="0" dirty="0">
                <a:effectLst/>
                <a:latin typeface="Arial Black" pitchFamily="34" charset="0"/>
              </a:rPr>
              <a:t>		-Women group</a:t>
            </a:r>
          </a:p>
          <a:p>
            <a:pPr marL="342900" indent="-34290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Font typeface="Arial" charset="0"/>
              <a:buNone/>
              <a:defRPr/>
            </a:pPr>
            <a:r>
              <a:rPr lang="en-US" sz="3600" b="1" kern="0" dirty="0">
                <a:effectLst/>
                <a:latin typeface="Arial Black" pitchFamily="34" charset="0"/>
              </a:rPr>
              <a:t>		-BPL,SC/ST Population</a:t>
            </a:r>
          </a:p>
          <a:p>
            <a:pPr marL="342900" indent="-34290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Font typeface="Arial" charset="0"/>
              <a:buNone/>
              <a:defRPr/>
            </a:pPr>
            <a:r>
              <a:rPr lang="en-US" sz="2900" b="1" kern="0" dirty="0">
                <a:effectLst/>
                <a:latin typeface="Arial Black" pitchFamily="34" charset="0"/>
              </a:rPr>
              <a:t>		</a:t>
            </a:r>
          </a:p>
          <a:p>
            <a:pPr marL="342900" indent="-34290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Font typeface="Arial" charset="0"/>
              <a:buNone/>
              <a:defRPr/>
            </a:pPr>
            <a:r>
              <a:rPr lang="en-US" b="1" kern="0" dirty="0">
                <a:effectLst/>
                <a:latin typeface="Arial Black" pitchFamily="34" charset="0"/>
              </a:rPr>
              <a:t>			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Net Planning </a:t>
            </a:r>
            <a:endParaRPr lang="en-US" b="1" dirty="0"/>
          </a:p>
        </p:txBody>
      </p:sp>
      <p:sp>
        <p:nvSpPr>
          <p:cNvPr id="17411" name="Line 3"/>
          <p:cNvSpPr>
            <a:spLocks noChangeShapeType="1"/>
          </p:cNvSpPr>
          <p:nvPr/>
        </p:nvSpPr>
        <p:spPr bwMode="gray">
          <a:xfrm flipH="1">
            <a:off x="873125" y="5621338"/>
            <a:ext cx="165735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gray">
          <a:xfrm flipH="1">
            <a:off x="873125" y="4783138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gray">
          <a:xfrm flipH="1">
            <a:off x="873125" y="3952875"/>
            <a:ext cx="335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gray">
          <a:xfrm flipH="1">
            <a:off x="873125" y="3124200"/>
            <a:ext cx="416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gray">
          <a:xfrm flipH="1" flipV="1">
            <a:off x="873125" y="2282825"/>
            <a:ext cx="5033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gray">
          <a:xfrm>
            <a:off x="1025525" y="2276475"/>
            <a:ext cx="0" cy="8715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gray">
          <a:xfrm>
            <a:off x="1025525" y="3148013"/>
            <a:ext cx="0" cy="817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gray">
          <a:xfrm>
            <a:off x="1025525" y="3965575"/>
            <a:ext cx="0" cy="815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gray">
          <a:xfrm>
            <a:off x="1025525" y="4783138"/>
            <a:ext cx="0" cy="815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gray">
          <a:xfrm>
            <a:off x="1763713" y="2600325"/>
            <a:ext cx="21224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400" b="1" dirty="0">
                <a:solidFill>
                  <a:srgbClr val="C00000"/>
                </a:solidFill>
                <a:latin typeface="Verdana" pitchFamily="34" charset="0"/>
              </a:rPr>
              <a:t>Activities Planning </a:t>
            </a:r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2590800" y="2286000"/>
            <a:ext cx="5826125" cy="3343275"/>
            <a:chOff x="1514" y="1446"/>
            <a:chExt cx="3670" cy="2106"/>
          </a:xfrm>
        </p:grpSpPr>
        <p:sp>
          <p:nvSpPr>
            <p:cNvPr id="17" name="Freeform 17"/>
            <p:cNvSpPr>
              <a:spLocks/>
            </p:cNvSpPr>
            <p:nvPr/>
          </p:nvSpPr>
          <p:spPr bwMode="gray">
            <a:xfrm>
              <a:off x="4817" y="1446"/>
              <a:ext cx="363" cy="533"/>
            </a:xfrm>
            <a:custGeom>
              <a:avLst/>
              <a:gdLst/>
              <a:ahLst/>
              <a:cxnLst>
                <a:cxn ang="0">
                  <a:pos x="308" y="120"/>
                </a:cxn>
                <a:cxn ang="0">
                  <a:pos x="0" y="444"/>
                </a:cxn>
                <a:cxn ang="0">
                  <a:pos x="0" y="286"/>
                </a:cxn>
                <a:cxn ang="0">
                  <a:pos x="308" y="0"/>
                </a:cxn>
                <a:cxn ang="0">
                  <a:pos x="308" y="120"/>
                </a:cxn>
              </a:cxnLst>
              <a:rect l="0" t="0" r="r" b="b"/>
              <a:pathLst>
                <a:path w="308" h="444">
                  <a:moveTo>
                    <a:pt x="308" y="120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426" name="Freeform 18"/>
            <p:cNvSpPr>
              <a:spLocks/>
            </p:cNvSpPr>
            <p:nvPr/>
          </p:nvSpPr>
          <p:spPr bwMode="gray">
            <a:xfrm>
              <a:off x="3078" y="1446"/>
              <a:ext cx="2106" cy="341"/>
            </a:xfrm>
            <a:custGeom>
              <a:avLst/>
              <a:gdLst>
                <a:gd name="T0" fmla="*/ 9057 w 1786"/>
                <a:gd name="T1" fmla="*/ 2122 h 284"/>
                <a:gd name="T2" fmla="*/ 0 w 1786"/>
                <a:gd name="T3" fmla="*/ 2122 h 284"/>
                <a:gd name="T4" fmla="*/ 2731 w 1786"/>
                <a:gd name="T5" fmla="*/ 0 h 284"/>
                <a:gd name="T6" fmla="*/ 10945 w 1786"/>
                <a:gd name="T7" fmla="*/ 0 h 284"/>
                <a:gd name="T8" fmla="*/ 9057 w 1786"/>
                <a:gd name="T9" fmla="*/ 2122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86"/>
                <a:gd name="T16" fmla="*/ 0 h 284"/>
                <a:gd name="T17" fmla="*/ 1786 w 1786"/>
                <a:gd name="T18" fmla="*/ 284 h 2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86" h="284">
                  <a:moveTo>
                    <a:pt x="1478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1786" y="0"/>
                  </a:lnTo>
                  <a:lnTo>
                    <a:pt x="1478" y="284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gray">
            <a:xfrm>
              <a:off x="4452" y="1970"/>
              <a:ext cx="363" cy="530"/>
            </a:xfrm>
            <a:custGeom>
              <a:avLst/>
              <a:gdLst/>
              <a:ahLst/>
              <a:cxnLst>
                <a:cxn ang="0">
                  <a:pos x="308" y="120"/>
                </a:cxn>
                <a:cxn ang="0">
                  <a:pos x="0" y="442"/>
                </a:cxn>
                <a:cxn ang="0">
                  <a:pos x="0" y="286"/>
                </a:cxn>
                <a:cxn ang="0">
                  <a:pos x="308" y="0"/>
                </a:cxn>
                <a:cxn ang="0">
                  <a:pos x="308" y="120"/>
                </a:cxn>
              </a:cxnLst>
              <a:rect l="0" t="0" r="r" b="b"/>
              <a:pathLst>
                <a:path w="308" h="442">
                  <a:moveTo>
                    <a:pt x="308" y="120"/>
                  </a:moveTo>
                  <a:lnTo>
                    <a:pt x="0" y="442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428" name="Freeform 20"/>
            <p:cNvSpPr>
              <a:spLocks/>
            </p:cNvSpPr>
            <p:nvPr/>
          </p:nvSpPr>
          <p:spPr bwMode="gray">
            <a:xfrm>
              <a:off x="2555" y="1970"/>
              <a:ext cx="2264" cy="340"/>
            </a:xfrm>
            <a:custGeom>
              <a:avLst/>
              <a:gdLst>
                <a:gd name="T0" fmla="*/ 9885 w 1920"/>
                <a:gd name="T1" fmla="*/ 2056 h 284"/>
                <a:gd name="T2" fmla="*/ 0 w 1920"/>
                <a:gd name="T3" fmla="*/ 2056 h 284"/>
                <a:gd name="T4" fmla="*/ 2731 w 1920"/>
                <a:gd name="T5" fmla="*/ 0 h 284"/>
                <a:gd name="T6" fmla="*/ 11766 w 1920"/>
                <a:gd name="T7" fmla="*/ 0 h 284"/>
                <a:gd name="T8" fmla="*/ 9885 w 1920"/>
                <a:gd name="T9" fmla="*/ 2056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20"/>
                <a:gd name="T16" fmla="*/ 0 h 284"/>
                <a:gd name="T17" fmla="*/ 1920 w 1920"/>
                <a:gd name="T18" fmla="*/ 284 h 2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20" h="284">
                  <a:moveTo>
                    <a:pt x="161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1920" y="0"/>
                  </a:lnTo>
                  <a:lnTo>
                    <a:pt x="1612" y="284"/>
                  </a:lnTo>
                  <a:close/>
                </a:path>
              </a:pathLst>
            </a:custGeom>
            <a:solidFill>
              <a:schemeClr val="hlink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gray">
            <a:xfrm>
              <a:off x="4086" y="2494"/>
              <a:ext cx="361" cy="532"/>
            </a:xfrm>
            <a:custGeom>
              <a:avLst/>
              <a:gdLst/>
              <a:ahLst/>
              <a:cxnLst>
                <a:cxn ang="0">
                  <a:pos x="306" y="122"/>
                </a:cxn>
                <a:cxn ang="0">
                  <a:pos x="0" y="444"/>
                </a:cxn>
                <a:cxn ang="0">
                  <a:pos x="0" y="286"/>
                </a:cxn>
                <a:cxn ang="0">
                  <a:pos x="306" y="0"/>
                </a:cxn>
                <a:cxn ang="0">
                  <a:pos x="306" y="122"/>
                </a:cxn>
              </a:cxnLst>
              <a:rect l="0" t="0" r="r" b="b"/>
              <a:pathLst>
                <a:path w="306" h="444">
                  <a:moveTo>
                    <a:pt x="306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6" y="0"/>
                  </a:lnTo>
                  <a:lnTo>
                    <a:pt x="306" y="122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gray">
            <a:xfrm>
              <a:off x="3722" y="3019"/>
              <a:ext cx="364" cy="533"/>
            </a:xfrm>
            <a:custGeom>
              <a:avLst/>
              <a:gdLst/>
              <a:ahLst/>
              <a:cxnLst>
                <a:cxn ang="0">
                  <a:pos x="308" y="122"/>
                </a:cxn>
                <a:cxn ang="0">
                  <a:pos x="0" y="444"/>
                </a:cxn>
                <a:cxn ang="0">
                  <a:pos x="0" y="286"/>
                </a:cxn>
                <a:cxn ang="0">
                  <a:pos x="308" y="0"/>
                </a:cxn>
                <a:cxn ang="0">
                  <a:pos x="308" y="122"/>
                </a:cxn>
              </a:cxnLst>
              <a:rect l="0" t="0" r="r" b="b"/>
              <a:pathLst>
                <a:path w="308" h="444">
                  <a:moveTo>
                    <a:pt x="308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gray">
            <a:xfrm>
              <a:off x="1515" y="3022"/>
              <a:ext cx="2571" cy="340"/>
            </a:xfrm>
            <a:custGeom>
              <a:avLst/>
              <a:gdLst/>
              <a:ahLst/>
              <a:cxnLst>
                <a:cxn ang="0">
                  <a:pos x="1872" y="284"/>
                </a:cxn>
                <a:cxn ang="0">
                  <a:pos x="0" y="284"/>
                </a:cxn>
                <a:cxn ang="0">
                  <a:pos x="446" y="0"/>
                </a:cxn>
                <a:cxn ang="0">
                  <a:pos x="2180" y="0"/>
                </a:cxn>
                <a:cxn ang="0">
                  <a:pos x="1872" y="284"/>
                </a:cxn>
              </a:cxnLst>
              <a:rect l="0" t="0" r="r" b="b"/>
              <a:pathLst>
                <a:path w="2180" h="284">
                  <a:moveTo>
                    <a:pt x="187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2180" y="0"/>
                  </a:lnTo>
                  <a:lnTo>
                    <a:pt x="1872" y="284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73725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432" name="Freeform 24"/>
            <p:cNvSpPr>
              <a:spLocks/>
            </p:cNvSpPr>
            <p:nvPr/>
          </p:nvSpPr>
          <p:spPr bwMode="gray">
            <a:xfrm>
              <a:off x="1888" y="1543"/>
              <a:ext cx="1158" cy="1715"/>
            </a:xfrm>
            <a:custGeom>
              <a:avLst/>
              <a:gdLst>
                <a:gd name="T0" fmla="*/ 1 w 1824"/>
                <a:gd name="T1" fmla="*/ 21 h 2648"/>
                <a:gd name="T2" fmla="*/ 1 w 1824"/>
                <a:gd name="T3" fmla="*/ 18 h 2648"/>
                <a:gd name="T4" fmla="*/ 1 w 1824"/>
                <a:gd name="T5" fmla="*/ 15 h 2648"/>
                <a:gd name="T6" fmla="*/ 2 w 1824"/>
                <a:gd name="T7" fmla="*/ 12 h 2648"/>
                <a:gd name="T8" fmla="*/ 2 w 1824"/>
                <a:gd name="T9" fmla="*/ 10 h 2648"/>
                <a:gd name="T10" fmla="*/ 3 w 1824"/>
                <a:gd name="T11" fmla="*/ 9 h 2648"/>
                <a:gd name="T12" fmla="*/ 4 w 1824"/>
                <a:gd name="T13" fmla="*/ 7 h 2648"/>
                <a:gd name="T14" fmla="*/ 4 w 1824"/>
                <a:gd name="T15" fmla="*/ 6 h 2648"/>
                <a:gd name="T16" fmla="*/ 5 w 1824"/>
                <a:gd name="T17" fmla="*/ 4 h 2648"/>
                <a:gd name="T18" fmla="*/ 6 w 1824"/>
                <a:gd name="T19" fmla="*/ 3 h 2648"/>
                <a:gd name="T20" fmla="*/ 7 w 1824"/>
                <a:gd name="T21" fmla="*/ 3 h 2648"/>
                <a:gd name="T22" fmla="*/ 7 w 1824"/>
                <a:gd name="T23" fmla="*/ 2 h 2648"/>
                <a:gd name="T24" fmla="*/ 8 w 1824"/>
                <a:gd name="T25" fmla="*/ 2 h 2648"/>
                <a:gd name="T26" fmla="*/ 8 w 1824"/>
                <a:gd name="T27" fmla="*/ 1 h 2648"/>
                <a:gd name="T28" fmla="*/ 8 w 1824"/>
                <a:gd name="T29" fmla="*/ 1 h 2648"/>
                <a:gd name="T30" fmla="*/ 11 w 1824"/>
                <a:gd name="T31" fmla="*/ 1 h 2648"/>
                <a:gd name="T32" fmla="*/ 11 w 1824"/>
                <a:gd name="T33" fmla="*/ 3 h 2648"/>
                <a:gd name="T34" fmla="*/ 11 w 1824"/>
                <a:gd name="T35" fmla="*/ 3 h 2648"/>
                <a:gd name="T36" fmla="*/ 10 w 1824"/>
                <a:gd name="T37" fmla="*/ 3 h 2648"/>
                <a:gd name="T38" fmla="*/ 10 w 1824"/>
                <a:gd name="T39" fmla="*/ 3 h 2648"/>
                <a:gd name="T40" fmla="*/ 10 w 1824"/>
                <a:gd name="T41" fmla="*/ 3 h 2648"/>
                <a:gd name="T42" fmla="*/ 9 w 1824"/>
                <a:gd name="T43" fmla="*/ 4 h 2648"/>
                <a:gd name="T44" fmla="*/ 8 w 1824"/>
                <a:gd name="T45" fmla="*/ 5 h 2648"/>
                <a:gd name="T46" fmla="*/ 7 w 1824"/>
                <a:gd name="T47" fmla="*/ 5 h 2648"/>
                <a:gd name="T48" fmla="*/ 6 w 1824"/>
                <a:gd name="T49" fmla="*/ 6 h 2648"/>
                <a:gd name="T50" fmla="*/ 5 w 1824"/>
                <a:gd name="T51" fmla="*/ 8 h 2648"/>
                <a:gd name="T52" fmla="*/ 4 w 1824"/>
                <a:gd name="T53" fmla="*/ 9 h 2648"/>
                <a:gd name="T54" fmla="*/ 3 w 1824"/>
                <a:gd name="T55" fmla="*/ 11 h 2648"/>
                <a:gd name="T56" fmla="*/ 3 w 1824"/>
                <a:gd name="T57" fmla="*/ 12 h 2648"/>
                <a:gd name="T58" fmla="*/ 2 w 1824"/>
                <a:gd name="T59" fmla="*/ 15 h 2648"/>
                <a:gd name="T60" fmla="*/ 1 w 1824"/>
                <a:gd name="T61" fmla="*/ 17 h 2648"/>
                <a:gd name="T62" fmla="*/ 1 w 1824"/>
                <a:gd name="T63" fmla="*/ 21 h 264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824"/>
                <a:gd name="T97" fmla="*/ 0 h 2648"/>
                <a:gd name="T98" fmla="*/ 1824 w 1824"/>
                <a:gd name="T99" fmla="*/ 2648 h 264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824" h="2648">
                  <a:moveTo>
                    <a:pt x="0" y="2648"/>
                  </a:moveTo>
                  <a:lnTo>
                    <a:pt x="12" y="2464"/>
                  </a:lnTo>
                  <a:lnTo>
                    <a:pt x="32" y="2288"/>
                  </a:lnTo>
                  <a:lnTo>
                    <a:pt x="56" y="2120"/>
                  </a:lnTo>
                  <a:lnTo>
                    <a:pt x="88" y="1960"/>
                  </a:lnTo>
                  <a:lnTo>
                    <a:pt x="124" y="1808"/>
                  </a:lnTo>
                  <a:lnTo>
                    <a:pt x="166" y="1662"/>
                  </a:lnTo>
                  <a:lnTo>
                    <a:pt x="212" y="1524"/>
                  </a:lnTo>
                  <a:lnTo>
                    <a:pt x="262" y="1394"/>
                  </a:lnTo>
                  <a:lnTo>
                    <a:pt x="316" y="1270"/>
                  </a:lnTo>
                  <a:lnTo>
                    <a:pt x="372" y="1154"/>
                  </a:lnTo>
                  <a:lnTo>
                    <a:pt x="430" y="1044"/>
                  </a:lnTo>
                  <a:lnTo>
                    <a:pt x="490" y="942"/>
                  </a:lnTo>
                  <a:lnTo>
                    <a:pt x="550" y="846"/>
                  </a:lnTo>
                  <a:lnTo>
                    <a:pt x="612" y="758"/>
                  </a:lnTo>
                  <a:lnTo>
                    <a:pt x="672" y="674"/>
                  </a:lnTo>
                  <a:lnTo>
                    <a:pt x="734" y="598"/>
                  </a:lnTo>
                  <a:lnTo>
                    <a:pt x="792" y="528"/>
                  </a:lnTo>
                  <a:lnTo>
                    <a:pt x="850" y="464"/>
                  </a:lnTo>
                  <a:lnTo>
                    <a:pt x="906" y="408"/>
                  </a:lnTo>
                  <a:lnTo>
                    <a:pt x="960" y="356"/>
                  </a:lnTo>
                  <a:lnTo>
                    <a:pt x="1010" y="310"/>
                  </a:lnTo>
                  <a:lnTo>
                    <a:pt x="1056" y="270"/>
                  </a:lnTo>
                  <a:lnTo>
                    <a:pt x="1096" y="236"/>
                  </a:lnTo>
                  <a:lnTo>
                    <a:pt x="1134" y="208"/>
                  </a:lnTo>
                  <a:lnTo>
                    <a:pt x="1164" y="184"/>
                  </a:lnTo>
                  <a:lnTo>
                    <a:pt x="1190" y="166"/>
                  </a:lnTo>
                  <a:lnTo>
                    <a:pt x="1208" y="154"/>
                  </a:lnTo>
                  <a:lnTo>
                    <a:pt x="1220" y="146"/>
                  </a:lnTo>
                  <a:lnTo>
                    <a:pt x="1224" y="144"/>
                  </a:lnTo>
                  <a:lnTo>
                    <a:pt x="848" y="0"/>
                  </a:lnTo>
                  <a:lnTo>
                    <a:pt x="1728" y="56"/>
                  </a:lnTo>
                  <a:lnTo>
                    <a:pt x="1824" y="480"/>
                  </a:lnTo>
                  <a:lnTo>
                    <a:pt x="1568" y="328"/>
                  </a:lnTo>
                  <a:lnTo>
                    <a:pt x="1564" y="328"/>
                  </a:lnTo>
                  <a:lnTo>
                    <a:pt x="1554" y="332"/>
                  </a:lnTo>
                  <a:lnTo>
                    <a:pt x="1538" y="338"/>
                  </a:lnTo>
                  <a:lnTo>
                    <a:pt x="1514" y="346"/>
                  </a:lnTo>
                  <a:lnTo>
                    <a:pt x="1486" y="356"/>
                  </a:lnTo>
                  <a:lnTo>
                    <a:pt x="1452" y="370"/>
                  </a:lnTo>
                  <a:lnTo>
                    <a:pt x="1412" y="388"/>
                  </a:lnTo>
                  <a:lnTo>
                    <a:pt x="1370" y="410"/>
                  </a:lnTo>
                  <a:lnTo>
                    <a:pt x="1322" y="436"/>
                  </a:lnTo>
                  <a:lnTo>
                    <a:pt x="1270" y="466"/>
                  </a:lnTo>
                  <a:lnTo>
                    <a:pt x="1216" y="500"/>
                  </a:lnTo>
                  <a:lnTo>
                    <a:pt x="1158" y="540"/>
                  </a:lnTo>
                  <a:lnTo>
                    <a:pt x="1098" y="584"/>
                  </a:lnTo>
                  <a:lnTo>
                    <a:pt x="1034" y="636"/>
                  </a:lnTo>
                  <a:lnTo>
                    <a:pt x="970" y="692"/>
                  </a:lnTo>
                  <a:lnTo>
                    <a:pt x="904" y="756"/>
                  </a:lnTo>
                  <a:lnTo>
                    <a:pt x="836" y="824"/>
                  </a:lnTo>
                  <a:lnTo>
                    <a:pt x="770" y="900"/>
                  </a:lnTo>
                  <a:lnTo>
                    <a:pt x="700" y="984"/>
                  </a:lnTo>
                  <a:lnTo>
                    <a:pt x="632" y="1076"/>
                  </a:lnTo>
                  <a:lnTo>
                    <a:pt x="566" y="1174"/>
                  </a:lnTo>
                  <a:lnTo>
                    <a:pt x="498" y="1280"/>
                  </a:lnTo>
                  <a:lnTo>
                    <a:pt x="434" y="1394"/>
                  </a:lnTo>
                  <a:lnTo>
                    <a:pt x="370" y="1518"/>
                  </a:lnTo>
                  <a:lnTo>
                    <a:pt x="308" y="1650"/>
                  </a:lnTo>
                  <a:lnTo>
                    <a:pt x="248" y="1792"/>
                  </a:lnTo>
                  <a:lnTo>
                    <a:pt x="192" y="1944"/>
                  </a:lnTo>
                  <a:lnTo>
                    <a:pt x="138" y="2104"/>
                  </a:lnTo>
                  <a:lnTo>
                    <a:pt x="88" y="2274"/>
                  </a:lnTo>
                  <a:lnTo>
                    <a:pt x="42" y="2456"/>
                  </a:lnTo>
                  <a:lnTo>
                    <a:pt x="0" y="2648"/>
                  </a:lnTo>
                  <a:close/>
                </a:path>
              </a:pathLst>
            </a:custGeom>
            <a:gradFill rotWithShape="1">
              <a:gsLst>
                <a:gs pos="0">
                  <a:srgbClr val="D11364"/>
                </a:gs>
                <a:gs pos="100000">
                  <a:srgbClr val="61092E"/>
                </a:gs>
              </a:gsLst>
              <a:lin ang="5400000" scaled="1"/>
            </a:gra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gray">
            <a:xfrm>
              <a:off x="3082" y="1787"/>
              <a:ext cx="1743" cy="192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72549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600" b="1" dirty="0">
                  <a:solidFill>
                    <a:srgbClr val="C00000"/>
                  </a:solidFill>
                  <a:latin typeface="Verdana" pitchFamily="34" charset="0"/>
                </a:rPr>
                <a:t>Net Planning </a:t>
              </a:r>
            </a:p>
          </p:txBody>
        </p:sp>
        <p:sp>
          <p:nvSpPr>
            <p:cNvPr id="26" name="Rectangle 26"/>
            <p:cNvSpPr>
              <a:spLocks noChangeArrowheads="1"/>
            </p:cNvSpPr>
            <p:nvPr/>
          </p:nvSpPr>
          <p:spPr bwMode="gray">
            <a:xfrm>
              <a:off x="2556" y="2310"/>
              <a:ext cx="1900" cy="188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shade val="72549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600" b="1" dirty="0">
                  <a:solidFill>
                    <a:srgbClr val="C00000"/>
                  </a:solidFill>
                  <a:latin typeface="Verdana" pitchFamily="34" charset="0"/>
                </a:rPr>
                <a:t>PRA Techniques</a:t>
              </a:r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gray">
            <a:xfrm>
              <a:off x="2036" y="2494"/>
              <a:ext cx="2415" cy="343"/>
            </a:xfrm>
            <a:custGeom>
              <a:avLst/>
              <a:gdLst/>
              <a:ahLst/>
              <a:cxnLst>
                <a:cxn ang="0">
                  <a:pos x="1742" y="286"/>
                </a:cxn>
                <a:cxn ang="0">
                  <a:pos x="0" y="286"/>
                </a:cxn>
                <a:cxn ang="0">
                  <a:pos x="446" y="0"/>
                </a:cxn>
                <a:cxn ang="0">
                  <a:pos x="2048" y="0"/>
                </a:cxn>
                <a:cxn ang="0">
                  <a:pos x="1742" y="286"/>
                </a:cxn>
              </a:cxnLst>
              <a:rect l="0" t="0" r="r" b="b"/>
              <a:pathLst>
                <a:path w="2048" h="286">
                  <a:moveTo>
                    <a:pt x="1742" y="286"/>
                  </a:moveTo>
                  <a:lnTo>
                    <a:pt x="0" y="286"/>
                  </a:lnTo>
                  <a:lnTo>
                    <a:pt x="446" y="0"/>
                  </a:lnTo>
                  <a:lnTo>
                    <a:pt x="2048" y="0"/>
                  </a:lnTo>
                  <a:lnTo>
                    <a:pt x="1742" y="286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0784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" name="Rectangle 28"/>
            <p:cNvSpPr>
              <a:spLocks noChangeArrowheads="1"/>
            </p:cNvSpPr>
            <p:nvPr/>
          </p:nvSpPr>
          <p:spPr bwMode="gray">
            <a:xfrm>
              <a:off x="2038" y="2836"/>
              <a:ext cx="2056" cy="188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87451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tint val="87451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600" b="1" dirty="0">
                  <a:solidFill>
                    <a:srgbClr val="C00000"/>
                  </a:solidFill>
                  <a:latin typeface="Verdana" pitchFamily="34" charset="0"/>
                </a:rPr>
                <a:t>Bio-Physical survey</a:t>
              </a:r>
            </a:p>
          </p:txBody>
        </p:sp>
        <p:sp>
          <p:nvSpPr>
            <p:cNvPr id="29" name="Rectangle 29"/>
            <p:cNvSpPr>
              <a:spLocks noChangeArrowheads="1"/>
            </p:cNvSpPr>
            <p:nvPr/>
          </p:nvSpPr>
          <p:spPr bwMode="gray">
            <a:xfrm>
              <a:off x="1514" y="3363"/>
              <a:ext cx="2213" cy="187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81961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81961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600" b="1" dirty="0">
                  <a:solidFill>
                    <a:srgbClr val="C00000"/>
                  </a:solidFill>
                  <a:latin typeface="Verdana" pitchFamily="34" charset="0"/>
                </a:rPr>
                <a:t>Baseline Survey</a:t>
              </a:r>
            </a:p>
          </p:txBody>
        </p:sp>
      </p:grpSp>
      <p:sp>
        <p:nvSpPr>
          <p:cNvPr id="17422" name="Text Box 15"/>
          <p:cNvSpPr txBox="1">
            <a:spLocks noChangeArrowheads="1"/>
          </p:cNvSpPr>
          <p:nvPr/>
        </p:nvSpPr>
        <p:spPr bwMode="gray">
          <a:xfrm>
            <a:off x="838200" y="5029200"/>
            <a:ext cx="20272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400" b="1">
                <a:solidFill>
                  <a:srgbClr val="C00000"/>
                </a:solidFill>
                <a:latin typeface="Verdana" pitchFamily="34" charset="0"/>
              </a:rPr>
              <a:t>Household Census</a:t>
            </a:r>
          </a:p>
        </p:txBody>
      </p:sp>
      <p:sp>
        <p:nvSpPr>
          <p:cNvPr id="17423" name="Text Box 14"/>
          <p:cNvSpPr txBox="1">
            <a:spLocks noChangeArrowheads="1"/>
          </p:cNvSpPr>
          <p:nvPr/>
        </p:nvSpPr>
        <p:spPr bwMode="gray">
          <a:xfrm>
            <a:off x="1177925" y="4291013"/>
            <a:ext cx="20970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400" b="1">
                <a:solidFill>
                  <a:srgbClr val="C00000"/>
                </a:solidFill>
                <a:latin typeface="Verdana" pitchFamily="34" charset="0"/>
              </a:rPr>
              <a:t>Natural Resources </a:t>
            </a:r>
          </a:p>
        </p:txBody>
      </p:sp>
      <p:sp>
        <p:nvSpPr>
          <p:cNvPr id="17424" name="Text Box 13"/>
          <p:cNvSpPr txBox="1">
            <a:spLocks noChangeArrowheads="1"/>
          </p:cNvSpPr>
          <p:nvPr/>
        </p:nvSpPr>
        <p:spPr bwMode="gray">
          <a:xfrm>
            <a:off x="1676400" y="3429000"/>
            <a:ext cx="18843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400" b="1">
                <a:solidFill>
                  <a:srgbClr val="C00000"/>
                </a:solidFill>
                <a:latin typeface="Verdana" pitchFamily="34" charset="0"/>
              </a:rPr>
              <a:t>Local Knowledge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b="1" dirty="0" smtClean="0"/>
              <a:t>NRM </a:t>
            </a:r>
            <a:r>
              <a:rPr lang="en-US" b="1" dirty="0" smtClean="0"/>
              <a:t>activities envisaged in IWMP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 lnSpcReduction="10000"/>
          </a:bodyPr>
          <a:lstStyle/>
          <a:p>
            <a:r>
              <a:rPr lang="en-IN" b="1" dirty="0" err="1" smtClean="0"/>
              <a:t>Afforestation</a:t>
            </a:r>
            <a:r>
              <a:rPr lang="en-IN" b="1" dirty="0" smtClean="0"/>
              <a:t> </a:t>
            </a:r>
          </a:p>
          <a:p>
            <a:r>
              <a:rPr lang="en-IN" b="1" dirty="0" smtClean="0"/>
              <a:t>Staggered trenching</a:t>
            </a:r>
          </a:p>
          <a:p>
            <a:r>
              <a:rPr lang="en-IN" b="1" dirty="0" smtClean="0"/>
              <a:t>Contour and graded </a:t>
            </a:r>
            <a:r>
              <a:rPr lang="en-IN" b="1" dirty="0" err="1" smtClean="0"/>
              <a:t>bunding</a:t>
            </a:r>
            <a:endParaRPr lang="en-IN" b="1" dirty="0" smtClean="0"/>
          </a:p>
          <a:p>
            <a:r>
              <a:rPr lang="en-IN" b="1" dirty="0" smtClean="0"/>
              <a:t>Bench terracing</a:t>
            </a:r>
          </a:p>
          <a:p>
            <a:r>
              <a:rPr lang="en-US" b="1" dirty="0" smtClean="0"/>
              <a:t>Land development</a:t>
            </a:r>
          </a:p>
          <a:p>
            <a:r>
              <a:rPr lang="en-US" b="1" dirty="0" smtClean="0"/>
              <a:t>Vegetative reinforcement</a:t>
            </a:r>
          </a:p>
          <a:p>
            <a:r>
              <a:rPr lang="en-US" b="1" dirty="0" smtClean="0"/>
              <a:t>Live fencing</a:t>
            </a:r>
          </a:p>
          <a:p>
            <a:r>
              <a:rPr lang="en-US" b="1" dirty="0" smtClean="0"/>
              <a:t>Mulching</a:t>
            </a:r>
          </a:p>
          <a:p>
            <a:r>
              <a:rPr lang="en-US" b="1" dirty="0" smtClean="0"/>
              <a:t>Agro-forestry</a:t>
            </a:r>
          </a:p>
          <a:p>
            <a:endParaRPr lang="en-IN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05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IN" b="1" dirty="0" smtClean="0"/>
              <a:t>Drainage line treatment with a combination of vegetative and engineering structures</a:t>
            </a:r>
          </a:p>
          <a:p>
            <a:r>
              <a:rPr lang="en-IN" b="1" dirty="0" smtClean="0"/>
              <a:t>Earthen checks</a:t>
            </a:r>
          </a:p>
          <a:p>
            <a:r>
              <a:rPr lang="en-IN" b="1" dirty="0" smtClean="0"/>
              <a:t>Brushwood checks</a:t>
            </a:r>
          </a:p>
          <a:p>
            <a:r>
              <a:rPr lang="en-IN" b="1" dirty="0" smtClean="0"/>
              <a:t>Gully plugs </a:t>
            </a:r>
          </a:p>
          <a:p>
            <a:r>
              <a:rPr lang="en-IN" b="1" dirty="0" smtClean="0"/>
              <a:t>Loose boulder checks</a:t>
            </a:r>
          </a:p>
          <a:p>
            <a:r>
              <a:rPr lang="en-IN" b="1" dirty="0" smtClean="0"/>
              <a:t>Gabion structures </a:t>
            </a:r>
          </a:p>
          <a:p>
            <a:r>
              <a:rPr lang="en-IN" b="1" dirty="0" smtClean="0"/>
              <a:t>Underground dykes</a:t>
            </a:r>
            <a:endParaRPr lang="en-IN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IN" b="1" dirty="0" smtClean="0"/>
              <a:t>Development of water harvesting structures </a:t>
            </a:r>
          </a:p>
          <a:p>
            <a:r>
              <a:rPr lang="en-IN" b="1" dirty="0" smtClean="0"/>
              <a:t>Low-cost farm ponds</a:t>
            </a:r>
          </a:p>
          <a:p>
            <a:r>
              <a:rPr lang="en-IN" b="1" dirty="0" smtClean="0"/>
              <a:t>Check-dams</a:t>
            </a:r>
          </a:p>
          <a:p>
            <a:r>
              <a:rPr lang="en-IN" b="1" dirty="0" smtClean="0"/>
              <a:t> Percolation tanks/pits</a:t>
            </a:r>
          </a:p>
          <a:p>
            <a:r>
              <a:rPr lang="en-US" b="1" dirty="0" smtClean="0"/>
              <a:t>Pond Renovation</a:t>
            </a:r>
            <a:endParaRPr lang="en-IN" b="1" dirty="0" smtClean="0"/>
          </a:p>
          <a:p>
            <a:r>
              <a:rPr lang="en-IN" b="1" dirty="0" smtClean="0"/>
              <a:t>Ground water recharge through wells, bore wells, and other measures</a:t>
            </a:r>
          </a:p>
          <a:p>
            <a:r>
              <a:rPr lang="en-US" b="1" dirty="0" smtClean="0"/>
              <a:t>Rain water harvesting structures</a:t>
            </a:r>
            <a:endParaRPr lang="en-IN" b="1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NRM Implementation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Works in common land – by UGs</a:t>
            </a:r>
          </a:p>
          <a:p>
            <a:r>
              <a:rPr lang="en-US" b="1" dirty="0" smtClean="0"/>
              <a:t>In private land – by the individual beneficiaries coordinated by beneficiary groups</a:t>
            </a:r>
          </a:p>
          <a:p>
            <a:r>
              <a:rPr lang="en-US" b="1" dirty="0" smtClean="0"/>
              <a:t>Estimates by WDT Engineers</a:t>
            </a:r>
          </a:p>
          <a:p>
            <a:r>
              <a:rPr lang="en-US" b="1" dirty="0" smtClean="0"/>
              <a:t>TS &amp; Check Measurement by LSGD Engineers</a:t>
            </a:r>
          </a:p>
          <a:p>
            <a:r>
              <a:rPr lang="en-US" b="1" dirty="0" smtClean="0"/>
              <a:t>Approved rates of  PWD/Soil Conservation/Agriculture/Forest or Local rates</a:t>
            </a:r>
          </a:p>
          <a:p>
            <a:endParaRPr lang="en-US" dirty="0" smtClean="0"/>
          </a:p>
          <a:p>
            <a:endParaRPr lang="en-IN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TS &amp; Check Measurement is not required for those works taken up under approved unit cost</a:t>
            </a:r>
          </a:p>
          <a:p>
            <a:r>
              <a:rPr lang="en-US" b="1" dirty="0" smtClean="0"/>
              <a:t>Mobilization advance &amp; part payments for UGs</a:t>
            </a:r>
          </a:p>
          <a:p>
            <a:r>
              <a:rPr lang="en-US" b="1" dirty="0" smtClean="0"/>
              <a:t>WDF for works in private land </a:t>
            </a:r>
          </a:p>
          <a:p>
            <a:r>
              <a:rPr lang="en-US" b="1" dirty="0" smtClean="0"/>
              <a:t>All financial transactions only with the approval of WCs</a:t>
            </a:r>
          </a:p>
          <a:p>
            <a:r>
              <a:rPr lang="en-US" b="1" dirty="0" smtClean="0"/>
              <a:t>Documentation of works in all stages</a:t>
            </a:r>
          </a:p>
          <a:p>
            <a:r>
              <a:rPr lang="en-US" b="1" dirty="0" smtClean="0"/>
              <a:t>Information Boards should be exhibited at worksite</a:t>
            </a:r>
          </a:p>
          <a:p>
            <a:r>
              <a:rPr lang="en-US" b="1" dirty="0" smtClean="0"/>
              <a:t>Social Audit by </a:t>
            </a:r>
            <a:r>
              <a:rPr lang="en-US" b="1" dirty="0" err="1" smtClean="0"/>
              <a:t>Grama</a:t>
            </a:r>
            <a:r>
              <a:rPr lang="en-US" b="1" dirty="0" smtClean="0"/>
              <a:t> </a:t>
            </a:r>
            <a:r>
              <a:rPr lang="en-US" b="1" dirty="0" err="1" smtClean="0"/>
              <a:t>Sabha</a:t>
            </a:r>
            <a:endParaRPr lang="en-US" b="1" dirty="0" smtClean="0"/>
          </a:p>
          <a:p>
            <a:endParaRPr lang="en-IN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NRM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b="1" dirty="0" smtClean="0"/>
              <a:t>Natural Resource Management</a:t>
            </a:r>
            <a:r>
              <a:rPr lang="en-IN" dirty="0" smtClean="0"/>
              <a:t> </a:t>
            </a:r>
            <a:r>
              <a:rPr lang="en-IN" b="1" dirty="0" smtClean="0"/>
              <a:t>refers to the management of natural resources such as land, water, soil, plants and animals, with a particular focus on how management affects the quality of life for both present and future generations </a:t>
            </a:r>
            <a:endParaRPr lang="en-IN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NRM - Objectives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To conserve &amp; rejuvenate natural resource like soil, water &amp; biomass</a:t>
            </a:r>
          </a:p>
          <a:p>
            <a:r>
              <a:rPr lang="en-US" b="1" dirty="0" smtClean="0"/>
              <a:t>To protect fertile top soil through micro level scientific interventions</a:t>
            </a:r>
          </a:p>
          <a:p>
            <a:r>
              <a:rPr lang="en-US" b="1" dirty="0" smtClean="0"/>
              <a:t>To reduce the volume &amp; velocity of surface and sub surface runoff</a:t>
            </a:r>
          </a:p>
          <a:p>
            <a:r>
              <a:rPr lang="en-US" b="1" dirty="0" smtClean="0"/>
              <a:t>To harvest rainwater so as to replenish the ground water storage</a:t>
            </a:r>
          </a:p>
          <a:p>
            <a:r>
              <a:rPr lang="en-US" b="1" dirty="0" smtClean="0"/>
              <a:t>To enhance vegetative cover for mitigating drought</a:t>
            </a:r>
          </a:p>
          <a:p>
            <a:endParaRPr lang="en-IN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10200"/>
          </a:xfrm>
        </p:spPr>
        <p:txBody>
          <a:bodyPr>
            <a:normAutofit/>
          </a:bodyPr>
          <a:lstStyle/>
          <a:p>
            <a:endParaRPr lang="en-US" b="1" dirty="0" smtClean="0"/>
          </a:p>
          <a:p>
            <a:r>
              <a:rPr lang="en-US" b="1" dirty="0" smtClean="0"/>
              <a:t>To create environment friendly models in development activities</a:t>
            </a:r>
          </a:p>
          <a:p>
            <a:r>
              <a:rPr lang="en-US" b="1" dirty="0" smtClean="0"/>
              <a:t>To promote &amp; </a:t>
            </a:r>
            <a:r>
              <a:rPr lang="en-US" b="1" dirty="0" err="1" smtClean="0"/>
              <a:t>utilise</a:t>
            </a:r>
            <a:r>
              <a:rPr lang="en-US" b="1" dirty="0" smtClean="0"/>
              <a:t> indigenous knowledge and skills</a:t>
            </a:r>
          </a:p>
          <a:p>
            <a:r>
              <a:rPr lang="en-US" b="1" dirty="0" smtClean="0"/>
              <a:t>Taking up activities in both private &amp; common lands on a water shed approach</a:t>
            </a:r>
          </a:p>
          <a:p>
            <a:r>
              <a:rPr lang="en-US" b="1" dirty="0" smtClean="0"/>
              <a:t>Conservation of wet lands like ponds, paddy fields, back waters and protection of mangrove forests, sacred groves, springs etc</a:t>
            </a:r>
            <a:endParaRPr lang="en-IN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NRM Strategy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305800" cy="54864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Planning &amp; Implementation – Leading role by PRIs</a:t>
            </a:r>
            <a:endParaRPr lang="en-IN" b="1" dirty="0" smtClean="0"/>
          </a:p>
          <a:p>
            <a:r>
              <a:rPr lang="en-IN" b="1" dirty="0" smtClean="0"/>
              <a:t>Participatory </a:t>
            </a:r>
            <a:r>
              <a:rPr lang="en-IN" b="1" dirty="0" smtClean="0"/>
              <a:t>approach in </a:t>
            </a:r>
            <a:r>
              <a:rPr lang="en-IN" b="1" dirty="0" smtClean="0"/>
              <a:t>NRM – Enhanced community participation through WC, UGs &amp; JLGs</a:t>
            </a:r>
          </a:p>
          <a:p>
            <a:r>
              <a:rPr lang="en-US" b="1" dirty="0" smtClean="0"/>
              <a:t>Scientific Planning – use of GIS &amp; Remote Sensing</a:t>
            </a:r>
            <a:endParaRPr lang="en-IN" b="1" dirty="0" smtClean="0"/>
          </a:p>
          <a:p>
            <a:r>
              <a:rPr lang="en-US" b="1" dirty="0" smtClean="0"/>
              <a:t>Ridge to valley approach</a:t>
            </a:r>
            <a:endParaRPr lang="en-IN" b="1" dirty="0" smtClean="0"/>
          </a:p>
          <a:p>
            <a:r>
              <a:rPr lang="en-IN" b="1" dirty="0" smtClean="0"/>
              <a:t>Site specific interventions</a:t>
            </a:r>
          </a:p>
          <a:p>
            <a:r>
              <a:rPr lang="en-IN" b="1" dirty="0" smtClean="0"/>
              <a:t>Comprehensive development </a:t>
            </a:r>
            <a:r>
              <a:rPr lang="en-IN" b="1" dirty="0" smtClean="0"/>
              <a:t>of multiple natural resources based on watershed approach </a:t>
            </a:r>
            <a:endParaRPr lang="en-IN" b="1" dirty="0" smtClean="0"/>
          </a:p>
          <a:p>
            <a:r>
              <a:rPr lang="en-IN" b="1" dirty="0" smtClean="0"/>
              <a:t>Integrated farming systems based natural resources management</a:t>
            </a:r>
            <a:endParaRPr lang="en-IN" b="1" dirty="0" smtClean="0"/>
          </a:p>
          <a:p>
            <a:r>
              <a:rPr lang="en-IN" b="1" dirty="0" smtClean="0"/>
              <a:t>Building </a:t>
            </a:r>
            <a:r>
              <a:rPr lang="en-IN" b="1" dirty="0" smtClean="0"/>
              <a:t>both natural and social capital </a:t>
            </a:r>
            <a:r>
              <a:rPr lang="en-IN" b="1" dirty="0" smtClean="0"/>
              <a:t>simultaneously</a:t>
            </a:r>
          </a:p>
          <a:p>
            <a:r>
              <a:rPr lang="en-IN" b="1" dirty="0" smtClean="0"/>
              <a:t>Fostering Convergence and Synergy among Programmes </a:t>
            </a:r>
            <a:endParaRPr lang="en-IN" b="1" dirty="0" smtClean="0"/>
          </a:p>
          <a:p>
            <a:r>
              <a:rPr lang="en-IN" b="1" dirty="0" smtClean="0"/>
              <a:t>Continuous monitoring and evaluation (M&amp;E</a:t>
            </a:r>
            <a:r>
              <a:rPr lang="en-IN" b="1" dirty="0" smtClean="0"/>
              <a:t>)</a:t>
            </a:r>
            <a:endParaRPr lang="en-IN" b="1" dirty="0" smtClean="0"/>
          </a:p>
          <a:p>
            <a:endParaRPr lang="en-IN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6553200" cy="56356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b="1" dirty="0" smtClean="0"/>
              <a:t>NRM </a:t>
            </a:r>
            <a:r>
              <a:rPr lang="en-US" b="1" dirty="0" smtClean="0"/>
              <a:t>Planning</a:t>
            </a:r>
            <a:endParaRPr lang="en-IN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685800"/>
            <a:ext cx="8077200" cy="54476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54013" indent="-354013">
              <a:spcAft>
                <a:spcPts val="600"/>
              </a:spcAft>
              <a:defRPr/>
            </a:pPr>
            <a:r>
              <a:rPr lang="en-US" sz="2800" b="1" dirty="0" smtClean="0"/>
              <a:t>Base Line Survey</a:t>
            </a:r>
            <a:endParaRPr lang="en-IN" sz="2800" b="1" dirty="0" smtClean="0">
              <a:effectLst/>
              <a:latin typeface="Calibri" pitchFamily="34" charset="0"/>
              <a:cs typeface="Calibri" pitchFamily="34" charset="0"/>
            </a:endParaRPr>
          </a:p>
          <a:p>
            <a:pPr marL="354013" indent="-354013">
              <a:spcAft>
                <a:spcPts val="600"/>
              </a:spcAft>
              <a:buFont typeface="Arial" charset="0"/>
              <a:buChar char="•"/>
              <a:defRPr/>
            </a:pPr>
            <a:r>
              <a:rPr lang="en-IN" sz="2800" b="1" dirty="0" smtClean="0">
                <a:effectLst/>
                <a:latin typeface="Calibri" pitchFamily="34" charset="0"/>
                <a:cs typeface="Calibri" pitchFamily="34" charset="0"/>
              </a:rPr>
              <a:t>Socio-Economic </a:t>
            </a:r>
            <a:r>
              <a:rPr lang="en-IN" sz="2800" b="1" dirty="0">
                <a:effectLst/>
                <a:latin typeface="Calibri" pitchFamily="34" charset="0"/>
                <a:cs typeface="Calibri" pitchFamily="34" charset="0"/>
              </a:rPr>
              <a:t>conditions</a:t>
            </a:r>
          </a:p>
          <a:p>
            <a:pPr marL="354013" indent="-354013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IN" sz="2800" b="1" dirty="0">
                <a:effectLst/>
                <a:latin typeface="Calibri" pitchFamily="34" charset="0"/>
                <a:cs typeface="Calibri" pitchFamily="34" charset="0"/>
              </a:rPr>
              <a:t>Soil and Land Use</a:t>
            </a:r>
          </a:p>
          <a:p>
            <a:pPr marL="354013" indent="-354013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IN" sz="2800" b="1" dirty="0">
                <a:effectLst/>
                <a:latin typeface="Calibri" pitchFamily="34" charset="0"/>
                <a:cs typeface="Calibri" pitchFamily="34" charset="0"/>
              </a:rPr>
              <a:t>Agriculture: crops, yields, horticulture etc</a:t>
            </a:r>
          </a:p>
          <a:p>
            <a:pPr marL="354013" indent="-354013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800" b="1" dirty="0">
                <a:effectLst/>
                <a:latin typeface="Calibri" pitchFamily="34" charset="0"/>
                <a:cs typeface="Calibri" pitchFamily="34" charset="0"/>
              </a:rPr>
              <a:t>Production/farming systems</a:t>
            </a:r>
            <a:endParaRPr lang="en-IN" sz="2800" b="1" dirty="0">
              <a:effectLst/>
              <a:latin typeface="Calibri" pitchFamily="34" charset="0"/>
              <a:cs typeface="Calibri" pitchFamily="34" charset="0"/>
            </a:endParaRPr>
          </a:p>
          <a:p>
            <a:pPr marL="354013" indent="-354013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IN" sz="2800" b="1" dirty="0">
                <a:effectLst/>
                <a:latin typeface="Calibri" pitchFamily="34" charset="0"/>
                <a:cs typeface="Calibri" pitchFamily="34" charset="0"/>
              </a:rPr>
              <a:t>Livestock and Fisheries</a:t>
            </a:r>
          </a:p>
          <a:p>
            <a:pPr marL="354013" indent="-354013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IN" sz="2800" b="1" dirty="0">
                <a:effectLst/>
                <a:latin typeface="Calibri" pitchFamily="34" charset="0"/>
                <a:cs typeface="Calibri" pitchFamily="34" charset="0"/>
              </a:rPr>
              <a:t>Forests and Grass land, ago-forestry</a:t>
            </a:r>
          </a:p>
          <a:p>
            <a:pPr marL="354013" indent="-354013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IN" sz="2800" b="1" dirty="0">
                <a:effectLst/>
                <a:latin typeface="Calibri" pitchFamily="34" charset="0"/>
                <a:cs typeface="Calibri" pitchFamily="34" charset="0"/>
              </a:rPr>
              <a:t>Livelihood Status/pattern, sources, </a:t>
            </a:r>
            <a:r>
              <a:rPr lang="en-IN" sz="2800" b="1" dirty="0" err="1">
                <a:effectLst/>
                <a:latin typeface="Calibri" pitchFamily="34" charset="0"/>
                <a:cs typeface="Calibri" pitchFamily="34" charset="0"/>
              </a:rPr>
              <a:t>dependance</a:t>
            </a:r>
            <a:endParaRPr lang="en-IN" sz="2800" b="1" dirty="0">
              <a:effectLst/>
              <a:latin typeface="Calibri" pitchFamily="34" charset="0"/>
              <a:cs typeface="Calibri" pitchFamily="34" charset="0"/>
            </a:endParaRPr>
          </a:p>
          <a:p>
            <a:pPr marL="354013" indent="-354013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IN" sz="2800" b="1" dirty="0">
                <a:effectLst/>
                <a:latin typeface="Calibri" pitchFamily="34" charset="0"/>
                <a:cs typeface="Calibri" pitchFamily="34" charset="0"/>
              </a:rPr>
              <a:t>Hydrology and Water Resources</a:t>
            </a:r>
          </a:p>
          <a:p>
            <a:pPr marL="354013" indent="-354013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IN" sz="2800" b="1" dirty="0">
                <a:effectLst/>
                <a:latin typeface="Calibri" pitchFamily="34" charset="0"/>
                <a:cs typeface="Calibri" pitchFamily="34" charset="0"/>
              </a:rPr>
              <a:t>Resource conservation and water use</a:t>
            </a:r>
          </a:p>
          <a:p>
            <a:pPr>
              <a:buFont typeface="Arial" pitchFamily="34" charset="0"/>
              <a:buChar char="•"/>
              <a:defRPr/>
            </a:pPr>
            <a:endParaRPr lang="en-IN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</a:rPr>
              <a:t>Baseline survey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219" name="Line 3"/>
          <p:cNvSpPr>
            <a:spLocks noChangeShapeType="1"/>
          </p:cNvSpPr>
          <p:nvPr/>
        </p:nvSpPr>
        <p:spPr bwMode="gray">
          <a:xfrm flipH="1">
            <a:off x="873125" y="5621338"/>
            <a:ext cx="165735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220" name="Line 11"/>
          <p:cNvSpPr>
            <a:spLocks noChangeShapeType="1"/>
          </p:cNvSpPr>
          <p:nvPr/>
        </p:nvSpPr>
        <p:spPr bwMode="gray">
          <a:xfrm>
            <a:off x="1025525" y="4783138"/>
            <a:ext cx="0" cy="815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221" name="Text Box 15"/>
          <p:cNvSpPr txBox="1">
            <a:spLocks noChangeArrowheads="1"/>
          </p:cNvSpPr>
          <p:nvPr/>
        </p:nvSpPr>
        <p:spPr bwMode="gray">
          <a:xfrm>
            <a:off x="533400" y="5105400"/>
            <a:ext cx="20272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400" b="1">
                <a:solidFill>
                  <a:srgbClr val="C00000"/>
                </a:solidFill>
                <a:latin typeface="Verdana" pitchFamily="34" charset="0"/>
              </a:rPr>
              <a:t>Household</a:t>
            </a:r>
            <a:r>
              <a:rPr lang="en-US" sz="1400" b="1">
                <a:solidFill>
                  <a:schemeClr val="tx2"/>
                </a:solidFill>
                <a:latin typeface="Verdana" pitchFamily="34" charset="0"/>
              </a:rPr>
              <a:t> </a:t>
            </a:r>
            <a:r>
              <a:rPr lang="en-US" sz="1400" b="1">
                <a:solidFill>
                  <a:srgbClr val="C00000"/>
                </a:solidFill>
                <a:latin typeface="Verdana" pitchFamily="34" charset="0"/>
              </a:rPr>
              <a:t>Census</a:t>
            </a:r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2590800" y="4783138"/>
            <a:ext cx="4083050" cy="846137"/>
            <a:chOff x="1514" y="3019"/>
            <a:chExt cx="2572" cy="533"/>
          </a:xfrm>
        </p:grpSpPr>
        <p:sp>
          <p:nvSpPr>
            <p:cNvPr id="22" name="Freeform 22"/>
            <p:cNvSpPr>
              <a:spLocks/>
            </p:cNvSpPr>
            <p:nvPr/>
          </p:nvSpPr>
          <p:spPr bwMode="gray">
            <a:xfrm>
              <a:off x="3722" y="3019"/>
              <a:ext cx="364" cy="533"/>
            </a:xfrm>
            <a:custGeom>
              <a:avLst/>
              <a:gdLst/>
              <a:ahLst/>
              <a:cxnLst>
                <a:cxn ang="0">
                  <a:pos x="308" y="122"/>
                </a:cxn>
                <a:cxn ang="0">
                  <a:pos x="0" y="444"/>
                </a:cxn>
                <a:cxn ang="0">
                  <a:pos x="0" y="286"/>
                </a:cxn>
                <a:cxn ang="0">
                  <a:pos x="308" y="0"/>
                </a:cxn>
                <a:cxn ang="0">
                  <a:pos x="308" y="122"/>
                </a:cxn>
              </a:cxnLst>
              <a:rect l="0" t="0" r="r" b="b"/>
              <a:pathLst>
                <a:path w="308" h="444">
                  <a:moveTo>
                    <a:pt x="308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gray">
            <a:xfrm>
              <a:off x="1515" y="3022"/>
              <a:ext cx="2571" cy="340"/>
            </a:xfrm>
            <a:custGeom>
              <a:avLst/>
              <a:gdLst/>
              <a:ahLst/>
              <a:cxnLst>
                <a:cxn ang="0">
                  <a:pos x="1872" y="284"/>
                </a:cxn>
                <a:cxn ang="0">
                  <a:pos x="0" y="284"/>
                </a:cxn>
                <a:cxn ang="0">
                  <a:pos x="446" y="0"/>
                </a:cxn>
                <a:cxn ang="0">
                  <a:pos x="2180" y="0"/>
                </a:cxn>
                <a:cxn ang="0">
                  <a:pos x="1872" y="284"/>
                </a:cxn>
              </a:cxnLst>
              <a:rect l="0" t="0" r="r" b="b"/>
              <a:pathLst>
                <a:path w="2180" h="284">
                  <a:moveTo>
                    <a:pt x="187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2180" y="0"/>
                  </a:lnTo>
                  <a:lnTo>
                    <a:pt x="1872" y="284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73725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Rectangle 29"/>
            <p:cNvSpPr>
              <a:spLocks noChangeArrowheads="1"/>
            </p:cNvSpPr>
            <p:nvPr/>
          </p:nvSpPr>
          <p:spPr bwMode="gray">
            <a:xfrm>
              <a:off x="1514" y="3363"/>
              <a:ext cx="2213" cy="187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81961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81961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600" b="1" dirty="0">
                  <a:solidFill>
                    <a:srgbClr val="C00000"/>
                  </a:solidFill>
                  <a:latin typeface="Verdana" pitchFamily="34" charset="0"/>
                </a:rPr>
                <a:t>Baseline Survey</a:t>
              </a: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609600" y="1219200"/>
            <a:ext cx="3886200" cy="30654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400" b="1" kern="0" dirty="0">
                <a:effectLst/>
                <a:latin typeface="Calibri" pitchFamily="34" charset="0"/>
                <a:cs typeface="Calibri" pitchFamily="34" charset="0"/>
              </a:rPr>
              <a:t>Act as a bench mark of the Project for future evaluation and impact analysis.</a:t>
            </a:r>
          </a:p>
          <a:p>
            <a:pPr marL="742950" lvl="1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n-US" b="1" kern="0" dirty="0">
                <a:effectLst/>
                <a:latin typeface="Calibri" pitchFamily="34" charset="0"/>
                <a:cs typeface="Calibri" pitchFamily="34" charset="0"/>
              </a:rPr>
              <a:t>Collection of socio-economic details with Household survey.</a:t>
            </a:r>
          </a:p>
          <a:p>
            <a:pPr marL="742950" lvl="1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n-US" b="1" kern="0" dirty="0">
                <a:effectLst/>
                <a:latin typeface="Calibri" pitchFamily="34" charset="0"/>
                <a:cs typeface="Calibri" pitchFamily="34" charset="0"/>
              </a:rPr>
              <a:t>Bio-physical survey to collect details of natural resources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Bio-physical Survey</a:t>
            </a:r>
            <a:endParaRPr lang="en-US" b="1" dirty="0"/>
          </a:p>
        </p:txBody>
      </p:sp>
      <p:sp>
        <p:nvSpPr>
          <p:cNvPr id="10243" name="Line 3"/>
          <p:cNvSpPr>
            <a:spLocks noChangeShapeType="1"/>
          </p:cNvSpPr>
          <p:nvPr/>
        </p:nvSpPr>
        <p:spPr bwMode="gray">
          <a:xfrm flipH="1">
            <a:off x="873125" y="5621338"/>
            <a:ext cx="165735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gray">
          <a:xfrm flipH="1">
            <a:off x="873125" y="4783138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45" name="Line 10"/>
          <p:cNvSpPr>
            <a:spLocks noChangeShapeType="1"/>
          </p:cNvSpPr>
          <p:nvPr/>
        </p:nvSpPr>
        <p:spPr bwMode="gray">
          <a:xfrm>
            <a:off x="1025525" y="3965575"/>
            <a:ext cx="0" cy="815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46" name="Line 11"/>
          <p:cNvSpPr>
            <a:spLocks noChangeShapeType="1"/>
          </p:cNvSpPr>
          <p:nvPr/>
        </p:nvSpPr>
        <p:spPr bwMode="gray">
          <a:xfrm>
            <a:off x="1025525" y="4783138"/>
            <a:ext cx="0" cy="815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47" name="Text Box 14"/>
          <p:cNvSpPr txBox="1">
            <a:spLocks noChangeArrowheads="1"/>
          </p:cNvSpPr>
          <p:nvPr/>
        </p:nvSpPr>
        <p:spPr bwMode="gray">
          <a:xfrm>
            <a:off x="1177925" y="4291013"/>
            <a:ext cx="20970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400" b="1">
                <a:solidFill>
                  <a:srgbClr val="C00000"/>
                </a:solidFill>
                <a:latin typeface="Verdana" pitchFamily="34" charset="0"/>
              </a:rPr>
              <a:t>Natural Resources </a:t>
            </a:r>
          </a:p>
        </p:txBody>
      </p:sp>
      <p:sp>
        <p:nvSpPr>
          <p:cNvPr id="10248" name="Text Box 15"/>
          <p:cNvSpPr txBox="1">
            <a:spLocks noChangeArrowheads="1"/>
          </p:cNvSpPr>
          <p:nvPr/>
        </p:nvSpPr>
        <p:spPr bwMode="gray">
          <a:xfrm>
            <a:off x="838200" y="5029200"/>
            <a:ext cx="20272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400" b="1">
                <a:solidFill>
                  <a:srgbClr val="C00000"/>
                </a:solidFill>
                <a:latin typeface="Verdana" pitchFamily="34" charset="0"/>
              </a:rPr>
              <a:t>Household Census</a:t>
            </a:r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2590800" y="3949700"/>
            <a:ext cx="4662488" cy="1679575"/>
            <a:chOff x="1514" y="2494"/>
            <a:chExt cx="2937" cy="1058"/>
          </a:xfrm>
        </p:grpSpPr>
        <p:sp>
          <p:nvSpPr>
            <p:cNvPr id="21" name="Freeform 21"/>
            <p:cNvSpPr>
              <a:spLocks/>
            </p:cNvSpPr>
            <p:nvPr/>
          </p:nvSpPr>
          <p:spPr bwMode="gray">
            <a:xfrm>
              <a:off x="4086" y="2494"/>
              <a:ext cx="361" cy="532"/>
            </a:xfrm>
            <a:custGeom>
              <a:avLst/>
              <a:gdLst/>
              <a:ahLst/>
              <a:cxnLst>
                <a:cxn ang="0">
                  <a:pos x="306" y="122"/>
                </a:cxn>
                <a:cxn ang="0">
                  <a:pos x="0" y="444"/>
                </a:cxn>
                <a:cxn ang="0">
                  <a:pos x="0" y="286"/>
                </a:cxn>
                <a:cxn ang="0">
                  <a:pos x="306" y="0"/>
                </a:cxn>
                <a:cxn ang="0">
                  <a:pos x="306" y="122"/>
                </a:cxn>
              </a:cxnLst>
              <a:rect l="0" t="0" r="r" b="b"/>
              <a:pathLst>
                <a:path w="306" h="444">
                  <a:moveTo>
                    <a:pt x="306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6" y="0"/>
                  </a:lnTo>
                  <a:lnTo>
                    <a:pt x="306" y="122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gray">
            <a:xfrm>
              <a:off x="3722" y="3019"/>
              <a:ext cx="364" cy="533"/>
            </a:xfrm>
            <a:custGeom>
              <a:avLst/>
              <a:gdLst/>
              <a:ahLst/>
              <a:cxnLst>
                <a:cxn ang="0">
                  <a:pos x="308" y="122"/>
                </a:cxn>
                <a:cxn ang="0">
                  <a:pos x="0" y="444"/>
                </a:cxn>
                <a:cxn ang="0">
                  <a:pos x="0" y="286"/>
                </a:cxn>
                <a:cxn ang="0">
                  <a:pos x="308" y="0"/>
                </a:cxn>
                <a:cxn ang="0">
                  <a:pos x="308" y="122"/>
                </a:cxn>
              </a:cxnLst>
              <a:rect l="0" t="0" r="r" b="b"/>
              <a:pathLst>
                <a:path w="308" h="444">
                  <a:moveTo>
                    <a:pt x="308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gray">
            <a:xfrm>
              <a:off x="1515" y="3022"/>
              <a:ext cx="2571" cy="340"/>
            </a:xfrm>
            <a:custGeom>
              <a:avLst/>
              <a:gdLst/>
              <a:ahLst/>
              <a:cxnLst>
                <a:cxn ang="0">
                  <a:pos x="1872" y="284"/>
                </a:cxn>
                <a:cxn ang="0">
                  <a:pos x="0" y="284"/>
                </a:cxn>
                <a:cxn ang="0">
                  <a:pos x="446" y="0"/>
                </a:cxn>
                <a:cxn ang="0">
                  <a:pos x="2180" y="0"/>
                </a:cxn>
                <a:cxn ang="0">
                  <a:pos x="1872" y="284"/>
                </a:cxn>
              </a:cxnLst>
              <a:rect l="0" t="0" r="r" b="b"/>
              <a:pathLst>
                <a:path w="2180" h="284">
                  <a:moveTo>
                    <a:pt x="187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2180" y="0"/>
                  </a:lnTo>
                  <a:lnTo>
                    <a:pt x="1872" y="284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73725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gray">
            <a:xfrm>
              <a:off x="2036" y="2494"/>
              <a:ext cx="2415" cy="343"/>
            </a:xfrm>
            <a:custGeom>
              <a:avLst/>
              <a:gdLst/>
              <a:ahLst/>
              <a:cxnLst>
                <a:cxn ang="0">
                  <a:pos x="1742" y="286"/>
                </a:cxn>
                <a:cxn ang="0">
                  <a:pos x="0" y="286"/>
                </a:cxn>
                <a:cxn ang="0">
                  <a:pos x="446" y="0"/>
                </a:cxn>
                <a:cxn ang="0">
                  <a:pos x="2048" y="0"/>
                </a:cxn>
                <a:cxn ang="0">
                  <a:pos x="1742" y="286"/>
                </a:cxn>
              </a:cxnLst>
              <a:rect l="0" t="0" r="r" b="b"/>
              <a:pathLst>
                <a:path w="2048" h="286">
                  <a:moveTo>
                    <a:pt x="1742" y="286"/>
                  </a:moveTo>
                  <a:lnTo>
                    <a:pt x="0" y="286"/>
                  </a:lnTo>
                  <a:lnTo>
                    <a:pt x="446" y="0"/>
                  </a:lnTo>
                  <a:lnTo>
                    <a:pt x="2048" y="0"/>
                  </a:lnTo>
                  <a:lnTo>
                    <a:pt x="1742" y="286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0784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" name="Rectangle 28"/>
            <p:cNvSpPr>
              <a:spLocks noChangeArrowheads="1"/>
            </p:cNvSpPr>
            <p:nvPr/>
          </p:nvSpPr>
          <p:spPr bwMode="gray">
            <a:xfrm>
              <a:off x="2038" y="2836"/>
              <a:ext cx="2056" cy="188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87451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tint val="87451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600" b="1" dirty="0">
                  <a:solidFill>
                    <a:srgbClr val="C00000"/>
                  </a:solidFill>
                  <a:latin typeface="Verdana" pitchFamily="34" charset="0"/>
                </a:rPr>
                <a:t>Bio-physical survey</a:t>
              </a:r>
            </a:p>
          </p:txBody>
        </p:sp>
        <p:sp>
          <p:nvSpPr>
            <p:cNvPr id="29" name="Rectangle 29"/>
            <p:cNvSpPr>
              <a:spLocks noChangeArrowheads="1"/>
            </p:cNvSpPr>
            <p:nvPr/>
          </p:nvSpPr>
          <p:spPr bwMode="gray">
            <a:xfrm>
              <a:off x="1514" y="3363"/>
              <a:ext cx="2213" cy="187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81961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81961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600" b="1" dirty="0">
                  <a:solidFill>
                    <a:srgbClr val="C00000"/>
                  </a:solidFill>
                  <a:latin typeface="Verdana" pitchFamily="34" charset="0"/>
                </a:rPr>
                <a:t>Baseline survey </a:t>
              </a: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914400" y="1295400"/>
            <a:ext cx="7086600" cy="249914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v"/>
              <a:defRPr/>
            </a:pPr>
            <a:r>
              <a:rPr lang="en-US" b="1" kern="0" dirty="0">
                <a:effectLst/>
              </a:rPr>
              <a:t>Geo-referenced data  collection of particular natural resources.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defRPr/>
            </a:pPr>
            <a:endParaRPr lang="en-US" b="1" kern="0" dirty="0">
              <a:effectLst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v"/>
              <a:defRPr/>
            </a:pPr>
            <a:r>
              <a:rPr lang="en-US" b="1" kern="0" dirty="0">
                <a:effectLst/>
              </a:rPr>
              <a:t>Geo-referenced soil sample collection from representative area.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defRPr/>
            </a:pPr>
            <a:endParaRPr lang="en-US" b="1" kern="0" dirty="0">
              <a:effectLst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v"/>
              <a:defRPr/>
            </a:pPr>
            <a:r>
              <a:rPr lang="en-US" b="1" kern="0" dirty="0">
                <a:effectLst/>
              </a:rPr>
              <a:t>Survey number wise collection of land details about land acreage, ownership, crop cultivated(season),  irrigation source and season details. </a:t>
            </a:r>
          </a:p>
          <a:p>
            <a:pPr>
              <a:defRPr/>
            </a:pPr>
            <a:endParaRPr lang="en-US" sz="1600" dirty="0"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</a:rPr>
              <a:t>PRA Techniques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1267" name="Line 3"/>
          <p:cNvSpPr>
            <a:spLocks noChangeShapeType="1"/>
          </p:cNvSpPr>
          <p:nvPr/>
        </p:nvSpPr>
        <p:spPr bwMode="gray">
          <a:xfrm flipH="1">
            <a:off x="873125" y="5621338"/>
            <a:ext cx="165735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gray">
          <a:xfrm flipH="1">
            <a:off x="873125" y="4783138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gray">
          <a:xfrm flipH="1">
            <a:off x="873125" y="3952875"/>
            <a:ext cx="335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gray">
          <a:xfrm flipH="1">
            <a:off x="873125" y="3124200"/>
            <a:ext cx="416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271" name="Line 9"/>
          <p:cNvSpPr>
            <a:spLocks noChangeShapeType="1"/>
          </p:cNvSpPr>
          <p:nvPr/>
        </p:nvSpPr>
        <p:spPr bwMode="gray">
          <a:xfrm>
            <a:off x="1025525" y="3148013"/>
            <a:ext cx="0" cy="817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272" name="Line 10"/>
          <p:cNvSpPr>
            <a:spLocks noChangeShapeType="1"/>
          </p:cNvSpPr>
          <p:nvPr/>
        </p:nvSpPr>
        <p:spPr bwMode="gray">
          <a:xfrm>
            <a:off x="1025525" y="3965575"/>
            <a:ext cx="0" cy="815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273" name="Line 11"/>
          <p:cNvSpPr>
            <a:spLocks noChangeShapeType="1"/>
          </p:cNvSpPr>
          <p:nvPr/>
        </p:nvSpPr>
        <p:spPr bwMode="gray">
          <a:xfrm>
            <a:off x="1025525" y="4783138"/>
            <a:ext cx="0" cy="815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9162" name="Text Box 13"/>
          <p:cNvSpPr txBox="1">
            <a:spLocks noChangeArrowheads="1"/>
          </p:cNvSpPr>
          <p:nvPr/>
        </p:nvSpPr>
        <p:spPr bwMode="gray">
          <a:xfrm>
            <a:off x="1981200" y="3429000"/>
            <a:ext cx="18843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>
                <a:solidFill>
                  <a:srgbClr val="C00000"/>
                </a:solidFill>
                <a:effectLst/>
                <a:latin typeface="Verdana" pitchFamily="34" charset="0"/>
              </a:rPr>
              <a:t>Local Knowledge</a:t>
            </a:r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2590800" y="3117850"/>
            <a:ext cx="5246688" cy="2511425"/>
            <a:chOff x="1514" y="1970"/>
            <a:chExt cx="3305" cy="1582"/>
          </a:xfrm>
        </p:grpSpPr>
        <p:sp>
          <p:nvSpPr>
            <p:cNvPr id="19" name="Freeform 19"/>
            <p:cNvSpPr>
              <a:spLocks/>
            </p:cNvSpPr>
            <p:nvPr/>
          </p:nvSpPr>
          <p:spPr bwMode="gray">
            <a:xfrm>
              <a:off x="4452" y="1970"/>
              <a:ext cx="363" cy="530"/>
            </a:xfrm>
            <a:custGeom>
              <a:avLst/>
              <a:gdLst/>
              <a:ahLst/>
              <a:cxnLst>
                <a:cxn ang="0">
                  <a:pos x="308" y="120"/>
                </a:cxn>
                <a:cxn ang="0">
                  <a:pos x="0" y="442"/>
                </a:cxn>
                <a:cxn ang="0">
                  <a:pos x="0" y="286"/>
                </a:cxn>
                <a:cxn ang="0">
                  <a:pos x="308" y="0"/>
                </a:cxn>
                <a:cxn ang="0">
                  <a:pos x="308" y="120"/>
                </a:cxn>
              </a:cxnLst>
              <a:rect l="0" t="0" r="r" b="b"/>
              <a:pathLst>
                <a:path w="308" h="442">
                  <a:moveTo>
                    <a:pt x="308" y="120"/>
                  </a:moveTo>
                  <a:lnTo>
                    <a:pt x="0" y="442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279" name="Freeform 20"/>
            <p:cNvSpPr>
              <a:spLocks/>
            </p:cNvSpPr>
            <p:nvPr/>
          </p:nvSpPr>
          <p:spPr bwMode="gray">
            <a:xfrm>
              <a:off x="2555" y="1970"/>
              <a:ext cx="2264" cy="340"/>
            </a:xfrm>
            <a:custGeom>
              <a:avLst/>
              <a:gdLst>
                <a:gd name="T0" fmla="*/ 9885 w 1920"/>
                <a:gd name="T1" fmla="*/ 2056 h 284"/>
                <a:gd name="T2" fmla="*/ 0 w 1920"/>
                <a:gd name="T3" fmla="*/ 2056 h 284"/>
                <a:gd name="T4" fmla="*/ 2731 w 1920"/>
                <a:gd name="T5" fmla="*/ 0 h 284"/>
                <a:gd name="T6" fmla="*/ 11766 w 1920"/>
                <a:gd name="T7" fmla="*/ 0 h 284"/>
                <a:gd name="T8" fmla="*/ 9885 w 1920"/>
                <a:gd name="T9" fmla="*/ 2056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20"/>
                <a:gd name="T16" fmla="*/ 0 h 284"/>
                <a:gd name="T17" fmla="*/ 1920 w 1920"/>
                <a:gd name="T18" fmla="*/ 284 h 2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20" h="284">
                  <a:moveTo>
                    <a:pt x="161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1920" y="0"/>
                  </a:lnTo>
                  <a:lnTo>
                    <a:pt x="1612" y="284"/>
                  </a:lnTo>
                  <a:close/>
                </a:path>
              </a:pathLst>
            </a:custGeom>
            <a:solidFill>
              <a:schemeClr val="hlink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gray">
            <a:xfrm>
              <a:off x="4086" y="2494"/>
              <a:ext cx="361" cy="532"/>
            </a:xfrm>
            <a:custGeom>
              <a:avLst/>
              <a:gdLst/>
              <a:ahLst/>
              <a:cxnLst>
                <a:cxn ang="0">
                  <a:pos x="306" y="122"/>
                </a:cxn>
                <a:cxn ang="0">
                  <a:pos x="0" y="444"/>
                </a:cxn>
                <a:cxn ang="0">
                  <a:pos x="0" y="286"/>
                </a:cxn>
                <a:cxn ang="0">
                  <a:pos x="306" y="0"/>
                </a:cxn>
                <a:cxn ang="0">
                  <a:pos x="306" y="122"/>
                </a:cxn>
              </a:cxnLst>
              <a:rect l="0" t="0" r="r" b="b"/>
              <a:pathLst>
                <a:path w="306" h="444">
                  <a:moveTo>
                    <a:pt x="306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6" y="0"/>
                  </a:lnTo>
                  <a:lnTo>
                    <a:pt x="306" y="122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gray">
            <a:xfrm>
              <a:off x="3722" y="3019"/>
              <a:ext cx="364" cy="533"/>
            </a:xfrm>
            <a:custGeom>
              <a:avLst/>
              <a:gdLst/>
              <a:ahLst/>
              <a:cxnLst>
                <a:cxn ang="0">
                  <a:pos x="308" y="122"/>
                </a:cxn>
                <a:cxn ang="0">
                  <a:pos x="0" y="444"/>
                </a:cxn>
                <a:cxn ang="0">
                  <a:pos x="0" y="286"/>
                </a:cxn>
                <a:cxn ang="0">
                  <a:pos x="308" y="0"/>
                </a:cxn>
                <a:cxn ang="0">
                  <a:pos x="308" y="122"/>
                </a:cxn>
              </a:cxnLst>
              <a:rect l="0" t="0" r="r" b="b"/>
              <a:pathLst>
                <a:path w="308" h="444">
                  <a:moveTo>
                    <a:pt x="308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gray">
            <a:xfrm>
              <a:off x="1515" y="3022"/>
              <a:ext cx="2571" cy="340"/>
            </a:xfrm>
            <a:custGeom>
              <a:avLst/>
              <a:gdLst/>
              <a:ahLst/>
              <a:cxnLst>
                <a:cxn ang="0">
                  <a:pos x="1872" y="284"/>
                </a:cxn>
                <a:cxn ang="0">
                  <a:pos x="0" y="284"/>
                </a:cxn>
                <a:cxn ang="0">
                  <a:pos x="446" y="0"/>
                </a:cxn>
                <a:cxn ang="0">
                  <a:pos x="2180" y="0"/>
                </a:cxn>
                <a:cxn ang="0">
                  <a:pos x="1872" y="284"/>
                </a:cxn>
              </a:cxnLst>
              <a:rect l="0" t="0" r="r" b="b"/>
              <a:pathLst>
                <a:path w="2180" h="284">
                  <a:moveTo>
                    <a:pt x="187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2180" y="0"/>
                  </a:lnTo>
                  <a:lnTo>
                    <a:pt x="1872" y="284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73725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Rectangle 26"/>
            <p:cNvSpPr>
              <a:spLocks noChangeArrowheads="1"/>
            </p:cNvSpPr>
            <p:nvPr/>
          </p:nvSpPr>
          <p:spPr bwMode="gray">
            <a:xfrm>
              <a:off x="2556" y="2310"/>
              <a:ext cx="1900" cy="188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shade val="72549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600" b="1" dirty="0">
                  <a:latin typeface="Verdana" pitchFamily="34" charset="0"/>
                </a:rPr>
                <a:t>PRA Technique</a:t>
              </a:r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gray">
            <a:xfrm>
              <a:off x="2036" y="2494"/>
              <a:ext cx="2415" cy="343"/>
            </a:xfrm>
            <a:custGeom>
              <a:avLst/>
              <a:gdLst/>
              <a:ahLst/>
              <a:cxnLst>
                <a:cxn ang="0">
                  <a:pos x="1742" y="286"/>
                </a:cxn>
                <a:cxn ang="0">
                  <a:pos x="0" y="286"/>
                </a:cxn>
                <a:cxn ang="0">
                  <a:pos x="446" y="0"/>
                </a:cxn>
                <a:cxn ang="0">
                  <a:pos x="2048" y="0"/>
                </a:cxn>
                <a:cxn ang="0">
                  <a:pos x="1742" y="286"/>
                </a:cxn>
              </a:cxnLst>
              <a:rect l="0" t="0" r="r" b="b"/>
              <a:pathLst>
                <a:path w="2048" h="286">
                  <a:moveTo>
                    <a:pt x="1742" y="286"/>
                  </a:moveTo>
                  <a:lnTo>
                    <a:pt x="0" y="286"/>
                  </a:lnTo>
                  <a:lnTo>
                    <a:pt x="446" y="0"/>
                  </a:lnTo>
                  <a:lnTo>
                    <a:pt x="2048" y="0"/>
                  </a:lnTo>
                  <a:lnTo>
                    <a:pt x="1742" y="286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0784"/>
                    <a:invGamma/>
                  </a:schemeClr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" name="Rectangle 28"/>
            <p:cNvSpPr>
              <a:spLocks noChangeArrowheads="1"/>
            </p:cNvSpPr>
            <p:nvPr/>
          </p:nvSpPr>
          <p:spPr bwMode="gray">
            <a:xfrm>
              <a:off x="2038" y="2836"/>
              <a:ext cx="2056" cy="188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87451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tint val="87451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600" b="1" dirty="0">
                  <a:latin typeface="Verdana" pitchFamily="34" charset="0"/>
                </a:rPr>
                <a:t>Bio-Physical Survey </a:t>
              </a:r>
            </a:p>
          </p:txBody>
        </p:sp>
        <p:sp>
          <p:nvSpPr>
            <p:cNvPr id="29" name="Rectangle 29"/>
            <p:cNvSpPr>
              <a:spLocks noChangeArrowheads="1"/>
            </p:cNvSpPr>
            <p:nvPr/>
          </p:nvSpPr>
          <p:spPr bwMode="gray">
            <a:xfrm>
              <a:off x="1514" y="3363"/>
              <a:ext cx="2213" cy="187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81961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81961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600" b="1" dirty="0">
                  <a:latin typeface="Verdana" pitchFamily="34" charset="0"/>
                </a:rPr>
                <a:t>Baseline Survey</a:t>
              </a:r>
            </a:p>
          </p:txBody>
        </p:sp>
      </p:grpSp>
      <p:sp>
        <p:nvSpPr>
          <p:cNvPr id="49164" name="Text Box 15"/>
          <p:cNvSpPr txBox="1">
            <a:spLocks noChangeArrowheads="1"/>
          </p:cNvSpPr>
          <p:nvPr/>
        </p:nvSpPr>
        <p:spPr bwMode="gray">
          <a:xfrm>
            <a:off x="838200" y="5029200"/>
            <a:ext cx="20272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>
                <a:solidFill>
                  <a:srgbClr val="C00000"/>
                </a:solidFill>
                <a:effectLst/>
                <a:latin typeface="Verdana" pitchFamily="34" charset="0"/>
              </a:rPr>
              <a:t>Household Census</a:t>
            </a:r>
          </a:p>
        </p:txBody>
      </p:sp>
      <p:sp>
        <p:nvSpPr>
          <p:cNvPr id="49165" name="Text Box 14"/>
          <p:cNvSpPr txBox="1">
            <a:spLocks noChangeArrowheads="1"/>
          </p:cNvSpPr>
          <p:nvPr/>
        </p:nvSpPr>
        <p:spPr bwMode="gray">
          <a:xfrm>
            <a:off x="1177925" y="4291013"/>
            <a:ext cx="20970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>
                <a:solidFill>
                  <a:srgbClr val="C00000"/>
                </a:solidFill>
                <a:effectLst/>
                <a:latin typeface="Verdana" pitchFamily="34" charset="0"/>
              </a:rPr>
              <a:t>Natural Resources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578</Words>
  <Application>Microsoft Office PowerPoint</Application>
  <PresentationFormat>On-screen Show (4:3)</PresentationFormat>
  <Paragraphs>124</Paragraphs>
  <Slides>16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IWMP</vt:lpstr>
      <vt:lpstr>NRM</vt:lpstr>
      <vt:lpstr>NRM - Objectives</vt:lpstr>
      <vt:lpstr>Slide 4</vt:lpstr>
      <vt:lpstr>NRM Strategy</vt:lpstr>
      <vt:lpstr>NRM Planning</vt:lpstr>
      <vt:lpstr>Baseline survey</vt:lpstr>
      <vt:lpstr>Bio-physical Survey</vt:lpstr>
      <vt:lpstr>PRA Techniques</vt:lpstr>
      <vt:lpstr>Net Planning</vt:lpstr>
      <vt:lpstr>Net Planning </vt:lpstr>
      <vt:lpstr>NRM activities envisaged in IWMP</vt:lpstr>
      <vt:lpstr>Slide 13</vt:lpstr>
      <vt:lpstr>Slide 14</vt:lpstr>
      <vt:lpstr>NRM Implementation</vt:lpstr>
      <vt:lpstr>Slide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IWMP</dc:title>
  <dc:creator>user</dc:creator>
  <cp:lastModifiedBy>user</cp:lastModifiedBy>
  <cp:revision>37</cp:revision>
  <dcterms:created xsi:type="dcterms:W3CDTF">2006-08-16T00:00:00Z</dcterms:created>
  <dcterms:modified xsi:type="dcterms:W3CDTF">2015-02-03T10:02:51Z</dcterms:modified>
</cp:coreProperties>
</file>