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310" r:id="rId2"/>
    <p:sldId id="256" r:id="rId3"/>
    <p:sldId id="284" r:id="rId4"/>
    <p:sldId id="283" r:id="rId5"/>
    <p:sldId id="285" r:id="rId6"/>
    <p:sldId id="286" r:id="rId7"/>
    <p:sldId id="311" r:id="rId8"/>
    <p:sldId id="292" r:id="rId9"/>
    <p:sldId id="300" r:id="rId10"/>
    <p:sldId id="287" r:id="rId11"/>
    <p:sldId id="288" r:id="rId12"/>
    <p:sldId id="289" r:id="rId13"/>
    <p:sldId id="294" r:id="rId14"/>
    <p:sldId id="295" r:id="rId15"/>
    <p:sldId id="303" r:id="rId16"/>
    <p:sldId id="299" r:id="rId17"/>
    <p:sldId id="297" r:id="rId18"/>
    <p:sldId id="298" r:id="rId19"/>
    <p:sldId id="290" r:id="rId20"/>
    <p:sldId id="296" r:id="rId21"/>
    <p:sldId id="304" r:id="rId22"/>
    <p:sldId id="302" r:id="rId23"/>
    <p:sldId id="305" r:id="rId24"/>
    <p:sldId id="307" r:id="rId25"/>
    <p:sldId id="306" r:id="rId26"/>
    <p:sldId id="265" r:id="rId27"/>
    <p:sldId id="308" r:id="rId28"/>
    <p:sldId id="301" r:id="rId29"/>
    <p:sldId id="309"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p:scale>
          <a:sx n="69" d="100"/>
          <a:sy n="69" d="100"/>
        </p:scale>
        <p:origin x="-142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14464-D55F-4BE0-A016-9C402A7CBA8E}" type="datetimeFigureOut">
              <a:rPr lang="en-US" smtClean="0"/>
              <a:pPr/>
              <a:t>5/31/2016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1FA1B3-9AF4-46C2-921B-0AD0C23EE1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1FA1B3-9AF4-46C2-921B-0AD0C23EE1D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7D0DFA-6439-4B16-9349-84FC382EAB3E}"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D0DFA-6439-4B16-9349-84FC382EAB3E}"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D0DFA-6439-4B16-9349-84FC382EAB3E}"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D0DFA-6439-4B16-9349-84FC382EAB3E}"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D0DFA-6439-4B16-9349-84FC382EAB3E}"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7D0DFA-6439-4B16-9349-84FC382EAB3E}"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7D0DFA-6439-4B16-9349-84FC382EAB3E}" type="datetimeFigureOut">
              <a:rPr lang="en-US" smtClean="0"/>
              <a:pPr/>
              <a:t>5/31/2016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7D0DFA-6439-4B16-9349-84FC382EAB3E}" type="datetimeFigureOut">
              <a:rPr lang="en-US" smtClean="0"/>
              <a:pPr/>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D0DFA-6439-4B16-9349-84FC382EAB3E}" type="datetimeFigureOut">
              <a:rPr lang="en-US" smtClean="0"/>
              <a:pPr/>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D0DFA-6439-4B16-9349-84FC382EAB3E}"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D0DFA-6439-4B16-9349-84FC382EAB3E}"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1E31D-16BD-4C91-ADEE-58D60E44E6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D0DFA-6439-4B16-9349-84FC382EAB3E}" type="datetimeFigureOut">
              <a:rPr lang="en-US" smtClean="0"/>
              <a:pPr/>
              <a:t>5/31/2016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1E31D-16BD-4C91-ADEE-58D60E44E6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6500" y="2967335"/>
            <a:ext cx="415299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welcome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r>
              <a:rPr lang="en-US" sz="2800" dirty="0" err="1" smtClean="0">
                <a:latin typeface="Comic Sans MS" pitchFamily="66" charset="0"/>
              </a:rPr>
              <a:t>Thekorth</a:t>
            </a:r>
            <a:r>
              <a:rPr lang="en-US" sz="2800" dirty="0" smtClean="0">
                <a:latin typeface="Comic Sans MS" pitchFamily="66" charset="0"/>
              </a:rPr>
              <a:t> </a:t>
            </a:r>
            <a:r>
              <a:rPr lang="en-US" sz="2800" dirty="0" err="1" smtClean="0">
                <a:latin typeface="Comic Sans MS" pitchFamily="66" charset="0"/>
              </a:rPr>
              <a:t>Kole</a:t>
            </a:r>
            <a:r>
              <a:rPr lang="en-US" sz="2800" dirty="0" smtClean="0">
                <a:latin typeface="Comic Sans MS" pitchFamily="66" charset="0"/>
              </a:rPr>
              <a:t> land consists of 32 families having area of 20 acre.</a:t>
            </a:r>
          </a:p>
          <a:p>
            <a:r>
              <a:rPr lang="en-US" sz="2800" dirty="0" smtClean="0">
                <a:latin typeface="Comic Sans MS" pitchFamily="66" charset="0"/>
              </a:rPr>
              <a:t>  The development plan for this land has three main units viz., IWMP, MGNREGS and farmers group</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r>
              <a:rPr lang="en-US" dirty="0" smtClean="0">
                <a:latin typeface="Comic Sans MS" pitchFamily="66" charset="0"/>
              </a:rPr>
              <a:t>Under farmers group, the 32 farmer’s formed as a single unit and contributed money for this .using their fund, they installed pump, motor shed.  They collect 182kg of paddy seeds, fertilizers (Urea, Potash, </a:t>
            </a:r>
            <a:r>
              <a:rPr lang="en-US" dirty="0" err="1" smtClean="0">
                <a:latin typeface="Comic Sans MS" pitchFamily="66" charset="0"/>
              </a:rPr>
              <a:t>factomphose</a:t>
            </a:r>
            <a:r>
              <a:rPr lang="en-US" dirty="0" smtClean="0">
                <a:latin typeface="Comic Sans MS" pitchFamily="66" charset="0"/>
              </a:rPr>
              <a:t> etc.) manures etc.  The farmers drained water from the </a:t>
            </a:r>
            <a:r>
              <a:rPr lang="en-US" dirty="0" err="1" smtClean="0">
                <a:latin typeface="Comic Sans MS" pitchFamily="66" charset="0"/>
              </a:rPr>
              <a:t>kole</a:t>
            </a:r>
            <a:r>
              <a:rPr lang="en-US" dirty="0" smtClean="0">
                <a:latin typeface="Comic Sans MS" pitchFamily="66" charset="0"/>
              </a:rPr>
              <a:t> land.</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r>
              <a:rPr lang="en-US" dirty="0" smtClean="0">
                <a:latin typeface="Comic Sans MS" pitchFamily="66" charset="0"/>
              </a:rPr>
              <a:t>Under MGNREGA the </a:t>
            </a:r>
            <a:r>
              <a:rPr lang="en-US" dirty="0" err="1" smtClean="0">
                <a:latin typeface="Comic Sans MS" pitchFamily="66" charset="0"/>
              </a:rPr>
              <a:t>labours</a:t>
            </a:r>
            <a:r>
              <a:rPr lang="en-US" dirty="0" smtClean="0">
                <a:latin typeface="Comic Sans MS" pitchFamily="66" charset="0"/>
              </a:rPr>
              <a:t> cleaned the marshy land.  The work started on January.  MGNREGA could meet 2007 </a:t>
            </a:r>
            <a:r>
              <a:rPr lang="en-US" dirty="0" err="1" smtClean="0">
                <a:latin typeface="Comic Sans MS" pitchFamily="66" charset="0"/>
              </a:rPr>
              <a:t>labour</a:t>
            </a:r>
            <a:r>
              <a:rPr lang="en-US" dirty="0" smtClean="0">
                <a:latin typeface="Comic Sans MS" pitchFamily="66" charset="0"/>
              </a:rPr>
              <a:t> days through 3 stages.  The amount utilized for this were 3, 69,656/- </a:t>
            </a: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LAND PREPARATION OF PADDY FIELD</a:t>
            </a:r>
            <a:endParaRPr lang="en-US" dirty="0"/>
          </a:p>
        </p:txBody>
      </p:sp>
      <p:pic>
        <p:nvPicPr>
          <p:cNvPr id="4098" name="Picture 2"/>
          <p:cNvPicPr>
            <a:picLocks noChangeAspect="1" noChangeArrowheads="1"/>
          </p:cNvPicPr>
          <p:nvPr/>
        </p:nvPicPr>
        <p:blipFill>
          <a:blip r:embed="rId2" cstate="email"/>
          <a:srcRect/>
          <a:stretch>
            <a:fillRect/>
          </a:stretch>
        </p:blipFill>
        <p:spPr bwMode="auto">
          <a:xfrm>
            <a:off x="609600" y="1524000"/>
            <a:ext cx="7620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EPA WORK STARTED WITH MGNREGS WORKERS</a:t>
            </a:r>
            <a:endParaRPr lang="en-US" dirty="0"/>
          </a:p>
        </p:txBody>
      </p:sp>
      <p:pic>
        <p:nvPicPr>
          <p:cNvPr id="3075" name="Picture 3"/>
          <p:cNvPicPr>
            <a:picLocks noGrp="1" noChangeAspect="1" noChangeArrowheads="1"/>
          </p:cNvPicPr>
          <p:nvPr>
            <p:ph idx="4294967295"/>
          </p:nvPr>
        </p:nvPicPr>
        <p:blipFill>
          <a:blip r:embed="rId2" cstate="email"/>
          <a:srcRect/>
          <a:stretch>
            <a:fillRect/>
          </a:stretch>
        </p:blipFill>
        <p:spPr bwMode="auto">
          <a:xfrm>
            <a:off x="838200" y="1752600"/>
            <a:ext cx="6400800" cy="4373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229600" cy="1219200"/>
          </a:xfrm>
        </p:spPr>
        <p:txBody>
          <a:bodyPr>
            <a:normAutofit fontScale="90000"/>
          </a:bodyPr>
          <a:lstStyle/>
          <a:p>
            <a:r>
              <a:rPr lang="en-US" dirty="0" smtClean="0"/>
              <a:t>Draining of water from the </a:t>
            </a:r>
            <a:r>
              <a:rPr lang="en-US" dirty="0" err="1" smtClean="0"/>
              <a:t>kole</a:t>
            </a:r>
            <a:r>
              <a:rPr lang="en-US" dirty="0" smtClean="0"/>
              <a:t> land </a:t>
            </a:r>
            <a:endParaRPr lang="en-US" dirty="0"/>
          </a:p>
        </p:txBody>
      </p:sp>
      <p:pic>
        <p:nvPicPr>
          <p:cNvPr id="3" name="Picture 2" descr="DSC04877.JPG"/>
          <p:cNvPicPr>
            <a:picLocks noChangeAspect="1"/>
          </p:cNvPicPr>
          <p:nvPr/>
        </p:nvPicPr>
        <p:blipFill>
          <a:blip r:embed="rId2" cstate="email"/>
          <a:stretch>
            <a:fillRect/>
          </a:stretch>
        </p:blipFill>
        <p:spPr>
          <a:xfrm>
            <a:off x="838200" y="387297"/>
            <a:ext cx="7086600" cy="517530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275" y="2967335"/>
            <a:ext cx="7871450" cy="923330"/>
          </a:xfrm>
          <a:prstGeom prst="rect">
            <a:avLst/>
          </a:prstGeom>
          <a:noFill/>
        </p:spPr>
        <p:txBody>
          <a:bodyPr wrap="none" lIns="91440" tIns="45720" rIns="91440" bIns="45720">
            <a:spAutoFit/>
          </a:bodyPr>
          <a:lstStyle/>
          <a:p>
            <a:pPr algn="ctr"/>
            <a:r>
              <a:rPr lang="en-U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Reports from newspapers</a:t>
            </a:r>
            <a:endParaRPr lang="en-U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PA Inaguration 2.jpg"/>
          <p:cNvPicPr>
            <a:picLocks noChangeAspect="1"/>
          </p:cNvPicPr>
          <p:nvPr/>
        </p:nvPicPr>
        <p:blipFill>
          <a:blip r:embed="rId2" cstate="email"/>
          <a:stretch>
            <a:fillRect/>
          </a:stretch>
        </p:blipFill>
        <p:spPr>
          <a:xfrm>
            <a:off x="0" y="1"/>
            <a:ext cx="4724400" cy="6477000"/>
          </a:xfrm>
          <a:prstGeom prst="rect">
            <a:avLst/>
          </a:prstGeom>
        </p:spPr>
      </p:pic>
      <p:pic>
        <p:nvPicPr>
          <p:cNvPr id="3" name="Picture 2" descr="D:\Documents and Settings\user\Desktop\EPA Inaguration.jpg"/>
          <p:cNvPicPr>
            <a:picLocks noChangeAspect="1" noChangeArrowheads="1"/>
          </p:cNvPicPr>
          <p:nvPr/>
        </p:nvPicPr>
        <p:blipFill>
          <a:blip r:embed="rId3" cstate="email"/>
          <a:srcRect/>
          <a:stretch>
            <a:fillRect/>
          </a:stretch>
        </p:blipFill>
        <p:spPr bwMode="auto">
          <a:xfrm>
            <a:off x="4800600" y="0"/>
            <a:ext cx="4343400" cy="6553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 and Settings\user\Desktop\EPA VLG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r>
              <a:rPr lang="en-US" dirty="0" smtClean="0">
                <a:latin typeface="Comic Sans MS" pitchFamily="66" charset="0"/>
              </a:rPr>
              <a:t>Under IWMP, bund constructed along the land.  The IWMP fund met for this were 332170/- . Land preparation, sowing, transplanting, weeding, </a:t>
            </a:r>
            <a:r>
              <a:rPr lang="en-US" dirty="0" err="1" smtClean="0">
                <a:latin typeface="Comic Sans MS" pitchFamily="66" charset="0"/>
              </a:rPr>
              <a:t>mannuring</a:t>
            </a:r>
            <a:r>
              <a:rPr lang="en-US" dirty="0" smtClean="0">
                <a:latin typeface="Comic Sans MS" pitchFamily="66" charset="0"/>
              </a:rPr>
              <a:t>, </a:t>
            </a:r>
            <a:r>
              <a:rPr lang="en-US" dirty="0" err="1" smtClean="0">
                <a:latin typeface="Comic Sans MS" pitchFamily="66" charset="0"/>
              </a:rPr>
              <a:t>irrigationing</a:t>
            </a:r>
            <a:r>
              <a:rPr lang="en-US" dirty="0" smtClean="0">
                <a:latin typeface="Comic Sans MS" pitchFamily="66" charset="0"/>
              </a:rPr>
              <a:t> and harvesting were integrated by the above units.  All the activities were ended on May las</a:t>
            </a:r>
            <a:r>
              <a:rPr lang="en-US" dirty="0" smtClean="0"/>
              <a:t>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2590800"/>
          </a:xfrm>
        </p:spPr>
        <p:txBody>
          <a:bodyPr>
            <a:noAutofit/>
          </a:bodyPr>
          <a:lstStyle/>
          <a:p>
            <a:r>
              <a:rPr lang="en-US" sz="3600" dirty="0" smtClean="0">
                <a:solidFill>
                  <a:srgbClr val="00B050"/>
                </a:solidFill>
                <a:latin typeface="Arial Black" pitchFamily="34" charset="0"/>
              </a:rPr>
              <a:t/>
            </a:r>
            <a:br>
              <a:rPr lang="en-US" sz="3600" dirty="0" smtClean="0">
                <a:solidFill>
                  <a:srgbClr val="00B050"/>
                </a:solidFill>
                <a:latin typeface="Arial Black" pitchFamily="34" charset="0"/>
              </a:rPr>
            </a:br>
            <a:r>
              <a:rPr lang="en-US" sz="3600" dirty="0" smtClean="0">
                <a:solidFill>
                  <a:srgbClr val="00B050"/>
                </a:solidFill>
                <a:latin typeface="Arial Black" pitchFamily="34" charset="0"/>
              </a:rPr>
              <a:t/>
            </a:r>
            <a:br>
              <a:rPr lang="en-US" sz="3600" dirty="0" smtClean="0">
                <a:solidFill>
                  <a:srgbClr val="00B050"/>
                </a:solidFill>
                <a:latin typeface="Arial Black" pitchFamily="34" charset="0"/>
              </a:rPr>
            </a:br>
            <a:r>
              <a:rPr lang="en-US" sz="3600" dirty="0">
                <a:solidFill>
                  <a:srgbClr val="00B050"/>
                </a:solidFill>
                <a:latin typeface="Arial Black" pitchFamily="34" charset="0"/>
              </a:rPr>
              <a:t/>
            </a:r>
            <a:br>
              <a:rPr lang="en-US" sz="3600" dirty="0">
                <a:solidFill>
                  <a:srgbClr val="00B050"/>
                </a:solidFill>
                <a:latin typeface="Arial Black" pitchFamily="34" charset="0"/>
              </a:rPr>
            </a:br>
            <a:r>
              <a:rPr lang="en-US" sz="3600" dirty="0" smtClean="0">
                <a:solidFill>
                  <a:srgbClr val="00B050"/>
                </a:solidFill>
                <a:latin typeface="Arial Black" pitchFamily="34" charset="0"/>
              </a:rPr>
              <a:t/>
            </a:r>
            <a:br>
              <a:rPr lang="en-US" sz="3600" dirty="0" smtClean="0">
                <a:solidFill>
                  <a:srgbClr val="00B050"/>
                </a:solidFill>
                <a:latin typeface="Arial Black" pitchFamily="34" charset="0"/>
              </a:rPr>
            </a:br>
            <a:r>
              <a:rPr lang="en-US" sz="3600" dirty="0">
                <a:solidFill>
                  <a:srgbClr val="00B050"/>
                </a:solidFill>
                <a:latin typeface="Arial Black" pitchFamily="34" charset="0"/>
              </a:rPr>
              <a:t/>
            </a:r>
            <a:br>
              <a:rPr lang="en-US" sz="3600" dirty="0">
                <a:solidFill>
                  <a:srgbClr val="00B050"/>
                </a:solidFill>
                <a:latin typeface="Arial Black" pitchFamily="34" charset="0"/>
              </a:rPr>
            </a:br>
            <a:r>
              <a:rPr lang="en-US" sz="3600" dirty="0" smtClean="0">
                <a:solidFill>
                  <a:srgbClr val="00B050"/>
                </a:solidFill>
                <a:latin typeface="Arial Black" pitchFamily="34" charset="0"/>
              </a:rPr>
              <a:t>I W M P </a:t>
            </a:r>
            <a:br>
              <a:rPr lang="en-US" sz="3600" dirty="0" smtClean="0">
                <a:solidFill>
                  <a:srgbClr val="00B050"/>
                </a:solidFill>
                <a:latin typeface="Arial Black" pitchFamily="34" charset="0"/>
              </a:rPr>
            </a:br>
            <a:r>
              <a:rPr lang="en-US" sz="3600" dirty="0">
                <a:solidFill>
                  <a:srgbClr val="00B050"/>
                </a:solidFill>
                <a:latin typeface="Arial Black" pitchFamily="34" charset="0"/>
              </a:rPr>
              <a:t/>
            </a:r>
            <a:br>
              <a:rPr lang="en-US" sz="3600" dirty="0">
                <a:solidFill>
                  <a:srgbClr val="00B050"/>
                </a:solidFill>
                <a:latin typeface="Arial Black" pitchFamily="34" charset="0"/>
              </a:rPr>
            </a:br>
            <a:r>
              <a:rPr lang="en-US" sz="3600" dirty="0" smtClean="0">
                <a:solidFill>
                  <a:srgbClr val="FF0000"/>
                </a:solidFill>
              </a:rPr>
              <a:t>EPA-</a:t>
            </a:r>
            <a:r>
              <a:rPr lang="en-US" sz="3600" dirty="0" err="1" smtClean="0">
                <a:solidFill>
                  <a:srgbClr val="FF0000"/>
                </a:solidFill>
              </a:rPr>
              <a:t>Pookotupuzha</a:t>
            </a:r>
            <a:r>
              <a:rPr lang="en-US" sz="3600" dirty="0" smtClean="0">
                <a:solidFill>
                  <a:srgbClr val="FF0000"/>
                </a:solidFill>
              </a:rPr>
              <a:t> watershed</a:t>
            </a:r>
            <a:r>
              <a:rPr lang="en-US" sz="3600" dirty="0" smtClean="0"/>
              <a:t/>
            </a:r>
            <a:br>
              <a:rPr lang="en-US" sz="3600" dirty="0" smtClean="0"/>
            </a:br>
            <a:r>
              <a:rPr lang="en-US" sz="3600" dirty="0" smtClean="0"/>
              <a:t/>
            </a:r>
            <a:br>
              <a:rPr lang="en-US" sz="3600" dirty="0" smtClean="0"/>
            </a:br>
            <a:r>
              <a:rPr lang="en-US" sz="3600" dirty="0" smtClean="0">
                <a:solidFill>
                  <a:srgbClr val="00B050"/>
                </a:solidFill>
                <a:latin typeface="Allegro BT" pitchFamily="82" charset="0"/>
              </a:rPr>
              <a:t>THEKORTH   KOLE LAND </a:t>
            </a:r>
            <a:br>
              <a:rPr lang="en-US" sz="3600" dirty="0" smtClean="0">
                <a:solidFill>
                  <a:srgbClr val="00B050"/>
                </a:solidFill>
                <a:latin typeface="Allegro BT" pitchFamily="82" charset="0"/>
              </a:rPr>
            </a:br>
            <a:r>
              <a:rPr lang="en-US" sz="3600" dirty="0" smtClean="0">
                <a:solidFill>
                  <a:srgbClr val="00B050"/>
                </a:solidFill>
                <a:latin typeface="Allegro BT" pitchFamily="82" charset="0"/>
              </a:rPr>
              <a:t> – </a:t>
            </a:r>
            <a:r>
              <a:rPr lang="en-US" sz="3600" dirty="0" err="1" smtClean="0">
                <a:solidFill>
                  <a:srgbClr val="00B050"/>
                </a:solidFill>
                <a:latin typeface="Allegro BT" pitchFamily="82" charset="0"/>
              </a:rPr>
              <a:t>Padiyur</a:t>
            </a:r>
            <a:r>
              <a:rPr lang="en-US" sz="3600" dirty="0" smtClean="0">
                <a:solidFill>
                  <a:srgbClr val="00B050"/>
                </a:solidFill>
                <a:latin typeface="Allegro BT" pitchFamily="82" charset="0"/>
              </a:rPr>
              <a:t> </a:t>
            </a:r>
            <a:r>
              <a:rPr lang="en-US" sz="3600" dirty="0" err="1" smtClean="0">
                <a:solidFill>
                  <a:srgbClr val="00B050"/>
                </a:solidFill>
                <a:latin typeface="Allegro BT" pitchFamily="82" charset="0"/>
              </a:rPr>
              <a:t>Grama</a:t>
            </a:r>
            <a:r>
              <a:rPr lang="en-US" sz="3600" dirty="0" smtClean="0">
                <a:solidFill>
                  <a:srgbClr val="00B050"/>
                </a:solidFill>
                <a:latin typeface="Allegro BT" pitchFamily="82" charset="0"/>
              </a:rPr>
              <a:t> </a:t>
            </a:r>
            <a:r>
              <a:rPr lang="en-US" sz="4000" dirty="0" err="1" smtClean="0">
                <a:solidFill>
                  <a:srgbClr val="00B050"/>
                </a:solidFill>
                <a:latin typeface="Allegro BT" pitchFamily="82" charset="0"/>
              </a:rPr>
              <a:t>Panchayath</a:t>
            </a:r>
            <a:r>
              <a:rPr lang="en-US" sz="4000" dirty="0" smtClean="0">
                <a:latin typeface="Allegro BT" pitchFamily="82" charset="0"/>
              </a:rPr>
              <a:t/>
            </a:r>
            <a:br>
              <a:rPr lang="en-US" sz="4000" dirty="0" smtClean="0">
                <a:latin typeface="Allegro BT" pitchFamily="82" charset="0"/>
              </a:rPr>
            </a:br>
            <a:r>
              <a:rPr lang="en-US" sz="4000" dirty="0" smtClean="0">
                <a:solidFill>
                  <a:srgbClr val="00B050"/>
                </a:solidFill>
                <a:latin typeface="Arial Black" pitchFamily="34" charset="0"/>
              </a:rPr>
              <a:t/>
            </a:r>
            <a:br>
              <a:rPr lang="en-US" sz="4000" dirty="0" smtClean="0">
                <a:solidFill>
                  <a:srgbClr val="00B050"/>
                </a:solidFill>
                <a:latin typeface="Arial Black" pitchFamily="34" charset="0"/>
              </a:rPr>
            </a:br>
            <a:endParaRPr lang="en-US" sz="4000" dirty="0">
              <a:solidFill>
                <a:srgbClr val="00B050"/>
              </a:solidFill>
              <a:latin typeface="Arial Black" pitchFamily="34" charset="0"/>
            </a:endParaRPr>
          </a:p>
        </p:txBody>
      </p:sp>
      <p:sp>
        <p:nvSpPr>
          <p:cNvPr id="3" name="Subtitle 2"/>
          <p:cNvSpPr>
            <a:spLocks noGrp="1"/>
          </p:cNvSpPr>
          <p:nvPr>
            <p:ph type="subTitle" idx="1"/>
          </p:nvPr>
        </p:nvSpPr>
        <p:spPr>
          <a:xfrm>
            <a:off x="1371600" y="4343400"/>
            <a:ext cx="6400800" cy="1828800"/>
          </a:xfrm>
        </p:spPr>
        <p:txBody>
          <a:bodyPr>
            <a:normAutofit/>
          </a:bodyPr>
          <a:lstStyle/>
          <a:p>
            <a:endParaRPr lang="en-US" sz="4400" dirty="0">
              <a:solidFill>
                <a:srgbClr val="FF0000"/>
              </a:solidFill>
              <a:latin typeface="BernhardMod BT" pitchFamily="18" charset="0"/>
              <a:cs typeface="Times New Roman" pitchFamily="18" charset="0"/>
            </a:endParaRPr>
          </a:p>
          <a:p>
            <a:r>
              <a:rPr lang="en-US" sz="2100" dirty="0" err="1" smtClean="0">
                <a:solidFill>
                  <a:srgbClr val="FF0000"/>
                </a:solidFill>
                <a:latin typeface="BernhardMod BT" pitchFamily="18" charset="0"/>
                <a:cs typeface="Times New Roman" pitchFamily="18" charset="0"/>
              </a:rPr>
              <a:t>Vellangallur</a:t>
            </a:r>
            <a:r>
              <a:rPr lang="en-US" sz="2100" dirty="0" smtClean="0">
                <a:solidFill>
                  <a:srgbClr val="FF0000"/>
                </a:solidFill>
                <a:latin typeface="BernhardMod BT" pitchFamily="18" charset="0"/>
                <a:cs typeface="Times New Roman" pitchFamily="18" charset="0"/>
              </a:rPr>
              <a:t> Block </a:t>
            </a:r>
            <a:r>
              <a:rPr lang="en-US" sz="2100" dirty="0" err="1" smtClean="0">
                <a:solidFill>
                  <a:srgbClr val="FF0000"/>
                </a:solidFill>
                <a:latin typeface="BernhardMod BT" pitchFamily="18" charset="0"/>
                <a:cs typeface="Times New Roman" pitchFamily="18" charset="0"/>
              </a:rPr>
              <a:t>Panchayath</a:t>
            </a:r>
            <a:endParaRPr lang="en-US" sz="2100" dirty="0">
              <a:solidFill>
                <a:srgbClr val="FF0000"/>
              </a:solidFill>
              <a:latin typeface="BernhardMod BT"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err="1" smtClean="0"/>
              <a:t>Thekkorthkole</a:t>
            </a:r>
            <a:r>
              <a:rPr lang="en-US" dirty="0" smtClean="0"/>
              <a:t> Bund Construction</a:t>
            </a:r>
            <a:br>
              <a:rPr lang="en-US" dirty="0" smtClean="0"/>
            </a:br>
            <a:endParaRPr lang="en-US" dirty="0"/>
          </a:p>
        </p:txBody>
      </p:sp>
      <p:pic>
        <p:nvPicPr>
          <p:cNvPr id="4" name="Content Placeholder 3" descr="DSC04904.JPG"/>
          <p:cNvPicPr>
            <a:picLocks noGrp="1" noChangeAspect="1"/>
          </p:cNvPicPr>
          <p:nvPr>
            <p:ph idx="1"/>
          </p:nvPr>
        </p:nvPicPr>
        <p:blipFill>
          <a:blip r:embed="rId2" cstate="email"/>
          <a:stretch>
            <a:fillRect/>
          </a:stretch>
        </p:blipFill>
        <p:spPr>
          <a:xfrm>
            <a:off x="838200" y="914400"/>
            <a:ext cx="3505200" cy="4114800"/>
          </a:xfrm>
        </p:spPr>
      </p:pic>
      <p:pic>
        <p:nvPicPr>
          <p:cNvPr id="5" name="Picture 4" descr="DSC05299.JPG"/>
          <p:cNvPicPr>
            <a:picLocks noChangeAspect="1"/>
          </p:cNvPicPr>
          <p:nvPr/>
        </p:nvPicPr>
        <p:blipFill>
          <a:blip r:embed="rId3" cstate="email"/>
          <a:stretch>
            <a:fillRect/>
          </a:stretch>
        </p:blipFill>
        <p:spPr>
          <a:xfrm>
            <a:off x="4572000" y="838200"/>
            <a:ext cx="4191000" cy="4191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533400"/>
          </a:xfrm>
        </p:spPr>
        <p:txBody>
          <a:bodyPr>
            <a:normAutofit fontScale="90000"/>
          </a:bodyPr>
          <a:lstStyle/>
          <a:p>
            <a:r>
              <a:rPr lang="en-US" dirty="0" smtClean="0"/>
              <a:t>Completed Bund Construction</a:t>
            </a:r>
            <a:endParaRPr lang="en-US" dirty="0"/>
          </a:p>
        </p:txBody>
      </p:sp>
      <p:pic>
        <p:nvPicPr>
          <p:cNvPr id="3" name="Picture 2" descr="DSC05309.JPG"/>
          <p:cNvPicPr>
            <a:picLocks noChangeAspect="1"/>
          </p:cNvPicPr>
          <p:nvPr/>
        </p:nvPicPr>
        <p:blipFill>
          <a:blip r:embed="rId2" cstate="email"/>
          <a:stretch>
            <a:fillRect/>
          </a:stretch>
        </p:blipFill>
        <p:spPr>
          <a:xfrm>
            <a:off x="0" y="685800"/>
            <a:ext cx="9144000" cy="578490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2313" y="5638800"/>
            <a:ext cx="7772400" cy="762000"/>
          </a:xfrm>
        </p:spPr>
        <p:txBody>
          <a:bodyPr/>
          <a:lstStyle/>
          <a:p>
            <a:r>
              <a:rPr lang="en-US" dirty="0" smtClean="0"/>
              <a:t>Land ready for receiving seeds </a:t>
            </a:r>
            <a:endParaRPr lang="en-US" dirty="0"/>
          </a:p>
        </p:txBody>
      </p:sp>
      <p:sp>
        <p:nvSpPr>
          <p:cNvPr id="9" name="Text Placeholder 8"/>
          <p:cNvSpPr>
            <a:spLocks noGrp="1"/>
          </p:cNvSpPr>
          <p:nvPr>
            <p:ph type="body" idx="1"/>
          </p:nvPr>
        </p:nvSpPr>
        <p:spPr/>
        <p:txBody>
          <a:bodyPr/>
          <a:lstStyle/>
          <a:p>
            <a:endParaRPr lang="en-US"/>
          </a:p>
        </p:txBody>
      </p:sp>
      <p:pic>
        <p:nvPicPr>
          <p:cNvPr id="5" name="Picture 4" descr="DSC05318.JPG"/>
          <p:cNvPicPr>
            <a:picLocks noChangeAspect="1"/>
          </p:cNvPicPr>
          <p:nvPr/>
        </p:nvPicPr>
        <p:blipFill>
          <a:blip r:embed="rId2" cstate="email"/>
          <a:stretch>
            <a:fillRect/>
          </a:stretch>
        </p:blipFill>
        <p:spPr>
          <a:xfrm>
            <a:off x="0" y="914401"/>
            <a:ext cx="9144000" cy="4495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447800"/>
          </a:xfrm>
        </p:spPr>
        <p:txBody>
          <a:bodyPr/>
          <a:lstStyle/>
          <a:p>
            <a:r>
              <a:rPr lang="en-US" dirty="0" smtClean="0"/>
              <a:t>Sowing paddy seeds</a:t>
            </a:r>
            <a:endParaRPr lang="en-US" dirty="0"/>
          </a:p>
        </p:txBody>
      </p:sp>
      <p:pic>
        <p:nvPicPr>
          <p:cNvPr id="3" name="Picture 2" descr="DSC05389.JPG"/>
          <p:cNvPicPr>
            <a:picLocks noChangeAspect="1"/>
          </p:cNvPicPr>
          <p:nvPr/>
        </p:nvPicPr>
        <p:blipFill>
          <a:blip r:embed="rId2" cstate="email"/>
          <a:stretch>
            <a:fillRect/>
          </a:stretch>
        </p:blipFill>
        <p:spPr>
          <a:xfrm>
            <a:off x="41563" y="1"/>
            <a:ext cx="9144000" cy="59435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smtClean="0"/>
              <a:t>Sowing of paddy seed </a:t>
            </a:r>
            <a:r>
              <a:rPr lang="en-US" dirty="0" err="1" smtClean="0"/>
              <a:t>inagurated</a:t>
            </a:r>
            <a:r>
              <a:rPr lang="en-US" dirty="0" smtClean="0"/>
              <a:t> by Block president Alice Thomas</a:t>
            </a:r>
            <a:endParaRPr lang="en-US" dirty="0"/>
          </a:p>
        </p:txBody>
      </p:sp>
      <p:pic>
        <p:nvPicPr>
          <p:cNvPr id="3" name="Picture 2" descr="DSC05363.JPG"/>
          <p:cNvPicPr>
            <a:picLocks noChangeAspect="1"/>
          </p:cNvPicPr>
          <p:nvPr/>
        </p:nvPicPr>
        <p:blipFill>
          <a:blip r:embed="rId2" cstate="email"/>
          <a:stretch>
            <a:fillRect/>
          </a:stretch>
        </p:blipFill>
        <p:spPr>
          <a:xfrm>
            <a:off x="0" y="2286000"/>
            <a:ext cx="9144000" cy="457200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Sprouting of paddy  seed</a:t>
            </a:r>
            <a:endParaRPr lang="en-US" dirty="0"/>
          </a:p>
        </p:txBody>
      </p:sp>
      <p:pic>
        <p:nvPicPr>
          <p:cNvPr id="3" name="Picture 2" descr="DSC05669.JPG"/>
          <p:cNvPicPr>
            <a:picLocks noChangeAspect="1"/>
          </p:cNvPicPr>
          <p:nvPr/>
        </p:nvPicPr>
        <p:blipFill>
          <a:blip r:embed="rId2" cstate="email"/>
          <a:stretch>
            <a:fillRect/>
          </a:stretch>
        </p:blipFill>
        <p:spPr>
          <a:xfrm>
            <a:off x="381000" y="1524000"/>
            <a:ext cx="4343400" cy="4419600"/>
          </a:xfrm>
          <a:prstGeom prst="rect">
            <a:avLst/>
          </a:prstGeom>
        </p:spPr>
      </p:pic>
      <p:pic>
        <p:nvPicPr>
          <p:cNvPr id="4" name="Picture 3" descr="DSC05659.JPG"/>
          <p:cNvPicPr>
            <a:picLocks noChangeAspect="1"/>
          </p:cNvPicPr>
          <p:nvPr/>
        </p:nvPicPr>
        <p:blipFill>
          <a:blip r:embed="rId3" cstate="email"/>
          <a:stretch>
            <a:fillRect/>
          </a:stretch>
        </p:blipFill>
        <p:spPr>
          <a:xfrm>
            <a:off x="4800600" y="1600200"/>
            <a:ext cx="4191000" cy="4343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Farmers celebrated harvesting as a festival </a:t>
            </a:r>
            <a:endParaRPr lang="en-US" dirty="0"/>
          </a:p>
        </p:txBody>
      </p:sp>
      <p:pic>
        <p:nvPicPr>
          <p:cNvPr id="1026" name="Picture 2"/>
          <p:cNvPicPr>
            <a:picLocks noChangeAspect="1" noChangeArrowheads="1"/>
          </p:cNvPicPr>
          <p:nvPr/>
        </p:nvPicPr>
        <p:blipFill>
          <a:blip r:embed="rId2" cstate="email"/>
          <a:srcRect/>
          <a:stretch>
            <a:fillRect/>
          </a:stretch>
        </p:blipFill>
        <p:spPr bwMode="auto">
          <a:xfrm>
            <a:off x="533400" y="1600200"/>
            <a:ext cx="3505200" cy="2743200"/>
          </a:xfrm>
          <a:prstGeom prst="rect">
            <a:avLst/>
          </a:prstGeom>
          <a:noFill/>
          <a:ln w="9525">
            <a:noFill/>
            <a:miter lim="800000"/>
            <a:headEnd/>
            <a:tailEnd/>
          </a:ln>
          <a:effectLst/>
        </p:spPr>
      </p:pic>
      <p:pic>
        <p:nvPicPr>
          <p:cNvPr id="4" name="Picture 3" descr="DSC05130.JPG"/>
          <p:cNvPicPr>
            <a:picLocks noChangeAspect="1"/>
          </p:cNvPicPr>
          <p:nvPr/>
        </p:nvPicPr>
        <p:blipFill>
          <a:blip r:embed="rId3" cstate="email"/>
          <a:stretch>
            <a:fillRect/>
          </a:stretch>
        </p:blipFill>
        <p:spPr>
          <a:xfrm>
            <a:off x="4267200" y="1600200"/>
            <a:ext cx="3657600" cy="2514600"/>
          </a:xfrm>
          <a:prstGeom prst="rect">
            <a:avLst/>
          </a:prstGeom>
        </p:spPr>
      </p:pic>
      <p:pic>
        <p:nvPicPr>
          <p:cNvPr id="5" name="Picture 4" descr="DSC05059.JPG"/>
          <p:cNvPicPr>
            <a:picLocks noChangeAspect="1"/>
          </p:cNvPicPr>
          <p:nvPr/>
        </p:nvPicPr>
        <p:blipFill>
          <a:blip r:embed="rId4" cstate="email"/>
          <a:stretch>
            <a:fillRect/>
          </a:stretch>
        </p:blipFill>
        <p:spPr>
          <a:xfrm>
            <a:off x="609600" y="4343400"/>
            <a:ext cx="3429000" cy="2209800"/>
          </a:xfrm>
          <a:prstGeom prst="rect">
            <a:avLst/>
          </a:prstGeom>
        </p:spPr>
      </p:pic>
      <p:pic>
        <p:nvPicPr>
          <p:cNvPr id="6" name="Picture 5" descr="DSC05026.JPG"/>
          <p:cNvPicPr>
            <a:picLocks noChangeAspect="1"/>
          </p:cNvPicPr>
          <p:nvPr/>
        </p:nvPicPr>
        <p:blipFill>
          <a:blip r:embed="rId5" cstate="email"/>
          <a:stretch>
            <a:fillRect/>
          </a:stretch>
        </p:blipFill>
        <p:spPr>
          <a:xfrm>
            <a:off x="4267200" y="4191000"/>
            <a:ext cx="3657600" cy="25146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land fully covered with paddy</a:t>
            </a:r>
            <a:endParaRPr lang="en-US" dirty="0"/>
          </a:p>
        </p:txBody>
      </p:sp>
      <p:pic>
        <p:nvPicPr>
          <p:cNvPr id="3" name="Picture 2"/>
          <p:cNvPicPr/>
          <p:nvPr/>
        </p:nvPicPr>
        <p:blipFill>
          <a:blip r:embed="rId2" cstate="print"/>
          <a:srcRect/>
          <a:stretch>
            <a:fillRect/>
          </a:stretch>
        </p:blipFill>
        <p:spPr bwMode="auto">
          <a:xfrm>
            <a:off x="609600" y="1762124"/>
            <a:ext cx="7391400" cy="402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harvesting </a:t>
            </a:r>
            <a:r>
              <a:rPr lang="en-US" dirty="0" err="1" smtClean="0"/>
              <a:t>ingurated</a:t>
            </a:r>
            <a:r>
              <a:rPr lang="en-US" dirty="0" smtClean="0"/>
              <a:t> by </a:t>
            </a:r>
            <a:r>
              <a:rPr lang="en-US" dirty="0" err="1" smtClean="0"/>
              <a:t>Irijalakuda</a:t>
            </a:r>
            <a:r>
              <a:rPr lang="en-US" dirty="0" smtClean="0"/>
              <a:t> MLA shri.adv. Thomas </a:t>
            </a:r>
            <a:r>
              <a:rPr lang="en-US" dirty="0" err="1" smtClean="0"/>
              <a:t>unniyadan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E:\iwmp\DSC07062 GEO.jpg"/>
          <p:cNvPicPr>
            <a:picLocks noChangeAspect="1" noChangeArrowheads="1"/>
          </p:cNvPicPr>
          <p:nvPr/>
        </p:nvPicPr>
        <p:blipFill>
          <a:blip r:embed="rId2" cstate="email"/>
          <a:srcRect/>
          <a:stretch>
            <a:fillRect/>
          </a:stretch>
        </p:blipFill>
        <p:spPr bwMode="auto">
          <a:xfrm>
            <a:off x="1295400" y="2286000"/>
            <a:ext cx="6400800" cy="3200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treatment has helped waterlogged area become fertile cultivable.</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059362"/>
          </a:xfrm>
        </p:spPr>
        <p:txBody>
          <a:bodyPr>
            <a:normAutofit/>
          </a:bodyPr>
          <a:lstStyle/>
          <a:p>
            <a:pPr lvl="0" fontAlgn="base">
              <a:spcAft>
                <a:spcPct val="0"/>
              </a:spcAft>
            </a:pPr>
            <a:r>
              <a:rPr lang="en-US" b="1" dirty="0" smtClean="0">
                <a:latin typeface="Comic Sans MS" pitchFamily="66" charset="0"/>
                <a:ea typeface="Calibri" pitchFamily="34" charset="0"/>
                <a:cs typeface="Times New Roman" pitchFamily="18" charset="0"/>
              </a:rPr>
              <a:t>MARSH TURNED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latin typeface="Comic Sans MS" pitchFamily="66" charset="0"/>
                <a:ea typeface="Calibri" pitchFamily="34" charset="0"/>
                <a:cs typeface="Times New Roman" pitchFamily="18" charset="0"/>
              </a:rPr>
              <a:t>                                     AGRICULTURE LAND</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Thanks</a:t>
            </a:r>
            <a:br>
              <a:rPr lang="en-US" dirty="0" smtClean="0"/>
            </a:br>
            <a:endParaRPr lang="en-US" dirty="0"/>
          </a:p>
        </p:txBody>
      </p:sp>
      <p:pic>
        <p:nvPicPr>
          <p:cNvPr id="3" name="Picture 2" descr="enaguration.jpg"/>
          <p:cNvPicPr>
            <a:picLocks noChangeAspect="1"/>
          </p:cNvPicPr>
          <p:nvPr/>
        </p:nvPicPr>
        <p:blipFill>
          <a:blip r:embed="rId2"/>
          <a:stretch>
            <a:fillRect/>
          </a:stretch>
        </p:blipFill>
        <p:spPr>
          <a:xfrm>
            <a:off x="0" y="914400"/>
            <a:ext cx="9144000" cy="5791200"/>
          </a:xfrm>
          <a:prstGeom prst="rect">
            <a:avLst/>
          </a:prstGeom>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57200" y="0"/>
            <a:ext cx="867863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Thekorth</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Kole</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land consists in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Pookottupuzha</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Watershed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of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Padiyur</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Grama</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Panchayat</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in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Vellangallur</a:t>
            </a:r>
            <a:endPar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Pookottupuzha</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Watershed has the area of 2895 Ha belongs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to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Padiyur</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Vellangallur</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Poomangalam</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Vellukkara</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Grama</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Panchayats</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662 Ha area and wards of 5, 6, 7,8,10 fully and 4, 9, 11, 12 partially</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sanctioned under IWMP in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Padiyur</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Grama</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Panchayath</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main occupation of the people was agriculture and animal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husbandary</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Thekorth</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kole</a:t>
            </a: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land once famous for vegetable and paddy cultivation, </a:t>
            </a:r>
          </a:p>
          <a:p>
            <a:pPr marL="0" marR="0" lvl="0" indent="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place has turned into marsh land since the last 10-13 years</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Thekorthkole</a:t>
            </a:r>
            <a:r>
              <a:rPr lang="en-US" dirty="0" smtClean="0">
                <a:solidFill>
                  <a:srgbClr val="FF0000"/>
                </a:solidFill>
              </a:rPr>
              <a:t> </a:t>
            </a:r>
            <a:r>
              <a:rPr lang="en-US" dirty="0" err="1" smtClean="0">
                <a:solidFill>
                  <a:srgbClr val="FF0000"/>
                </a:solidFill>
              </a:rPr>
              <a:t>padam</a:t>
            </a:r>
            <a:r>
              <a:rPr lang="en-US" dirty="0" smtClean="0">
                <a:solidFill>
                  <a:srgbClr val="FF0000"/>
                </a:solidFill>
              </a:rPr>
              <a:t> before implementation</a:t>
            </a:r>
            <a:endParaRPr lang="en-US" dirty="0">
              <a:solidFill>
                <a:srgbClr val="FF0000"/>
              </a:solidFill>
            </a:endParaRPr>
          </a:p>
        </p:txBody>
      </p:sp>
      <p:pic>
        <p:nvPicPr>
          <p:cNvPr id="5122" name="Picture 2"/>
          <p:cNvPicPr>
            <a:picLocks noGrp="1" noChangeAspect="1" noChangeArrowheads="1"/>
          </p:cNvPicPr>
          <p:nvPr>
            <p:ph idx="1"/>
          </p:nvPr>
        </p:nvPicPr>
        <p:blipFill>
          <a:blip r:embed="rId2" cstate="email"/>
          <a:srcRect/>
          <a:stretch>
            <a:fillRect/>
          </a:stretch>
        </p:blipFill>
        <p:spPr bwMode="auto">
          <a:xfrm>
            <a:off x="0" y="1600200"/>
            <a:ext cx="91440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71600"/>
            <a:ext cx="8229600" cy="4754563"/>
          </a:xfrm>
        </p:spPr>
        <p:txBody>
          <a:bodyPr>
            <a:normAutofit fontScale="85000" lnSpcReduction="10000"/>
          </a:bodyPr>
          <a:lstStyle/>
          <a:p>
            <a:r>
              <a:rPr lang="en-US" dirty="0" smtClean="0">
                <a:latin typeface="Comic Sans MS" pitchFamily="66" charset="0"/>
              </a:rPr>
              <a:t>Saline intrusion in summer and floods in monsoon was a regular phenomenon in the area. </a:t>
            </a:r>
          </a:p>
          <a:p>
            <a:endParaRPr lang="en-US" dirty="0" smtClean="0">
              <a:latin typeface="Comic Sans MS" pitchFamily="66" charset="0"/>
            </a:endParaRPr>
          </a:p>
          <a:p>
            <a:r>
              <a:rPr lang="en-US" dirty="0" smtClean="0">
                <a:latin typeface="Comic Sans MS" pitchFamily="66" charset="0"/>
              </a:rPr>
              <a:t>Silt deposits over the years obstructed the natural flow of water at many places causing the lands to become waterlogged and marshy.</a:t>
            </a:r>
          </a:p>
          <a:p>
            <a:r>
              <a:rPr lang="en-US" dirty="0" smtClean="0">
                <a:latin typeface="Comic Sans MS" pitchFamily="66" charset="0"/>
              </a:rPr>
              <a:t>Paddy in wetlands and coconut, </a:t>
            </a:r>
            <a:r>
              <a:rPr lang="en-US" dirty="0" err="1" smtClean="0">
                <a:latin typeface="Comic Sans MS" pitchFamily="66" charset="0"/>
              </a:rPr>
              <a:t>Arecanut</a:t>
            </a:r>
            <a:r>
              <a:rPr lang="en-US" dirty="0" smtClean="0">
                <a:latin typeface="Comic Sans MS" pitchFamily="66" charset="0"/>
              </a:rPr>
              <a:t> in uplands are the major crops in the area.  Farmers also grow banana and vegetables as </a:t>
            </a:r>
            <a:r>
              <a:rPr lang="en-US" dirty="0" err="1" smtClean="0">
                <a:latin typeface="Comic Sans MS" pitchFamily="66" charset="0"/>
              </a:rPr>
              <a:t>intercorps</a:t>
            </a:r>
            <a:r>
              <a:rPr lang="en-US" dirty="0" smtClean="0">
                <a:latin typeface="Comic Sans MS" pitchFamily="66" charset="0"/>
              </a:rPr>
              <a:t> in uplands. </a:t>
            </a:r>
          </a:p>
          <a:p>
            <a:r>
              <a:rPr lang="en-US" dirty="0" smtClean="0">
                <a:latin typeface="Comic Sans MS" pitchFamily="66" charset="0"/>
              </a:rPr>
              <a:t> </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924800" cy="4832092"/>
          </a:xfrm>
          <a:prstGeom prst="rect">
            <a:avLst/>
          </a:prstGeom>
        </p:spPr>
        <p:txBody>
          <a:bodyPr wrap="square">
            <a:spAutoFit/>
          </a:bodyPr>
          <a:lstStyle/>
          <a:p>
            <a:pPr>
              <a:buFont typeface="Wingdings" pitchFamily="2" charset="2"/>
              <a:buChar char="Ø"/>
            </a:pPr>
            <a:r>
              <a:rPr lang="en-US" sz="2800" dirty="0" smtClean="0">
                <a:latin typeface="Comic Sans MS" pitchFamily="66" charset="0"/>
              </a:rPr>
              <a:t>The soil of this region is generally sand to loamy sand.</a:t>
            </a:r>
          </a:p>
          <a:p>
            <a:endParaRPr lang="en-US" sz="2800" dirty="0" smtClean="0">
              <a:latin typeface="Comic Sans MS" pitchFamily="66" charset="0"/>
            </a:endParaRPr>
          </a:p>
          <a:p>
            <a:pPr>
              <a:buFont typeface="Wingdings" pitchFamily="2" charset="2"/>
              <a:buChar char="Ø"/>
            </a:pPr>
            <a:r>
              <a:rPr lang="en-US" sz="2800" dirty="0" smtClean="0">
                <a:latin typeface="Comic Sans MS" pitchFamily="66" charset="0"/>
              </a:rPr>
              <a:t>Watershed is an area of land where all of the water that is under it or drains off of it goes into the same place.  In 2013, when the government sanctioned a watershed </a:t>
            </a:r>
          </a:p>
          <a:p>
            <a:endParaRPr lang="en-US" sz="2800" dirty="0" smtClean="0">
              <a:latin typeface="Comic Sans MS" pitchFamily="66" charset="0"/>
            </a:endParaRPr>
          </a:p>
          <a:p>
            <a:pPr>
              <a:buFont typeface="Wingdings" pitchFamily="2" charset="2"/>
              <a:buChar char="Ø"/>
            </a:pPr>
            <a:r>
              <a:rPr lang="en-US" sz="2800" dirty="0" smtClean="0">
                <a:latin typeface="Comic Sans MS" pitchFamily="66" charset="0"/>
              </a:rPr>
              <a:t>management </a:t>
            </a:r>
            <a:r>
              <a:rPr lang="en-US" sz="2800" dirty="0" err="1" smtClean="0">
                <a:latin typeface="Comic Sans MS" pitchFamily="66" charset="0"/>
              </a:rPr>
              <a:t>programme</a:t>
            </a:r>
            <a:r>
              <a:rPr lang="en-US" sz="2800" dirty="0" smtClean="0">
                <a:latin typeface="Comic Sans MS" pitchFamily="66" charset="0"/>
              </a:rPr>
              <a:t> through phase IV in </a:t>
            </a:r>
            <a:r>
              <a:rPr lang="en-US" sz="2800" dirty="0" err="1" smtClean="0">
                <a:latin typeface="Comic Sans MS" pitchFamily="66" charset="0"/>
              </a:rPr>
              <a:t>Vellangallur</a:t>
            </a:r>
            <a:r>
              <a:rPr lang="en-US" sz="2800" dirty="0" smtClean="0">
                <a:latin typeface="Comic Sans MS" pitchFamily="66" charset="0"/>
              </a:rPr>
              <a:t> PIA.  </a:t>
            </a:r>
            <a:r>
              <a:rPr lang="en-US" sz="2800" dirty="0" err="1" smtClean="0">
                <a:latin typeface="Comic Sans MS" pitchFamily="66" charset="0"/>
              </a:rPr>
              <a:t>Thekorth</a:t>
            </a:r>
            <a:r>
              <a:rPr lang="en-US" sz="2800" dirty="0" smtClean="0">
                <a:latin typeface="Comic Sans MS" pitchFamily="66" charset="0"/>
              </a:rPr>
              <a:t> </a:t>
            </a:r>
            <a:r>
              <a:rPr lang="en-US" sz="2800" dirty="0" err="1" smtClean="0">
                <a:latin typeface="Comic Sans MS" pitchFamily="66" charset="0"/>
              </a:rPr>
              <a:t>kole</a:t>
            </a:r>
            <a:r>
              <a:rPr lang="en-US" sz="2800" dirty="0" smtClean="0">
                <a:latin typeface="Comic Sans MS" pitchFamily="66" charset="0"/>
              </a:rPr>
              <a:t> land selected as entry Point activity in IWMP.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334000"/>
            <a:ext cx="7772400" cy="1066800"/>
          </a:xfrm>
        </p:spPr>
        <p:txBody>
          <a:bodyPr>
            <a:normAutofit fontScale="90000"/>
          </a:bodyPr>
          <a:lstStyle/>
          <a:p>
            <a:r>
              <a:rPr lang="en-US" dirty="0" smtClean="0"/>
              <a:t>Inauguration notice prepared under </a:t>
            </a:r>
            <a:r>
              <a:rPr lang="en-US" dirty="0" err="1" smtClean="0"/>
              <a:t>iwmp</a:t>
            </a:r>
            <a:r>
              <a:rPr lang="en-US" dirty="0" smtClean="0"/>
              <a:t> </a:t>
            </a:r>
            <a:r>
              <a:rPr lang="en-US" dirty="0" err="1" smtClean="0"/>
              <a:t>epa</a:t>
            </a:r>
            <a:endParaRPr lang="en-US" dirty="0"/>
          </a:p>
        </p:txBody>
      </p:sp>
      <p:sp>
        <p:nvSpPr>
          <p:cNvPr id="5" name="Text Placeholder 4"/>
          <p:cNvSpPr>
            <a:spLocks noGrp="1"/>
          </p:cNvSpPr>
          <p:nvPr>
            <p:ph type="body" idx="1"/>
          </p:nvPr>
        </p:nvSpPr>
        <p:spPr/>
        <p:txBody>
          <a:bodyPr/>
          <a:lstStyle/>
          <a:p>
            <a:endParaRPr lang="en-US"/>
          </a:p>
        </p:txBody>
      </p:sp>
      <p:pic>
        <p:nvPicPr>
          <p:cNvPr id="3" name="Picture 2" descr="Picture.jpg"/>
          <p:cNvPicPr>
            <a:picLocks noChangeAspect="1"/>
          </p:cNvPicPr>
          <p:nvPr/>
        </p:nvPicPr>
        <p:blipFill>
          <a:blip r:embed="rId2"/>
          <a:stretch>
            <a:fillRect/>
          </a:stretch>
        </p:blipFill>
        <p:spPr>
          <a:xfrm>
            <a:off x="0" y="0"/>
            <a:ext cx="9372600" cy="5181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295400"/>
          </a:xfrm>
        </p:spPr>
        <p:txBody>
          <a:bodyPr/>
          <a:lstStyle/>
          <a:p>
            <a:r>
              <a:rPr lang="en-US" dirty="0" smtClean="0"/>
              <a:t>LAMPING OF EPA WORKS  </a:t>
            </a:r>
            <a:endParaRPr lang="en-US" dirty="0"/>
          </a:p>
        </p:txBody>
      </p:sp>
      <p:pic>
        <p:nvPicPr>
          <p:cNvPr id="3" name="Picture 2" descr="DSC05143.JPG"/>
          <p:cNvPicPr>
            <a:picLocks noChangeAspect="1"/>
          </p:cNvPicPr>
          <p:nvPr/>
        </p:nvPicPr>
        <p:blipFill>
          <a:blip r:embed="rId2" cstate="email"/>
          <a:stretch>
            <a:fillRect/>
          </a:stretch>
        </p:blipFill>
        <p:spPr>
          <a:xfrm>
            <a:off x="685800" y="387297"/>
            <a:ext cx="4191000" cy="4870503"/>
          </a:xfrm>
          <a:prstGeom prst="rect">
            <a:avLst/>
          </a:prstGeom>
        </p:spPr>
      </p:pic>
      <p:pic>
        <p:nvPicPr>
          <p:cNvPr id="4" name="Picture 3" descr="DSC05228.JPG"/>
          <p:cNvPicPr>
            <a:picLocks noChangeAspect="1"/>
          </p:cNvPicPr>
          <p:nvPr/>
        </p:nvPicPr>
        <p:blipFill>
          <a:blip r:embed="rId3" cstate="email"/>
          <a:stretch>
            <a:fillRect/>
          </a:stretch>
        </p:blipFill>
        <p:spPr>
          <a:xfrm>
            <a:off x="5105400" y="387297"/>
            <a:ext cx="3581400" cy="48705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TotalTime>
  <Words>509</Words>
  <Application>Microsoft Office PowerPoint</Application>
  <PresentationFormat>On-screen Show (4:3)</PresentationFormat>
  <Paragraphs>55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     I W M P   EPA-Pookotupuzha watershed  THEKORTH   KOLE LAND   – Padiyur Grama Panchayath  </vt:lpstr>
      <vt:lpstr>MARSH TURNED                                                     AGRICULTURE LAND </vt:lpstr>
      <vt:lpstr>Slide 4</vt:lpstr>
      <vt:lpstr>Thekorthkole padam before implementation</vt:lpstr>
      <vt:lpstr>Slide 6</vt:lpstr>
      <vt:lpstr>Slide 7</vt:lpstr>
      <vt:lpstr>Inauguration notice prepared under iwmp epa</vt:lpstr>
      <vt:lpstr>LAMPING OF EPA WORKS  </vt:lpstr>
      <vt:lpstr>Slide 10</vt:lpstr>
      <vt:lpstr>Slide 11</vt:lpstr>
      <vt:lpstr>Slide 12</vt:lpstr>
      <vt:lpstr>LAND PREPARATION OF PADDY FIELD</vt:lpstr>
      <vt:lpstr>EPA WORK STARTED WITH MGNREGS WORKERS</vt:lpstr>
      <vt:lpstr>Draining of water from the kole land </vt:lpstr>
      <vt:lpstr>Slide 16</vt:lpstr>
      <vt:lpstr>Slide 17</vt:lpstr>
      <vt:lpstr>Slide 18</vt:lpstr>
      <vt:lpstr>Slide 19</vt:lpstr>
      <vt:lpstr>Thekkorthkole Bund Construction </vt:lpstr>
      <vt:lpstr>Completed Bund Construction</vt:lpstr>
      <vt:lpstr>Land ready for receiving seeds </vt:lpstr>
      <vt:lpstr>Sowing paddy seeds</vt:lpstr>
      <vt:lpstr>Sowing of paddy seed inagurated by Block president Alice Thomas</vt:lpstr>
      <vt:lpstr>Sprouting of paddy  seed</vt:lpstr>
      <vt:lpstr>Farmers celebrated harvesting as a festival </vt:lpstr>
      <vt:lpstr> land fully covered with paddy</vt:lpstr>
      <vt:lpstr>harvesting ingurated by Irijalakuda MLA shri.adv. Thomas unniyadan</vt:lpstr>
      <vt:lpstr>Slide 29</vt:lpstr>
      <vt:lpstr>Thanks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 M P</dc:title>
  <dc:creator>ACER</dc:creator>
  <cp:lastModifiedBy>Administrator</cp:lastModifiedBy>
  <cp:revision>43</cp:revision>
  <dcterms:created xsi:type="dcterms:W3CDTF">2014-03-05T08:09:34Z</dcterms:created>
  <dcterms:modified xsi:type="dcterms:W3CDTF">2016-05-31T11:00:00Z</dcterms:modified>
</cp:coreProperties>
</file>