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4" r:id="rId9"/>
    <p:sldId id="265" r:id="rId10"/>
    <p:sldId id="262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75" y="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A498-0BB8-4E07-9259-4FE424AC98DE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C452-B2A3-4B0C-A871-D18015175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A498-0BB8-4E07-9259-4FE424AC98DE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C452-B2A3-4B0C-A871-D18015175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A498-0BB8-4E07-9259-4FE424AC98DE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C452-B2A3-4B0C-A871-D18015175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A498-0BB8-4E07-9259-4FE424AC98DE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C452-B2A3-4B0C-A871-D18015175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A498-0BB8-4E07-9259-4FE424AC98DE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C452-B2A3-4B0C-A871-D18015175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A498-0BB8-4E07-9259-4FE424AC98DE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C452-B2A3-4B0C-A871-D18015175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A498-0BB8-4E07-9259-4FE424AC98DE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C452-B2A3-4B0C-A871-D18015175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A498-0BB8-4E07-9259-4FE424AC98DE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C452-B2A3-4B0C-A871-D18015175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A498-0BB8-4E07-9259-4FE424AC98DE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C452-B2A3-4B0C-A871-D18015175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A498-0BB8-4E07-9259-4FE424AC98DE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C452-B2A3-4B0C-A871-D18015175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A498-0BB8-4E07-9259-4FE424AC98DE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C452-B2A3-4B0C-A871-D18015175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CA498-0BB8-4E07-9259-4FE424AC98DE}" type="datetimeFigureOut">
              <a:rPr lang="en-US" smtClean="0"/>
              <a:pPr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2C452-B2A3-4B0C-A871-D18015175C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Convergence of IWMP and MGNREGS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JPCs meeting on 07-08-2013 at PWD Rest House, </a:t>
            </a:r>
            <a:r>
              <a:rPr lang="en-US" dirty="0" err="1" smtClean="0"/>
              <a:t>Tvm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K.Shoukathali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continue..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Seasonal phasing of activities proposed.</a:t>
            </a:r>
          </a:p>
          <a:p>
            <a:r>
              <a:rPr lang="en-US" dirty="0" smtClean="0"/>
              <a:t>Exit MGNREGS works first and start the convergence works with IWMP activities.</a:t>
            </a:r>
          </a:p>
          <a:p>
            <a:r>
              <a:rPr lang="en-US" dirty="0" smtClean="0"/>
              <a:t>Keep records and files separately.</a:t>
            </a:r>
          </a:p>
          <a:p>
            <a:r>
              <a:rPr lang="en-US" dirty="0" smtClean="0"/>
              <a:t>Signing the activities differently and IWMP works will be signed with Geo-reference.</a:t>
            </a:r>
          </a:p>
          <a:p>
            <a:r>
              <a:rPr lang="en-US" dirty="0" smtClean="0"/>
              <a:t>Enter work details, outcomes separately in the respective MIS.</a:t>
            </a:r>
          </a:p>
          <a:p>
            <a:r>
              <a:rPr lang="en-US" dirty="0" smtClean="0"/>
              <a:t>IWMP works will be entrusted with User Groups.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2.Resource Pooling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Activate human resources both from WDT and MGNREG field level functionaries.</a:t>
            </a:r>
          </a:p>
          <a:p>
            <a:r>
              <a:rPr lang="en-US" dirty="0" smtClean="0"/>
              <a:t>Activate MGNREG </a:t>
            </a:r>
            <a:r>
              <a:rPr lang="en-US" dirty="0" err="1" smtClean="0"/>
              <a:t>grama</a:t>
            </a:r>
            <a:r>
              <a:rPr lang="en-US" dirty="0" smtClean="0"/>
              <a:t> </a:t>
            </a:r>
            <a:r>
              <a:rPr lang="en-US" dirty="0" err="1" smtClean="0"/>
              <a:t>sapha</a:t>
            </a:r>
            <a:r>
              <a:rPr lang="en-US" dirty="0" smtClean="0"/>
              <a:t> and water shed </a:t>
            </a:r>
            <a:r>
              <a:rPr lang="en-US" dirty="0" err="1" smtClean="0"/>
              <a:t>grama</a:t>
            </a:r>
            <a:r>
              <a:rPr lang="en-US" dirty="0" smtClean="0"/>
              <a:t> </a:t>
            </a:r>
            <a:r>
              <a:rPr lang="en-US" dirty="0" err="1" smtClean="0"/>
              <a:t>sapha</a:t>
            </a:r>
            <a:r>
              <a:rPr lang="en-US" dirty="0" smtClean="0"/>
              <a:t> resources for monitoring, evaluation and social audit for the works.</a:t>
            </a:r>
          </a:p>
          <a:p>
            <a:r>
              <a:rPr lang="en-US" dirty="0" smtClean="0"/>
              <a:t>Engage User Groups for future maintenance and uphold of the assets.</a:t>
            </a:r>
          </a:p>
          <a:p>
            <a:r>
              <a:rPr lang="en-US" dirty="0" smtClean="0"/>
              <a:t>Bring SHG resources for proper coordination.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3.Financial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Financial outlay demarcate to IWMP and MGNREG schemes.</a:t>
            </a:r>
          </a:p>
          <a:p>
            <a:r>
              <a:rPr lang="en-US" dirty="0" smtClean="0"/>
              <a:t>Calculate total outlay for the convergence projects.</a:t>
            </a:r>
          </a:p>
          <a:p>
            <a:r>
              <a:rPr lang="en-US" dirty="0" smtClean="0"/>
              <a:t>Bring out the total financial out come.</a:t>
            </a:r>
          </a:p>
          <a:p>
            <a:r>
              <a:rPr lang="en-US" dirty="0" smtClean="0"/>
              <a:t>Exhibit the financial resources in the notice board of prominent places.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4.Technical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 support gain from technical persons assigned to both schemes.</a:t>
            </a:r>
          </a:p>
          <a:p>
            <a:r>
              <a:rPr lang="en-US" dirty="0" smtClean="0"/>
              <a:t>DPR to refer for more scientific applications.</a:t>
            </a:r>
          </a:p>
          <a:p>
            <a:r>
              <a:rPr lang="en-US" dirty="0" smtClean="0"/>
              <a:t>Plot interventions by analyzing soil type, soil classification may be adopted with the help of DPR for IWMP.</a:t>
            </a:r>
          </a:p>
          <a:p>
            <a:r>
              <a:rPr lang="en-US" dirty="0" smtClean="0"/>
              <a:t>Technical training to give for technical hands dealing MGNREGS and IWMP.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Plan conceptual and technical sessions for MGNREGS and IWMP staff in a single platform.</a:t>
            </a:r>
          </a:p>
          <a:p>
            <a:r>
              <a:rPr lang="en-US" dirty="0" smtClean="0"/>
              <a:t>Exposure to best practices.</a:t>
            </a:r>
          </a:p>
          <a:p>
            <a:r>
              <a:rPr lang="en-US" dirty="0" smtClean="0"/>
              <a:t>Training to PRI members and other stakeholders.</a:t>
            </a:r>
          </a:p>
          <a:p>
            <a:r>
              <a:rPr lang="en-US" dirty="0" smtClean="0"/>
              <a:t>JPCs and PDs sit together for planning training and developing modules.</a:t>
            </a:r>
          </a:p>
          <a:p>
            <a:r>
              <a:rPr lang="en-US" dirty="0" smtClean="0"/>
              <a:t>SIRD will be assigned with the responsibility for developing module, reading material in vernacular language.</a:t>
            </a:r>
          </a:p>
          <a:p>
            <a:r>
              <a:rPr lang="en-US" dirty="0" smtClean="0"/>
              <a:t>SIRD will prepare a technical manual.</a:t>
            </a:r>
          </a:p>
          <a:p>
            <a:r>
              <a:rPr lang="en-US" dirty="0" smtClean="0"/>
              <a:t>Training fund can be pooled from IWMP and MGNREGS.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JPCs will call for a combined meeting of BDOs, Technical staff  from MGNREGS and IWMP blocks and deploy them in the ensuing </a:t>
            </a:r>
            <a:r>
              <a:rPr lang="en-US" dirty="0" err="1" smtClean="0"/>
              <a:t>grama</a:t>
            </a:r>
            <a:r>
              <a:rPr lang="en-US" dirty="0" smtClean="0"/>
              <a:t> </a:t>
            </a:r>
            <a:r>
              <a:rPr lang="en-US" dirty="0" err="1" smtClean="0"/>
              <a:t>saphas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consensus meeting may be conducted with PRI chair persons about the convergent plan of action.</a:t>
            </a:r>
          </a:p>
          <a:p>
            <a:r>
              <a:rPr lang="en-US" dirty="0" smtClean="0"/>
              <a:t>JPCs and PDs will come out with a training plan.</a:t>
            </a:r>
          </a:p>
          <a:p>
            <a:r>
              <a:rPr lang="en-US" dirty="0" smtClean="0"/>
              <a:t>State government will issue a convergence guideline.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7"/>
            <a:endParaRPr lang="en-US" dirty="0" smtClean="0"/>
          </a:p>
          <a:p>
            <a:pPr lvl="7"/>
            <a:endParaRPr lang="en-US" dirty="0" smtClean="0"/>
          </a:p>
          <a:p>
            <a:pPr lvl="7"/>
            <a:endParaRPr lang="en-US" dirty="0" smtClean="0"/>
          </a:p>
          <a:p>
            <a:pPr lvl="7"/>
            <a:endParaRPr lang="en-US" dirty="0" smtClean="0"/>
          </a:p>
          <a:p>
            <a:pPr lvl="7"/>
            <a:endParaRPr lang="en-US" dirty="0" smtClean="0"/>
          </a:p>
          <a:p>
            <a:pPr lvl="7"/>
            <a:endParaRPr lang="en-US" dirty="0" smtClean="0"/>
          </a:p>
          <a:p>
            <a:pPr lvl="7">
              <a:buNone/>
            </a:pPr>
            <a:endParaRPr lang="en-US" dirty="0" smtClean="0"/>
          </a:p>
          <a:p>
            <a:pPr lvl="7">
              <a:buNone/>
            </a:pPr>
            <a:r>
              <a:rPr lang="en-US" sz="6600" dirty="0" smtClean="0"/>
              <a:t>THANKS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of Convergence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Substantial public investments are being made for strengthening of the rural economy and the livelihood base for the poor, especially the marginalized sections like SC/ST and Women.</a:t>
            </a:r>
          </a:p>
          <a:p>
            <a:r>
              <a:rPr lang="en-US" dirty="0" smtClean="0"/>
              <a:t>To maximize outcome of these investments and effectively address the issue of poverty alleviation, need to optimize efforts through inter- sectoral approaches.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Synergy between MGNREGA/IWMP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commonality of targeted area.</a:t>
            </a:r>
          </a:p>
          <a:p>
            <a:r>
              <a:rPr lang="en-US" dirty="0" smtClean="0"/>
              <a:t>The similarity class of beneficiaries.</a:t>
            </a:r>
          </a:p>
          <a:p>
            <a:r>
              <a:rPr lang="en-US" dirty="0" smtClean="0"/>
              <a:t>The implementing agencies at the grass root level, more or less same.</a:t>
            </a:r>
          </a:p>
          <a:p>
            <a:r>
              <a:rPr lang="en-US" dirty="0" smtClean="0"/>
              <a:t>Both program aims at participatory processes. </a:t>
            </a:r>
          </a:p>
          <a:p>
            <a:r>
              <a:rPr lang="en-US" dirty="0" smtClean="0"/>
              <a:t>Works/Areas where water shed programs are implementing are under MGNREG areas.</a:t>
            </a:r>
          </a:p>
          <a:p>
            <a:r>
              <a:rPr lang="en-US" dirty="0" smtClean="0"/>
              <a:t>IWMP objectives also the objectives of IWMP.</a:t>
            </a:r>
          </a:p>
          <a:p>
            <a:r>
              <a:rPr lang="en-US" dirty="0" smtClean="0"/>
              <a:t>All activities required for WS development are permitted under MGNREGS.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MGNREGS-Entry Point for Convergence.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MGNREGS is a significant entry point for convergence with other programs since MGNREGS planning is decentralized, funds transferred are untied, works can be planned, structured and executed as per local specific requirements.</a:t>
            </a:r>
          </a:p>
          <a:p>
            <a:r>
              <a:rPr lang="en-US" dirty="0" smtClean="0"/>
              <a:t>The main aim of the IWMP are to restore the ecological balance by harnessing, conserving and developing degraded natural resources such as soil, vegetative cover and water.( The same aim- MGNREGA Act, Schedule 1 admissible item of works 1-5)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similarity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addition to provide hundred days guaranteed employment for manual unskilled laborers  in MGNREGS, the other outcomes are as if IWMP outcomes such as prevention of soil run-off, regeneration of natural vegetation, rain water harvesting, recharging of the ground water table etc..</a:t>
            </a:r>
          </a:p>
          <a:p>
            <a:r>
              <a:rPr lang="en-US" dirty="0" smtClean="0"/>
              <a:t>This enables multi cropping and diverse agro based activities which help to provide sustainable livelihoods to the poor who reside in the area.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Non negotiable in MGNREGA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Job seekers with Job cards. Demand driven.</a:t>
            </a:r>
          </a:p>
          <a:p>
            <a:r>
              <a:rPr lang="en-US" dirty="0" smtClean="0"/>
              <a:t>Minimum wages. Muster recording.</a:t>
            </a:r>
          </a:p>
          <a:p>
            <a:r>
              <a:rPr lang="en-US" dirty="0" smtClean="0"/>
              <a:t>Payment path-banks -time bound(14 days)</a:t>
            </a:r>
          </a:p>
          <a:p>
            <a:r>
              <a:rPr lang="en-US" dirty="0" smtClean="0"/>
              <a:t>No contractor, no machinery.</a:t>
            </a:r>
          </a:p>
          <a:p>
            <a:r>
              <a:rPr lang="en-US" dirty="0" smtClean="0"/>
              <a:t>Works allotting within the area(5 km radius)</a:t>
            </a:r>
          </a:p>
          <a:p>
            <a:r>
              <a:rPr lang="en-US" dirty="0" smtClean="0"/>
              <a:t>Annual work plan (60:40) Labor-Material.</a:t>
            </a:r>
          </a:p>
          <a:p>
            <a:r>
              <a:rPr lang="en-US" dirty="0" smtClean="0"/>
              <a:t>Labor budget.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 negotiable in IWMP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Scientific DPR-GIS platform and Geo reference.</a:t>
            </a:r>
          </a:p>
          <a:p>
            <a:r>
              <a:rPr lang="en-US" dirty="0" smtClean="0"/>
              <a:t>Target oriented-take out from long term plan.</a:t>
            </a:r>
          </a:p>
          <a:p>
            <a:r>
              <a:rPr lang="en-US" dirty="0" smtClean="0"/>
              <a:t>Base line survey with socio economic analyses in water shed area-net planning.</a:t>
            </a:r>
          </a:p>
          <a:p>
            <a:r>
              <a:rPr lang="en-US" dirty="0" smtClean="0"/>
              <a:t>Livelihood support system and production system-mandatory.</a:t>
            </a:r>
          </a:p>
          <a:p>
            <a:r>
              <a:rPr lang="en-US" dirty="0" smtClean="0"/>
              <a:t>Dedicated institutions-PIA,WCDC,SLNA</a:t>
            </a:r>
          </a:p>
          <a:p>
            <a:r>
              <a:rPr lang="en-US" dirty="0" smtClean="0"/>
              <a:t>Professionals and experts WDT- SM,TE,AE,MIS.</a:t>
            </a:r>
          </a:p>
          <a:p>
            <a:r>
              <a:rPr lang="en-US" dirty="0" smtClean="0"/>
              <a:t>SHG s, UGs and WCs-WDF (Exit protocol by community)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Modalities for convergence</a:t>
            </a:r>
            <a:br>
              <a:rPr lang="en-US" dirty="0" smtClean="0"/>
            </a:br>
            <a:r>
              <a:rPr lang="en-US" dirty="0" smtClean="0"/>
              <a:t>1.Management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Follow the central guidelines of MGNREGS and IWMP for the management.</a:t>
            </a:r>
          </a:p>
          <a:p>
            <a:r>
              <a:rPr lang="en-US" dirty="0" smtClean="0"/>
              <a:t>Activities to identify at the planning stage.</a:t>
            </a:r>
          </a:p>
          <a:p>
            <a:r>
              <a:rPr lang="en-US" dirty="0" smtClean="0"/>
              <a:t>Labor budget and Annual work plan with that of DPR and Annual Action Plan.</a:t>
            </a:r>
          </a:p>
          <a:p>
            <a:r>
              <a:rPr lang="en-US" dirty="0" smtClean="0"/>
              <a:t>MGNREGS </a:t>
            </a:r>
            <a:r>
              <a:rPr lang="en-US" dirty="0" err="1" smtClean="0"/>
              <a:t>grama</a:t>
            </a:r>
            <a:r>
              <a:rPr lang="en-US" dirty="0" smtClean="0"/>
              <a:t> </a:t>
            </a:r>
            <a:r>
              <a:rPr lang="en-US" dirty="0" err="1" smtClean="0"/>
              <a:t>sapha</a:t>
            </a:r>
            <a:r>
              <a:rPr lang="en-US" dirty="0" smtClean="0"/>
              <a:t> and watershed </a:t>
            </a:r>
            <a:r>
              <a:rPr lang="en-US" dirty="0" err="1" smtClean="0"/>
              <a:t>gramasapha</a:t>
            </a:r>
            <a:r>
              <a:rPr lang="en-US" dirty="0" smtClean="0"/>
              <a:t>- Prioritize the NRM activities.</a:t>
            </a:r>
          </a:p>
          <a:p>
            <a:r>
              <a:rPr lang="en-US" dirty="0" smtClean="0"/>
              <a:t>Seasonal planning and allocating works-dovetail with IWMP activities.</a:t>
            </a:r>
          </a:p>
          <a:p>
            <a:r>
              <a:rPr lang="en-US" dirty="0" smtClean="0"/>
              <a:t>Ensure the participation of WDT experts in </a:t>
            </a:r>
            <a:r>
              <a:rPr lang="en-US" dirty="0" err="1" smtClean="0"/>
              <a:t>gramasaphas</a:t>
            </a:r>
            <a:r>
              <a:rPr lang="en-US" dirty="0" smtClean="0"/>
              <a:t> to explain DPR interventions.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continue..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Obtain </a:t>
            </a:r>
            <a:r>
              <a:rPr lang="en-US" dirty="0" err="1" smtClean="0"/>
              <a:t>gramasapha</a:t>
            </a:r>
            <a:r>
              <a:rPr lang="en-US" dirty="0" smtClean="0"/>
              <a:t> approval.</a:t>
            </a:r>
          </a:p>
          <a:p>
            <a:r>
              <a:rPr lang="en-US" dirty="0" smtClean="0"/>
              <a:t>Obtain PRIs approval.</a:t>
            </a:r>
          </a:p>
          <a:p>
            <a:r>
              <a:rPr lang="en-US" dirty="0" smtClean="0"/>
              <a:t>Vetting and converging the plan with District Planning Committees.</a:t>
            </a:r>
          </a:p>
          <a:p>
            <a:r>
              <a:rPr lang="en-US" dirty="0" smtClean="0"/>
              <a:t>Preparing estimates and obtaining AS and Ts for the works separately as per </a:t>
            </a:r>
            <a:r>
              <a:rPr lang="en-US" dirty="0" err="1" smtClean="0"/>
              <a:t>SoR</a:t>
            </a:r>
            <a:r>
              <a:rPr lang="en-US" dirty="0" smtClean="0"/>
              <a:t> specified in the working instructions for each schemes.</a:t>
            </a:r>
          </a:p>
          <a:p>
            <a:r>
              <a:rPr lang="en-US" dirty="0" smtClean="0"/>
              <a:t>Knowledge sharing to beneficiaries and PRI members.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878</Words>
  <Application>Microsoft Office PowerPoint</Application>
  <PresentationFormat>On-screen Show (4:3)</PresentationFormat>
  <Paragraphs>92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Convergence of IWMP and MGNREGS</vt:lpstr>
      <vt:lpstr>Need of Convergence</vt:lpstr>
      <vt:lpstr>Synergy between MGNREGA/IWMP</vt:lpstr>
      <vt:lpstr>MGNREGS-Entry Point for Convergence.</vt:lpstr>
      <vt:lpstr>Outcome similarity</vt:lpstr>
      <vt:lpstr>Non negotiable in MGNREGA </vt:lpstr>
      <vt:lpstr>Non negotiable in IWMP</vt:lpstr>
      <vt:lpstr>Modalities for convergence 1.Management</vt:lpstr>
      <vt:lpstr>Management continue..</vt:lpstr>
      <vt:lpstr>Management continue..</vt:lpstr>
      <vt:lpstr>2.Resource Pooling</vt:lpstr>
      <vt:lpstr>3.Financial Resources</vt:lpstr>
      <vt:lpstr>4.Technical support</vt:lpstr>
      <vt:lpstr>5.Training</vt:lpstr>
      <vt:lpstr>Way forward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Convergence of IWMP and MGNREGS</dc:title>
  <dc:creator>WIN7</dc:creator>
  <cp:lastModifiedBy>user</cp:lastModifiedBy>
  <cp:revision>21</cp:revision>
  <dcterms:created xsi:type="dcterms:W3CDTF">2013-08-06T10:24:08Z</dcterms:created>
  <dcterms:modified xsi:type="dcterms:W3CDTF">2015-03-19T11:02:21Z</dcterms:modified>
</cp:coreProperties>
</file>