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8" r:id="rId31"/>
    <p:sldId id="287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5" r:id="rId47"/>
    <p:sldId id="307" r:id="rId48"/>
    <p:sldId id="306" r:id="rId49"/>
    <p:sldId id="308" r:id="rId50"/>
    <p:sldId id="309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C5EF95C-4132-436D-899D-5592890B87A8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A5173E1-94AA-4A50-B3A4-D3A0073CA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Jayasree</a:t>
            </a:r>
            <a:r>
              <a:rPr lang="en-US" dirty="0" smtClean="0"/>
              <a:t> M</a:t>
            </a:r>
          </a:p>
          <a:p>
            <a:r>
              <a:rPr lang="en-US" dirty="0" smtClean="0"/>
              <a:t>Technical Expert (</a:t>
            </a:r>
            <a:r>
              <a:rPr lang="en-US" dirty="0" err="1" smtClean="0"/>
              <a:t>Agri</a:t>
            </a:r>
            <a:r>
              <a:rPr lang="en-US" dirty="0" smtClean="0"/>
              <a:t>)</a:t>
            </a:r>
          </a:p>
          <a:p>
            <a:r>
              <a:rPr lang="en-US" dirty="0" smtClean="0"/>
              <a:t>SLNA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 </a:t>
            </a:r>
            <a:r>
              <a:rPr lang="en-US" smtClean="0"/>
              <a:t>AND RELEVANCE </a:t>
            </a:r>
            <a:r>
              <a:rPr lang="en-US" dirty="0" smtClean="0"/>
              <a:t>OF WATERSHED  MANAGEMENT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Agriculture must be considered as the primary industry of any country.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Land is the capital of the industry.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A good proportion of our agricultural land is put to non agricultural purposes and for cultivation of non food crops.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smtClean="0"/>
              <a:t>Water is one of the constituent of the five vital elements of human body. 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About 30,000 people die every day especially in the poorer parts of the world due to inadequate supply of water or its unsanitary condition. 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 WHO estimates that 80% of all illness are related to water.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/>
              <a:t>The rainfall remains  almost the same but the population depend on this rainfall is on the increase. </a:t>
            </a:r>
          </a:p>
          <a:p>
            <a:pPr algn="just">
              <a:lnSpc>
                <a:spcPct val="150000"/>
              </a:lnSpc>
            </a:pPr>
            <a:r>
              <a:rPr lang="en-US" sz="3200" dirty="0" smtClean="0"/>
              <a:t>Hence conservation and management of water  resources must be considered a vital necessity for the humanity to survive.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KERALA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/>
              <a:t>Kerala state is deficit in food production to the tune of 75%, still continue to fill the precious paddy fields for non agricultural purposes and urbanization. </a:t>
            </a:r>
          </a:p>
          <a:p>
            <a:pPr algn="just">
              <a:lnSpc>
                <a:spcPct val="150000"/>
              </a:lnSpc>
            </a:pPr>
            <a:r>
              <a:rPr lang="en-US" sz="3200" dirty="0" smtClean="0"/>
              <a:t>Kerala once had more than 10 </a:t>
            </a:r>
            <a:r>
              <a:rPr lang="en-US" sz="3200" dirty="0" err="1" smtClean="0"/>
              <a:t>lakh</a:t>
            </a:r>
            <a:r>
              <a:rPr lang="en-US" sz="3200" dirty="0" smtClean="0"/>
              <a:t> ha of paddy field, today only 1.5-2lakh ha.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3600" dirty="0" smtClean="0"/>
              <a:t>19 </a:t>
            </a:r>
            <a:r>
              <a:rPr lang="en-US" sz="3600" dirty="0" err="1" smtClean="0"/>
              <a:t>lakh</a:t>
            </a:r>
            <a:r>
              <a:rPr lang="en-US" sz="3600" dirty="0" smtClean="0"/>
              <a:t> ha in Kerala is already under varying degrees of land degradation causing lowering of productivity of crops</a:t>
            </a:r>
            <a:r>
              <a:rPr lang="en-US" sz="3600" dirty="0" smtClean="0"/>
              <a:t>, </a:t>
            </a:r>
            <a:r>
              <a:rPr lang="en-US" sz="3600" dirty="0" smtClean="0"/>
              <a:t>drying up of </a:t>
            </a:r>
            <a:r>
              <a:rPr lang="en-US" sz="3600" dirty="0" smtClean="0"/>
              <a:t>streams, lowering of ground water </a:t>
            </a:r>
            <a:r>
              <a:rPr lang="en-US" sz="3600" dirty="0" smtClean="0"/>
              <a:t>etc.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KERALA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Rivers                     - 44</a:t>
            </a:r>
          </a:p>
          <a:p>
            <a:r>
              <a:rPr lang="en-US" sz="3600" dirty="0" smtClean="0"/>
              <a:t>Lakes                      - 34</a:t>
            </a:r>
          </a:p>
          <a:p>
            <a:r>
              <a:rPr lang="en-US" sz="3600" dirty="0" smtClean="0"/>
              <a:t>Rainfall                  - 3000mm</a:t>
            </a:r>
          </a:p>
          <a:p>
            <a:pPr>
              <a:lnSpc>
                <a:spcPct val="150000"/>
              </a:lnSpc>
              <a:buNone/>
            </a:pPr>
            <a:r>
              <a:rPr lang="en-US" sz="3600" dirty="0" smtClean="0"/>
              <a:t>   </a:t>
            </a:r>
            <a:r>
              <a:rPr lang="en-US" sz="3600" dirty="0" err="1" smtClean="0"/>
              <a:t>Inspite</a:t>
            </a:r>
            <a:r>
              <a:rPr lang="en-US" sz="3600" dirty="0" smtClean="0"/>
              <a:t> of all these we are facing food scarcity and price hike.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Production of food grains - &lt;15% of requirement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Production of Pulses          - &lt;7% of requirement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Production of vegetables   - &lt;25% of requirement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Similar for milk, eggs, fish and fishery products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FOOD DEMAND Vs PRODUCTION(2010-11) IN KERALA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914399"/>
          <a:ext cx="8504237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1088"/>
                <a:gridCol w="2441031"/>
                <a:gridCol w="2126059"/>
                <a:gridCol w="2126059"/>
              </a:tblGrid>
              <a:tr h="128778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Item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Demand</a:t>
                      </a:r>
                    </a:p>
                    <a:p>
                      <a:pPr algn="ctr"/>
                      <a:r>
                        <a:rPr lang="en-US" sz="2400" dirty="0" smtClean="0"/>
                        <a:t>(</a:t>
                      </a:r>
                      <a:r>
                        <a:rPr lang="en-US" sz="2400" dirty="0" err="1" smtClean="0"/>
                        <a:t>Lakh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tonnes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Production</a:t>
                      </a:r>
                    </a:p>
                    <a:p>
                      <a:pPr algn="ctr"/>
                      <a:r>
                        <a:rPr lang="en-US" sz="2400" dirty="0" smtClean="0"/>
                        <a:t>(</a:t>
                      </a:r>
                      <a:r>
                        <a:rPr lang="en-US" sz="2400" dirty="0" err="1" smtClean="0"/>
                        <a:t>Lakh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tonnes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%of gap</a:t>
                      </a:r>
                      <a:endParaRPr lang="en-US" sz="2400" dirty="0"/>
                    </a:p>
                  </a:txBody>
                  <a:tcPr marL="94492" marR="94492"/>
                </a:tc>
              </a:tr>
              <a:tr h="8915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Food</a:t>
                      </a:r>
                      <a:r>
                        <a:rPr lang="en-US" sz="2400" baseline="0" dirty="0" smtClean="0"/>
                        <a:t> Grains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43.50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5.70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86.90</a:t>
                      </a:r>
                      <a:endParaRPr lang="en-US" sz="2400" dirty="0"/>
                    </a:p>
                  </a:txBody>
                  <a:tcPr marL="94492" marR="94492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Pulses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4.89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0.31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93.70</a:t>
                      </a:r>
                      <a:endParaRPr lang="en-US" sz="2400" dirty="0"/>
                    </a:p>
                  </a:txBody>
                  <a:tcPr marL="94492" marR="94492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Vegetables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37.40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8.00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78.60</a:t>
                      </a:r>
                      <a:endParaRPr lang="en-US" sz="2400" dirty="0"/>
                    </a:p>
                  </a:txBody>
                  <a:tcPr marL="94492" marR="94492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Fruits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36.60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14.90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59.30</a:t>
                      </a:r>
                      <a:endParaRPr lang="en-US" sz="2400" dirty="0"/>
                    </a:p>
                  </a:txBody>
                  <a:tcPr marL="94492" marR="94492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Milk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34.25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26.43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22.83</a:t>
                      </a:r>
                      <a:endParaRPr lang="en-US" sz="2400" dirty="0"/>
                    </a:p>
                  </a:txBody>
                  <a:tcPr marL="94492" marR="94492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Fish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36.60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6.81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81.39</a:t>
                      </a:r>
                      <a:endParaRPr lang="en-US" sz="2400" dirty="0"/>
                    </a:p>
                  </a:txBody>
                  <a:tcPr marL="94492" marR="94492"/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Meat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1.80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1.25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30.55</a:t>
                      </a:r>
                      <a:endParaRPr lang="en-US" sz="2400" dirty="0"/>
                    </a:p>
                  </a:txBody>
                  <a:tcPr marL="94492" marR="94492"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Eggs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6163.50(</a:t>
                      </a:r>
                      <a:r>
                        <a:rPr lang="en-US" sz="1800" dirty="0" smtClean="0"/>
                        <a:t>Million no)</a:t>
                      </a:r>
                      <a:endParaRPr lang="en-US" sz="18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1685.60</a:t>
                      </a:r>
                      <a:endParaRPr lang="en-US" sz="24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72.65</a:t>
                      </a:r>
                      <a:endParaRPr lang="en-US" sz="2400" dirty="0"/>
                    </a:p>
                  </a:txBody>
                  <a:tcPr marL="94492" marR="9449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143000"/>
            <a:ext cx="8503920" cy="495604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/>
              <a:t>Our state is witnessing a steady decline in the area and production of food crops over the last few decades. </a:t>
            </a:r>
          </a:p>
          <a:p>
            <a:pPr algn="just">
              <a:lnSpc>
                <a:spcPct val="150000"/>
              </a:lnSpc>
            </a:pPr>
            <a:r>
              <a:rPr lang="en-US" sz="3200" dirty="0" smtClean="0"/>
              <a:t>A shift in cultivation from high volume low value crop like rice and tapioca to low volume high value crop like pepper and rubber.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6003"/>
                <a:gridCol w="2913489"/>
                <a:gridCol w="28347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Item</a:t>
                      </a:r>
                      <a:endParaRPr lang="en-US" sz="28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Area during seventies</a:t>
                      </a:r>
                      <a:endParaRPr lang="en-US" sz="28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2011-12</a:t>
                      </a:r>
                    </a:p>
                    <a:p>
                      <a:endParaRPr lang="en-US" sz="2800" dirty="0"/>
                    </a:p>
                  </a:txBody>
                  <a:tcPr marL="94492" marR="9449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Rice</a:t>
                      </a:r>
                      <a:endParaRPr lang="en-US" sz="28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8.75 </a:t>
                      </a:r>
                      <a:r>
                        <a:rPr lang="en-US" sz="2800" dirty="0" err="1" smtClean="0"/>
                        <a:t>lakh</a:t>
                      </a:r>
                      <a:r>
                        <a:rPr lang="en-US" sz="2800" dirty="0" smtClean="0"/>
                        <a:t> ha</a:t>
                      </a:r>
                      <a:endParaRPr lang="en-US" sz="28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2.08 </a:t>
                      </a:r>
                      <a:r>
                        <a:rPr lang="en-US" sz="2800" dirty="0" err="1" smtClean="0"/>
                        <a:t>lakh</a:t>
                      </a:r>
                      <a:r>
                        <a:rPr lang="en-US" sz="2800" dirty="0" smtClean="0"/>
                        <a:t> ha</a:t>
                      </a:r>
                    </a:p>
                    <a:p>
                      <a:endParaRPr lang="en-US" sz="2800" dirty="0"/>
                    </a:p>
                  </a:txBody>
                  <a:tcPr marL="94492" marR="9449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Food crops(rice, pulses and tapioca)</a:t>
                      </a:r>
                      <a:endParaRPr lang="en-US" sz="28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18.63% (2001-02)</a:t>
                      </a:r>
                      <a:endParaRPr lang="en-US" sz="2800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10.75%</a:t>
                      </a:r>
                      <a:endParaRPr lang="en-US" sz="2800" dirty="0"/>
                    </a:p>
                  </a:txBody>
                  <a:tcPr marL="94492" marR="9449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WATERSHED MANAGEMENT?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sz="3800" dirty="0" smtClean="0"/>
              <a:t>Per capita availability of land in 1951 is 0.91ha</a:t>
            </a:r>
          </a:p>
          <a:p>
            <a:pPr>
              <a:lnSpc>
                <a:spcPct val="150000"/>
              </a:lnSpc>
            </a:pPr>
            <a:r>
              <a:rPr lang="en-US" sz="3800" dirty="0" smtClean="0"/>
              <a:t>Per capita availability of land in 2050 will be  0.17ha</a:t>
            </a:r>
          </a:p>
          <a:p>
            <a:pPr>
              <a:lnSpc>
                <a:spcPct val="150000"/>
              </a:lnSpc>
            </a:pPr>
            <a:r>
              <a:rPr lang="en-US" sz="3800" dirty="0" smtClean="0"/>
              <a:t>Per capita availability of water in 1951 is 5300cum</a:t>
            </a:r>
          </a:p>
          <a:p>
            <a:pPr>
              <a:lnSpc>
                <a:spcPct val="150000"/>
              </a:lnSpc>
            </a:pPr>
            <a:r>
              <a:rPr lang="en-US" sz="3800" dirty="0" smtClean="0"/>
              <a:t>Per capita availability of water in 2050 will be 1235cum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3600" dirty="0" smtClean="0"/>
              <a:t>We cannot retain even the remaining area under food production. </a:t>
            </a:r>
          </a:p>
          <a:p>
            <a:pPr algn="just">
              <a:lnSpc>
                <a:spcPct val="150000"/>
              </a:lnSpc>
            </a:pPr>
            <a:r>
              <a:rPr lang="en-US" sz="3600" dirty="0" smtClean="0"/>
              <a:t>There was a reduction of 4% in total area under food crops during 2011-12 than 2010-11</a:t>
            </a:r>
          </a:p>
          <a:p>
            <a:pPr algn="just">
              <a:lnSpc>
                <a:spcPct val="150000"/>
              </a:lnSpc>
            </a:pPr>
            <a:r>
              <a:rPr lang="en-US" sz="3600" dirty="0" smtClean="0"/>
              <a:t>For food grains the reduction is 3%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4000" dirty="0" smtClean="0"/>
              <a:t>The  question  is  how long can we survive on food brought from outside?</a:t>
            </a:r>
          </a:p>
          <a:p>
            <a:pPr algn="just"/>
            <a:r>
              <a:rPr lang="en-US" sz="4000" dirty="0" smtClean="0"/>
              <a:t>We must produce the maximum in our state itself.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CONSTRINTS IN FOOD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Rapid decline of our natural resources  </a:t>
            </a:r>
            <a:r>
              <a:rPr lang="en-US" dirty="0" err="1" smtClean="0"/>
              <a:t>viz</a:t>
            </a:r>
            <a:r>
              <a:rPr lang="en-US" dirty="0" smtClean="0"/>
              <a:t>; land, water and biomass which are necessary for sustained production. 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Declining trend  of resource flow to agricultural sector leading to increased indebtedness of small and marginal farmers. 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Increase input cost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Decline in productivity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Technology fatigue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Weakened extension services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To satisfy people’s right to food security </a:t>
            </a:r>
            <a:r>
              <a:rPr lang="en-US" dirty="0" err="1" smtClean="0"/>
              <a:t>ie</a:t>
            </a:r>
            <a:r>
              <a:rPr lang="en-US" dirty="0" smtClean="0"/>
              <a:t>., to feed the escalating population by keeping the prices low for the benefit of poor consumers as well as to  reduce production cost to benefit poor growers. 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 To ensure that natural resource base remains sustainably productive.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To ensure food security, increase rice production while keeping the production costs low  should be the first step. 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For increasing production focus should be given to sustainable production systems by strengthening the ecological foundations.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This requires a holistic approach by considering technological, bio-physical, socio-economic, political and environmental factors. 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Food security and environmental sustainability can be attained by improved land and water management adopting eco-friendly technologies  and initiating good agricultural practices.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WATERSHED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The whole issue of ensuring food security in Kerala has to be viewed in the context of a watershed management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Conservation and augmentation of soil  and water resources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Improving productivity by increasing the fertility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Introduction of better yielding crops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Crop diversification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sz="3600" dirty="0" smtClean="0"/>
              <a:t>Integrated Watershed Management has emerged as a new paradigm for planning, development and management of land, water and biomass resources with a focus on social and institutional aspects 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 INDUSTRIAL WATERSHED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3600" dirty="0" smtClean="0"/>
              <a:t>The main thrust of Bio-industrial Watershed is on community rather than natural resources alone. </a:t>
            </a:r>
          </a:p>
          <a:p>
            <a:pPr algn="just"/>
            <a:r>
              <a:rPr lang="en-US" sz="3600" dirty="0" smtClean="0"/>
              <a:t>The strategy is to augment the local agro ecosystem, adding value to the available resources and enhance livelihoods through suitable technological interventions.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OBJCTIVES OF IWMP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3000" dirty="0" smtClean="0"/>
              <a:t>Harvesting every drop of rainwater for drinking, irrigation etc to create sustainable sources of income for the village community.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000" dirty="0" smtClean="0"/>
              <a:t>Employment generation, poverty alleviation, community empowerment and development of human and economic resources of the rural areas.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000" dirty="0" smtClean="0"/>
              <a:t>Restoring ecological balance by harnessing, conserving and developing natural resources.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3600" dirty="0" smtClean="0"/>
              <a:t>Rampant soil erosion and degradation of land and water resources are further posing serious threat to food, environmental, social, economic and livelihood securities.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SALIENT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It is a centrally sponsored scheme with 90% central assistance and 10% state fund.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Implemented based on the principles envisaged in the ‘Common Guidelines for Watershed Development Projects’.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Duration is 5 years.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 cluster of micro watersheds is selected for treatment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selection of watershed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Acuteness of drinking water scarcity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Preponderance of ground water resources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Extent of over exploitation of ground water resources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Contiguity of another watershed already treated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Willingness of village community to make voluntary contributions, enforce equitable social regulations for sharing of common property resources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Proportion of SC/ST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Project area should not have assured irrigation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Productivity potential of the land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State Perspective and Strategic Plan-SPSP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Prepared for the entire untreated watersheds of Kerala.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Weightage</a:t>
            </a:r>
            <a:r>
              <a:rPr lang="en-US" dirty="0" smtClean="0"/>
              <a:t> is given for each cluster of micro watersheds based on 12 criteria </a:t>
            </a:r>
            <a:r>
              <a:rPr lang="en-US" dirty="0" err="1" smtClean="0"/>
              <a:t>viz</a:t>
            </a:r>
            <a:r>
              <a:rPr lang="en-US" dirty="0" smtClean="0"/>
              <a:t>; poverty index, % of SC/ST, % of small and marginal farmers, drinking water, degraded land etc. 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Cluster of watersheds is selected based on </a:t>
            </a:r>
            <a:r>
              <a:rPr lang="en-US" dirty="0" err="1" smtClean="0"/>
              <a:t>weightage</a:t>
            </a:r>
            <a:r>
              <a:rPr lang="en-US" dirty="0" smtClean="0"/>
              <a:t> and the allocation of area for each year by </a:t>
            </a:r>
            <a:r>
              <a:rPr lang="en-US" dirty="0" err="1" smtClean="0"/>
              <a:t>GoI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APPROVAL OF PROJECTS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Preliminary Project Report (PPR) is initially prepared. It is prepared by various agencies like Soil Survey, KSLUB, NGOs etc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SLNA will approve the PPR.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Present before the Steering committee meeting and got cleared.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MANAGEMANT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1935163"/>
          <a:ext cx="7086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362200"/>
                <a:gridCol w="23622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Phase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Name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Duration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Preparatory Phase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1 year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II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Watershed Works 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2-3 years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III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Consolidation and withdrawal Phase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1-2 years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PREPARATORY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 smtClean="0"/>
              <a:t>Institutional arrangements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Detailed Project Report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Capacity Building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Entry point Activities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INSTITUTIONAL ARRANGEMENTS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State Level                          -SLNA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District Level                      - WCDC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PIA level                              - WDT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Grama</a:t>
            </a:r>
            <a:r>
              <a:rPr lang="en-US" dirty="0" smtClean="0"/>
              <a:t> </a:t>
            </a:r>
            <a:r>
              <a:rPr lang="en-US" dirty="0" err="1" smtClean="0"/>
              <a:t>panchayat</a:t>
            </a:r>
            <a:r>
              <a:rPr lang="en-US" dirty="0" smtClean="0"/>
              <a:t> level      - Watershed Committee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Community level                - SHGs, UGs, NHGs 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Preparation of Detailed Project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1% of project cost is set apart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Block </a:t>
            </a:r>
            <a:r>
              <a:rPr lang="en-US" dirty="0" err="1" smtClean="0"/>
              <a:t>Panchayat</a:t>
            </a:r>
            <a:r>
              <a:rPr lang="en-US" dirty="0" smtClean="0"/>
              <a:t> having major area in the project is the PIA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Empanelled 20 Technical Supporting Agencies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Engage any one of the TSO for preparation of DPR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Block </a:t>
            </a:r>
            <a:r>
              <a:rPr lang="en-US" dirty="0" err="1" smtClean="0"/>
              <a:t>panchayat</a:t>
            </a:r>
            <a:r>
              <a:rPr lang="en-US" dirty="0" smtClean="0"/>
              <a:t>, </a:t>
            </a:r>
            <a:r>
              <a:rPr lang="en-US" dirty="0" err="1" smtClean="0"/>
              <a:t>grama</a:t>
            </a:r>
            <a:r>
              <a:rPr lang="en-US" dirty="0" smtClean="0"/>
              <a:t> </a:t>
            </a:r>
            <a:r>
              <a:rPr lang="en-US" dirty="0" err="1" smtClean="0"/>
              <a:t>panchayat</a:t>
            </a:r>
            <a:r>
              <a:rPr lang="en-US" dirty="0" smtClean="0"/>
              <a:t> and PIA should be closely associated with DPR preparation                                                               							cont……..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AS of projects is obtained from Block </a:t>
            </a:r>
            <a:r>
              <a:rPr lang="en-US" dirty="0" err="1" smtClean="0"/>
              <a:t>panchayat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TS as prevailed system in the </a:t>
            </a:r>
            <a:r>
              <a:rPr lang="en-US" dirty="0" err="1" smtClean="0"/>
              <a:t>panchayat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DPR should be approved by DPC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SLNA a technical scrutinizing committee will scrutinize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Approval by SLNA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Uploading in the website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Participatory 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/>
              <a:t>DPR preparation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Net planning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Execution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Monitoring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Post project management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 smtClean="0"/>
              <a:t>About half of the geographical area of the country is affected by different forms of soil erosion and land degradation .</a:t>
            </a:r>
          </a:p>
          <a:p>
            <a:pPr algn="just">
              <a:lnSpc>
                <a:spcPct val="150000"/>
              </a:lnSpc>
            </a:pPr>
            <a:r>
              <a:rPr lang="en-US" sz="3200" dirty="0" smtClean="0"/>
              <a:t>This causes loss of productivity, floods and droughts and also environmental hazards and reduction in livelihood opportunities. 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 ACTIVITIES IN IWMP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NRM-Natural Resource 							Management </a:t>
            </a:r>
          </a:p>
          <a:p>
            <a:r>
              <a:rPr lang="en-US" sz="4000" dirty="0" err="1" smtClean="0"/>
              <a:t>Prodction</a:t>
            </a:r>
            <a:r>
              <a:rPr lang="en-US" sz="4000" dirty="0" smtClean="0"/>
              <a:t> System and 								Microenterprises</a:t>
            </a:r>
          </a:p>
          <a:p>
            <a:r>
              <a:rPr lang="en-US" sz="4000" dirty="0" smtClean="0"/>
              <a:t>Livelihood Support System </a:t>
            </a:r>
            <a:endParaRPr lang="en-US" sz="40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NRM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/>
              <a:t>Soil Conservation Activities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Water Conservation Activities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Moisture Conservation Activities</a:t>
            </a:r>
          </a:p>
          <a:p>
            <a:pPr>
              <a:lnSpc>
                <a:spcPct val="150000"/>
              </a:lnSpc>
            </a:pPr>
            <a:r>
              <a:rPr lang="en-US" sz="4000" dirty="0" smtClean="0"/>
              <a:t>Other Activities</a:t>
            </a:r>
            <a:endParaRPr lang="en-US" sz="4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Conservation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Earthen bunds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Field bunds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Rubble pitched contour bunds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Vegetative hedges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Contour cultivation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Contour trenches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Staggered trenches</a:t>
            </a:r>
            <a:endParaRPr lang="en-IN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Conservation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Check dam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Farm pond/ Percolation tank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Pond renovation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Drainage line treatment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Roof top rain water harvesting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</a:t>
            </a:r>
            <a:r>
              <a:rPr lang="en-US" sz="3200" dirty="0" err="1" smtClean="0"/>
              <a:t>Pallam</a:t>
            </a:r>
            <a:r>
              <a:rPr lang="en-US" sz="3200" dirty="0" smtClean="0"/>
              <a:t> conservation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Moisture Conservation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/>
              <a:t>Husk Burial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/>
              <a:t>Mulching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/>
              <a:t>Centripetal terracing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/>
              <a:t>Inward bench terracing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4000" dirty="0" smtClean="0"/>
              <a:t>Moisture Conservation pit</a:t>
            </a:r>
            <a:endParaRPr lang="en-IN" sz="4000" dirty="0" smtClean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endParaRPr lang="en-US" sz="40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4400" dirty="0" smtClean="0">
                <a:solidFill>
                  <a:schemeClr val="accent3">
                    <a:lumMod val="50000"/>
                  </a:schemeClr>
                </a:solidFill>
              </a:rPr>
              <a:t>Conservation of sacred groves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4400" dirty="0" err="1" smtClean="0">
                <a:solidFill>
                  <a:schemeClr val="accent3">
                    <a:lumMod val="50000"/>
                  </a:schemeClr>
                </a:solidFill>
              </a:rPr>
              <a:t>Afforestation</a:t>
            </a:r>
            <a:r>
              <a:rPr lang="en-US" sz="4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IN" sz="44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772400" cy="709634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PRODUCTION SYSTEM &amp; MICROENTERPRISES</a:t>
            </a:r>
            <a:endParaRPr lang="en-IN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19200"/>
            <a:ext cx="8305800" cy="4495816"/>
          </a:xfrm>
        </p:spPr>
        <p:txBody>
          <a:bodyPr>
            <a:noAutofit/>
          </a:bodyPr>
          <a:lstStyle/>
          <a:p>
            <a:pPr marL="514350" indent="-5143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Vegetable cultivation</a:t>
            </a:r>
          </a:p>
          <a:p>
            <a:pPr marL="514350" indent="-5143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Fallow land cultivation</a:t>
            </a:r>
          </a:p>
          <a:p>
            <a:pPr marL="514350" indent="-5143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Betel vine, Pineapple, Banana, </a:t>
            </a:r>
            <a:r>
              <a:rPr lang="en-US" sz="2000" dirty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uber Crops, Medicinal plants, Fodder, Green manure crops etc.</a:t>
            </a:r>
          </a:p>
          <a:p>
            <a:pPr marL="514350" indent="-5143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Vermi</a:t>
            </a:r>
            <a:r>
              <a:rPr lang="en-US" sz="2000" dirty="0" smtClean="0">
                <a:solidFill>
                  <a:schemeClr val="tx1"/>
                </a:solidFill>
              </a:rPr>
              <a:t> composting</a:t>
            </a:r>
          </a:p>
          <a:p>
            <a:pPr marL="514350" indent="-5143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Soil testing</a:t>
            </a:r>
          </a:p>
          <a:p>
            <a:pPr marL="514350" indent="-5143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Fruits and vegetable processing unit</a:t>
            </a:r>
          </a:p>
          <a:p>
            <a:pPr marL="514350" indent="-51435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Smithy and carpentry          </a:t>
            </a:r>
          </a:p>
          <a:p>
            <a:pPr marL="514350" indent="-514350" algn="l">
              <a:lnSpc>
                <a:spcPct val="150000"/>
              </a:lnSpc>
              <a:buFont typeface="Wingdings" pitchFamily="2" charset="2"/>
              <a:buChar char="ü"/>
            </a:pPr>
            <a:endParaRPr 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Apiculture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Sericulture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Pisiculture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Floriculture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Olericulture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Farm </a:t>
            </a:r>
            <a:r>
              <a:rPr lang="en-US" dirty="0" err="1" smtClean="0"/>
              <a:t>Mechanisation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Value added products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Adoption of new innovative technologies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Adoption of Success stories  etc.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Livelihood Support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Cattle rearing</a:t>
            </a:r>
          </a:p>
          <a:p>
            <a:pPr marL="514350" indent="-514350">
              <a:buAutoNum type="arabicPeriod" startAt="2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Goat rearing</a:t>
            </a:r>
          </a:p>
          <a:p>
            <a:pPr marL="514350" indent="-514350">
              <a:buAutoNum type="arabicPeriod" startAt="2"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Back yard poultry</a:t>
            </a:r>
          </a:p>
          <a:p>
            <a:pPr marL="514350" indent="-514350">
              <a:buAutoNum type="arabicPeriod" startAt="2"/>
            </a:pPr>
            <a:endParaRPr lang="en-IN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CONVERGANCE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1428750" lvl="2" indent="-514350">
              <a:buFont typeface="Wingdings" pitchFamily="2" charset="2"/>
              <a:buChar char="v"/>
            </a:pPr>
            <a:r>
              <a:rPr lang="en-US" sz="2800" dirty="0" smtClean="0"/>
              <a:t>MGNREGS</a:t>
            </a:r>
          </a:p>
          <a:p>
            <a:pPr marL="1428750" lvl="2" indent="-514350">
              <a:buFont typeface="Wingdings" pitchFamily="2" charset="2"/>
              <a:buChar char="v"/>
            </a:pPr>
            <a:r>
              <a:rPr lang="en-US" sz="2800" dirty="0" smtClean="0"/>
              <a:t> SHM</a:t>
            </a:r>
          </a:p>
          <a:p>
            <a:pPr marL="1428750" lvl="2" indent="-514350">
              <a:buFont typeface="Wingdings" pitchFamily="2" charset="2"/>
              <a:buChar char="v"/>
            </a:pPr>
            <a:r>
              <a:rPr lang="en-US" sz="2800" dirty="0" smtClean="0"/>
              <a:t>VFPCK</a:t>
            </a:r>
          </a:p>
          <a:p>
            <a:pPr marL="1428750" lvl="2" indent="-514350">
              <a:buFont typeface="Wingdings" pitchFamily="2" charset="2"/>
              <a:buChar char="v"/>
            </a:pPr>
            <a:r>
              <a:rPr lang="en-US" sz="2800" dirty="0" smtClean="0"/>
              <a:t>Fisheries</a:t>
            </a:r>
          </a:p>
          <a:p>
            <a:pPr marL="1428750" lvl="2" indent="-514350">
              <a:buFont typeface="Wingdings" pitchFamily="2" charset="2"/>
              <a:buChar char="v"/>
            </a:pPr>
            <a:r>
              <a:rPr lang="en-US" sz="2800" dirty="0" smtClean="0"/>
              <a:t>Dairy Dept</a:t>
            </a:r>
          </a:p>
          <a:p>
            <a:pPr marL="1428750" lvl="2" indent="-514350">
              <a:buFont typeface="Wingdings" pitchFamily="2" charset="2"/>
              <a:buChar char="v"/>
            </a:pPr>
            <a:r>
              <a:rPr lang="en-US" sz="2800" dirty="0" smtClean="0"/>
              <a:t>Forest Dept</a:t>
            </a:r>
          </a:p>
          <a:p>
            <a:pPr marL="1428750" lvl="2" indent="-514350">
              <a:buFont typeface="Wingdings" pitchFamily="2" charset="2"/>
              <a:buChar char="v"/>
            </a:pPr>
            <a:r>
              <a:rPr lang="en-US" sz="2800" dirty="0" smtClean="0"/>
              <a:t>Minor irrigation</a:t>
            </a:r>
          </a:p>
          <a:p>
            <a:pPr marL="1428750" lvl="2" indent="-514350">
              <a:buFont typeface="Wingdings" pitchFamily="2" charset="2"/>
              <a:buChar char="v"/>
            </a:pPr>
            <a:r>
              <a:rPr lang="en-US" sz="2800" dirty="0" smtClean="0"/>
              <a:t>Agriculture Dept</a:t>
            </a:r>
          </a:p>
          <a:p>
            <a:pPr marL="1428750" lvl="2" indent="-514350">
              <a:buFont typeface="Wingdings" pitchFamily="2" charset="2"/>
              <a:buChar char="v"/>
            </a:pPr>
            <a:r>
              <a:rPr lang="en-US" sz="2800" dirty="0" err="1" smtClean="0"/>
              <a:t>Kudumbasree</a:t>
            </a:r>
            <a:r>
              <a:rPr lang="en-US" sz="2800" dirty="0" smtClean="0"/>
              <a:t>  etc.</a:t>
            </a:r>
            <a:endParaRPr lang="en-IN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3600" dirty="0" err="1" smtClean="0"/>
              <a:t>Rainfed</a:t>
            </a:r>
            <a:r>
              <a:rPr lang="en-US" sz="3600" dirty="0" smtClean="0"/>
              <a:t> areas constitute about two-thirds of nation’s cultivated area.</a:t>
            </a:r>
          </a:p>
          <a:p>
            <a:pPr algn="just">
              <a:lnSpc>
                <a:spcPct val="150000"/>
              </a:lnSpc>
            </a:pPr>
            <a:r>
              <a:rPr lang="en-US" sz="3600" dirty="0" smtClean="0"/>
              <a:t>This </a:t>
            </a:r>
            <a:r>
              <a:rPr lang="en-US" sz="3600" dirty="0" err="1" smtClean="0"/>
              <a:t>rainfed</a:t>
            </a:r>
            <a:r>
              <a:rPr lang="en-US" sz="3600" dirty="0" smtClean="0"/>
              <a:t> areas are the resource poor areas with low levels of productivity and suffer from land degradation and other vagaries of nature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6000" dirty="0" smtClean="0"/>
          </a:p>
          <a:p>
            <a:pPr>
              <a:buNone/>
            </a:pPr>
            <a:endParaRPr lang="en-US" sz="6000" dirty="0" smtClean="0"/>
          </a:p>
          <a:p>
            <a:pPr>
              <a:buNone/>
            </a:pPr>
            <a:r>
              <a:rPr lang="en-US" sz="6000" smtClean="0"/>
              <a:t>				THANKS</a:t>
            </a:r>
            <a:endParaRPr lang="en-US" sz="6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3600" dirty="0" err="1" smtClean="0"/>
              <a:t>Rainfed</a:t>
            </a:r>
            <a:r>
              <a:rPr lang="en-US" sz="3600" dirty="0" smtClean="0"/>
              <a:t> areas contribute only 45% of the total food production.</a:t>
            </a:r>
          </a:p>
          <a:p>
            <a:pPr algn="just">
              <a:lnSpc>
                <a:spcPct val="150000"/>
              </a:lnSpc>
            </a:pPr>
            <a:r>
              <a:rPr lang="en-US" sz="3600" dirty="0" smtClean="0"/>
              <a:t>Irrigated areas which account for 37% of the cultivated area contribute 55% of total food production.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229600" cy="6324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en-US" sz="4000" dirty="0" smtClean="0"/>
              <a:t>Resource degradation and loss are the major adverse impacts of Indian agriculture. </a:t>
            </a:r>
          </a:p>
          <a:p>
            <a:pPr>
              <a:lnSpc>
                <a:spcPct val="160000"/>
              </a:lnSpc>
            </a:pPr>
            <a:r>
              <a:rPr lang="en-US" sz="4000" dirty="0" smtClean="0"/>
              <a:t>About 5334 million tons of soil is estimated to be eroded annually. </a:t>
            </a:r>
          </a:p>
          <a:p>
            <a:pPr lvl="1">
              <a:lnSpc>
                <a:spcPct val="120000"/>
              </a:lnSpc>
            </a:pPr>
            <a:r>
              <a:rPr lang="en-US" sz="4000" dirty="0" smtClean="0"/>
              <a:t>29% is permanently lost into the sea</a:t>
            </a:r>
          </a:p>
          <a:p>
            <a:pPr lvl="1">
              <a:lnSpc>
                <a:spcPct val="160000"/>
              </a:lnSpc>
            </a:pPr>
            <a:r>
              <a:rPr lang="en-US" sz="4000" dirty="0" smtClean="0"/>
              <a:t>10% is deposited in reservoirs</a:t>
            </a:r>
          </a:p>
          <a:p>
            <a:pPr lvl="1">
              <a:lnSpc>
                <a:spcPct val="160000"/>
              </a:lnSpc>
            </a:pPr>
            <a:r>
              <a:rPr lang="en-US" sz="4000" dirty="0" smtClean="0"/>
              <a:t>61% is transported from one place to another.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3429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/>
              <a:t>Average annual loss of plant nutrients is 5.3 to 8.4 million </a:t>
            </a:r>
            <a:r>
              <a:rPr lang="en-US" sz="3600" dirty="0" err="1" smtClean="0"/>
              <a:t>tonns</a:t>
            </a:r>
            <a:r>
              <a:rPr lang="en-US" sz="3600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If this continues one third of the arable land is likely to be lost in a period of 20 years.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381000"/>
            <a:ext cx="8503920" cy="60198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3600" dirty="0" smtClean="0"/>
              <a:t>First Green Revolution focus on increase in production through new inputs especially in irrigated areas.</a:t>
            </a:r>
          </a:p>
          <a:p>
            <a:pPr algn="just">
              <a:lnSpc>
                <a:spcPct val="150000"/>
              </a:lnSpc>
            </a:pPr>
            <a:r>
              <a:rPr lang="en-US" sz="3600" dirty="0" smtClean="0"/>
              <a:t>The next revolution has to come by introduction of new innovative techniques and use of efficient location specific natural resources management in farms and fields in </a:t>
            </a:r>
            <a:r>
              <a:rPr lang="en-US" sz="3600" dirty="0" err="1" smtClean="0"/>
              <a:t>rainfed</a:t>
            </a:r>
            <a:r>
              <a:rPr lang="en-US" sz="3600" dirty="0" smtClean="0"/>
              <a:t> areas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186</TotalTime>
  <Words>1700</Words>
  <Application>Microsoft Office PowerPoint</Application>
  <PresentationFormat>On-screen Show (4:3)</PresentationFormat>
  <Paragraphs>260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Civic</vt:lpstr>
      <vt:lpstr>CONCEPT AND RELEVANCE OF WATERSHED  MANAGEMENT</vt:lpstr>
      <vt:lpstr>WHY WATERSHED MANAGEMENT?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STATUS OF KERALA</vt:lpstr>
      <vt:lpstr>Slide 14</vt:lpstr>
      <vt:lpstr>KERALA SCENARIO</vt:lpstr>
      <vt:lpstr>Slide 16</vt:lpstr>
      <vt:lpstr>FOOD DEMAND Vs PRODUCTION(2010-11) IN KERALA</vt:lpstr>
      <vt:lpstr>Slide 18</vt:lpstr>
      <vt:lpstr>Slide 19</vt:lpstr>
      <vt:lpstr>Slide 20</vt:lpstr>
      <vt:lpstr>Slide 21</vt:lpstr>
      <vt:lpstr>CONSTRINTS IN FOOD PRODUCTION</vt:lpstr>
      <vt:lpstr>CHALLENGES OF TODAY</vt:lpstr>
      <vt:lpstr>Slide 24</vt:lpstr>
      <vt:lpstr>Slide 25</vt:lpstr>
      <vt:lpstr>WATERSHED MANAGEMENT</vt:lpstr>
      <vt:lpstr>Slide 27</vt:lpstr>
      <vt:lpstr>BIO INDUSTRIAL WATERSHED</vt:lpstr>
      <vt:lpstr>OBJCTIVES OF IWMP</vt:lpstr>
      <vt:lpstr>SALIENT FEATURES</vt:lpstr>
      <vt:lpstr>Criteria for selection of watershed</vt:lpstr>
      <vt:lpstr>State Perspective and Strategic Plan-SPSP</vt:lpstr>
      <vt:lpstr>APPROVAL OF PROJECTS </vt:lpstr>
      <vt:lpstr>PROJECT MANAGEMANT</vt:lpstr>
      <vt:lpstr>PREPARATORY PHASE</vt:lpstr>
      <vt:lpstr>INSTITUTIONAL ARRANGEMENTS</vt:lpstr>
      <vt:lpstr>Preparation of Detailed Project Report</vt:lpstr>
      <vt:lpstr>Slide 38</vt:lpstr>
      <vt:lpstr>Participatory approach</vt:lpstr>
      <vt:lpstr>MANAGEMENT  ACTIVITIES IN IWMP</vt:lpstr>
      <vt:lpstr>NRM ACTIVITIES</vt:lpstr>
      <vt:lpstr>Soil Conservation Activities</vt:lpstr>
      <vt:lpstr>Water Conservation Activities</vt:lpstr>
      <vt:lpstr>Moisture Conservation Activities</vt:lpstr>
      <vt:lpstr>Other Activities</vt:lpstr>
      <vt:lpstr>PRODUCTION SYSTEM &amp; MICROENTERPRISES</vt:lpstr>
      <vt:lpstr>Slide 47</vt:lpstr>
      <vt:lpstr>Livelihood Support System</vt:lpstr>
      <vt:lpstr>CONVERGANCE POSSIBILITIES</vt:lpstr>
      <vt:lpstr>Slide 50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46</cp:revision>
  <dcterms:created xsi:type="dcterms:W3CDTF">2014-01-14T07:50:37Z</dcterms:created>
  <dcterms:modified xsi:type="dcterms:W3CDTF">2014-01-14T17:19:36Z</dcterms:modified>
</cp:coreProperties>
</file>