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1"/>
  </p:notesMasterIdLst>
  <p:sldIdLst>
    <p:sldId id="355" r:id="rId2"/>
    <p:sldId id="356" r:id="rId3"/>
    <p:sldId id="357" r:id="rId4"/>
    <p:sldId id="358" r:id="rId5"/>
    <p:sldId id="359" r:id="rId6"/>
    <p:sldId id="360" r:id="rId7"/>
    <p:sldId id="361" r:id="rId8"/>
    <p:sldId id="362" r:id="rId9"/>
    <p:sldId id="363" r:id="rId10"/>
    <p:sldId id="364" r:id="rId11"/>
    <p:sldId id="365" r:id="rId12"/>
    <p:sldId id="366"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92"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74" r:id="rId105"/>
    <p:sldId id="375" r:id="rId106"/>
    <p:sldId id="376" r:id="rId107"/>
    <p:sldId id="377" r:id="rId108"/>
    <p:sldId id="378" r:id="rId109"/>
    <p:sldId id="379" r:id="rId110"/>
    <p:sldId id="380" r:id="rId111"/>
    <p:sldId id="381" r:id="rId112"/>
    <p:sldId id="382" r:id="rId113"/>
    <p:sldId id="383" r:id="rId114"/>
    <p:sldId id="384" r:id="rId115"/>
    <p:sldId id="385" r:id="rId116"/>
    <p:sldId id="386" r:id="rId117"/>
    <p:sldId id="387" r:id="rId118"/>
    <p:sldId id="388" r:id="rId119"/>
    <p:sldId id="389" r:id="rId120"/>
    <p:sldId id="390" r:id="rId121"/>
    <p:sldId id="391" r:id="rId122"/>
    <p:sldId id="367" r:id="rId123"/>
    <p:sldId id="368" r:id="rId124"/>
    <p:sldId id="369" r:id="rId125"/>
    <p:sldId id="370" r:id="rId126"/>
    <p:sldId id="371" r:id="rId127"/>
    <p:sldId id="372" r:id="rId128"/>
    <p:sldId id="373" r:id="rId129"/>
    <p:sldId id="354" r:id="rId1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4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_rels/data1.xml.rels><?xml version="1.0" encoding="UTF-8" standalone="yes"?>
<Relationships xmlns="http://schemas.openxmlformats.org/package/2006/relationships"><Relationship Id="rId1" Type="http://schemas.openxmlformats.org/officeDocument/2006/relationships/image" Target="../media/image6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073792-9CA0-4E4D-90ED-CE7AFF49F795}" type="doc">
      <dgm:prSet loTypeId="urn:microsoft.com/office/officeart/2005/8/layout/hList7#1" loCatId="list" qsTypeId="urn:microsoft.com/office/officeart/2005/8/quickstyle/simple1" qsCatId="simple" csTypeId="urn:microsoft.com/office/officeart/2005/8/colors/accent1_2" csCatId="accent1" phldr="1"/>
      <dgm:spPr/>
      <dgm:t>
        <a:bodyPr/>
        <a:lstStyle/>
        <a:p>
          <a:endParaRPr lang="en-IN"/>
        </a:p>
      </dgm:t>
    </dgm:pt>
    <dgm:pt modelId="{32A77358-035E-4B10-AA59-84B39980AF2E}">
      <dgm:prSet custT="1">
        <dgm:style>
          <a:lnRef idx="2">
            <a:schemeClr val="accent1"/>
          </a:lnRef>
          <a:fillRef idx="1">
            <a:schemeClr val="lt1"/>
          </a:fillRef>
          <a:effectRef idx="0">
            <a:schemeClr val="accent1"/>
          </a:effectRef>
          <a:fontRef idx="minor">
            <a:schemeClr val="dk1"/>
          </a:fontRef>
        </dgm:style>
      </dgm:prSet>
      <dgm:spPr/>
      <dgm:t>
        <a:bodyPr>
          <a:scene3d>
            <a:camera prst="orthographicFront"/>
            <a:lightRig rig="flat" dir="tl">
              <a:rot lat="0" lon="0" rev="6600000"/>
            </a:lightRig>
          </a:scene3d>
          <a:sp3d extrusionH="25400" contourW="8890">
            <a:bevelT w="38100" h="31750"/>
            <a:contourClr>
              <a:schemeClr val="accent2">
                <a:shade val="75000"/>
              </a:schemeClr>
            </a:contourClr>
          </a:sp3d>
        </a:bodyPr>
        <a:lstStyle/>
        <a:p>
          <a:pPr rtl="0"/>
          <a:endParaRPr lang="en-US" sz="7200" b="1" cap="none" spc="0" dirty="0" smtClean="0">
            <a:ln w="11430"/>
            <a:solidFill>
              <a:schemeClr val="accent1"/>
            </a:solidFill>
            <a:effectLst>
              <a:outerShdw blurRad="50800" dist="39000" dir="5460000" algn="tl">
                <a:srgbClr val="000000">
                  <a:alpha val="38000"/>
                </a:srgbClr>
              </a:outerShdw>
            </a:effectLst>
          </a:endParaRPr>
        </a:p>
        <a:p>
          <a:pPr rtl="0"/>
          <a:r>
            <a:rPr lang="en-US" sz="7200" b="1" cap="none" spc="0" dirty="0" smtClean="0">
              <a:ln w="11430"/>
              <a:solidFill>
                <a:schemeClr val="accent1"/>
              </a:solidFill>
              <a:effectLst>
                <a:outerShdw blurRad="50800" dist="39000" dir="5460000" algn="tl">
                  <a:srgbClr val="000000">
                    <a:alpha val="38000"/>
                  </a:srgbClr>
                </a:outerShdw>
              </a:effectLst>
            </a:rPr>
            <a:t>THANKS</a:t>
          </a:r>
          <a:endParaRPr lang="en-IN" sz="7200" b="1" cap="none" spc="0" dirty="0">
            <a:ln w="11430"/>
            <a:solidFill>
              <a:schemeClr val="accent1"/>
            </a:solidFill>
            <a:effectLst>
              <a:outerShdw blurRad="50800" dist="39000" dir="5460000" algn="tl">
                <a:srgbClr val="000000">
                  <a:alpha val="38000"/>
                </a:srgbClr>
              </a:outerShdw>
            </a:effectLst>
          </a:endParaRPr>
        </a:p>
      </dgm:t>
    </dgm:pt>
    <dgm:pt modelId="{C260D624-AE49-4125-80FE-47FFED36DAE3}" type="parTrans" cxnId="{01836F1A-F2E4-4D5A-A1D4-C9EC0FB31CA0}">
      <dgm:prSet/>
      <dgm:spPr/>
      <dgm:t>
        <a:bodyPr/>
        <a:lstStyle/>
        <a:p>
          <a:endParaRPr lang="en-IN"/>
        </a:p>
      </dgm:t>
    </dgm:pt>
    <dgm:pt modelId="{2C9D3EA9-2EB1-4C4A-B771-FACEF513F4F8}" type="sibTrans" cxnId="{01836F1A-F2E4-4D5A-A1D4-C9EC0FB31CA0}">
      <dgm:prSet/>
      <dgm:spPr/>
      <dgm:t>
        <a:bodyPr/>
        <a:lstStyle/>
        <a:p>
          <a:endParaRPr lang="en-IN"/>
        </a:p>
      </dgm:t>
    </dgm:pt>
    <dgm:pt modelId="{A0BF786C-239E-44E3-B26E-C48BA42A8746}" type="pres">
      <dgm:prSet presAssocID="{B8073792-9CA0-4E4D-90ED-CE7AFF49F795}" presName="Name0" presStyleCnt="0">
        <dgm:presLayoutVars>
          <dgm:dir/>
          <dgm:resizeHandles val="exact"/>
        </dgm:presLayoutVars>
      </dgm:prSet>
      <dgm:spPr/>
      <dgm:t>
        <a:bodyPr/>
        <a:lstStyle/>
        <a:p>
          <a:endParaRPr lang="en-IN"/>
        </a:p>
      </dgm:t>
    </dgm:pt>
    <dgm:pt modelId="{6B2713CF-5D7B-477B-B785-099ACB2409CB}" type="pres">
      <dgm:prSet presAssocID="{B8073792-9CA0-4E4D-90ED-CE7AFF49F795}" presName="fgShape" presStyleLbl="fgShp" presStyleIdx="0" presStyleCnt="1">
        <dgm:style>
          <a:lnRef idx="1">
            <a:schemeClr val="accent1"/>
          </a:lnRef>
          <a:fillRef idx="2">
            <a:schemeClr val="accent1"/>
          </a:fillRef>
          <a:effectRef idx="1">
            <a:schemeClr val="accent1"/>
          </a:effectRef>
          <a:fontRef idx="minor">
            <a:schemeClr val="dk1"/>
          </a:fontRef>
        </dgm:style>
      </dgm:prSet>
      <dgm:spPr/>
      <dgm:t>
        <a:bodyPr/>
        <a:lstStyle/>
        <a:p>
          <a:endParaRPr lang="en-IN"/>
        </a:p>
      </dgm:t>
    </dgm:pt>
    <dgm:pt modelId="{4F4F9333-F559-423F-8292-1C0EF4BFD0AC}" type="pres">
      <dgm:prSet presAssocID="{B8073792-9CA0-4E4D-90ED-CE7AFF49F795}" presName="linComp" presStyleCnt="0"/>
      <dgm:spPr/>
      <dgm:t>
        <a:bodyPr/>
        <a:lstStyle/>
        <a:p>
          <a:endParaRPr lang="en-IN"/>
        </a:p>
      </dgm:t>
    </dgm:pt>
    <dgm:pt modelId="{89814926-A363-4EE0-B9B1-0608923484C8}" type="pres">
      <dgm:prSet presAssocID="{32A77358-035E-4B10-AA59-84B39980AF2E}" presName="compNode" presStyleCnt="0"/>
      <dgm:spPr/>
      <dgm:t>
        <a:bodyPr/>
        <a:lstStyle/>
        <a:p>
          <a:endParaRPr lang="en-IN"/>
        </a:p>
      </dgm:t>
    </dgm:pt>
    <dgm:pt modelId="{9891DF5D-5800-469D-AB22-0C8267B358F9}" type="pres">
      <dgm:prSet presAssocID="{32A77358-035E-4B10-AA59-84B39980AF2E}" presName="bkgdShape" presStyleLbl="node1" presStyleIdx="0" presStyleCnt="1" custLinFactNeighborX="-49" custLinFactNeighborY="-519"/>
      <dgm:spPr/>
      <dgm:t>
        <a:bodyPr/>
        <a:lstStyle/>
        <a:p>
          <a:endParaRPr lang="en-IN"/>
        </a:p>
      </dgm:t>
    </dgm:pt>
    <dgm:pt modelId="{FDC0C35E-19C9-4AE7-880D-22F3E6449D1C}" type="pres">
      <dgm:prSet presAssocID="{32A77358-035E-4B10-AA59-84B39980AF2E}" presName="nodeTx" presStyleLbl="node1" presStyleIdx="0" presStyleCnt="1">
        <dgm:presLayoutVars>
          <dgm:bulletEnabled val="1"/>
        </dgm:presLayoutVars>
      </dgm:prSet>
      <dgm:spPr/>
      <dgm:t>
        <a:bodyPr/>
        <a:lstStyle/>
        <a:p>
          <a:endParaRPr lang="en-IN"/>
        </a:p>
      </dgm:t>
    </dgm:pt>
    <dgm:pt modelId="{64AC4DE1-56E6-4B03-9E6A-2F2558729C33}" type="pres">
      <dgm:prSet presAssocID="{32A77358-035E-4B10-AA59-84B39980AF2E}" presName="invisiNode" presStyleLbl="node1" presStyleIdx="0" presStyleCnt="1"/>
      <dgm:spPr/>
      <dgm:t>
        <a:bodyPr/>
        <a:lstStyle/>
        <a:p>
          <a:endParaRPr lang="en-IN"/>
        </a:p>
      </dgm:t>
    </dgm:pt>
    <dgm:pt modelId="{EA700440-7301-4A18-843C-46554FF7E614}" type="pres">
      <dgm:prSet presAssocID="{32A77358-035E-4B10-AA59-84B39980AF2E}" presName="imagNode" presStyleLbl="fgImgPlace1" presStyleIdx="0" presStyleCnt="1" custScaleX="239525" custScaleY="159626" custLinFactNeighborX="-728" custLinFactNeighborY="28142"/>
      <dgm:spPr>
        <a:blipFill rotWithShape="0">
          <a:blip xmlns:r="http://schemas.openxmlformats.org/officeDocument/2006/relationships" r:embed="rId1"/>
          <a:stretch>
            <a:fillRect/>
          </a:stretch>
        </a:blipFill>
      </dgm:spPr>
      <dgm:t>
        <a:bodyPr/>
        <a:lstStyle/>
        <a:p>
          <a:endParaRPr lang="en-IN"/>
        </a:p>
      </dgm:t>
    </dgm:pt>
  </dgm:ptLst>
  <dgm:cxnLst>
    <dgm:cxn modelId="{01836F1A-F2E4-4D5A-A1D4-C9EC0FB31CA0}" srcId="{B8073792-9CA0-4E4D-90ED-CE7AFF49F795}" destId="{32A77358-035E-4B10-AA59-84B39980AF2E}" srcOrd="0" destOrd="0" parTransId="{C260D624-AE49-4125-80FE-47FFED36DAE3}" sibTransId="{2C9D3EA9-2EB1-4C4A-B771-FACEF513F4F8}"/>
    <dgm:cxn modelId="{CC34E584-D2CF-4A06-8A1B-57705183AA4F}" type="presOf" srcId="{B8073792-9CA0-4E4D-90ED-CE7AFF49F795}" destId="{A0BF786C-239E-44E3-B26E-C48BA42A8746}" srcOrd="0" destOrd="0" presId="urn:microsoft.com/office/officeart/2005/8/layout/hList7#1"/>
    <dgm:cxn modelId="{86AA3D57-CD82-49F1-AD92-1A644811CE7E}" type="presOf" srcId="{32A77358-035E-4B10-AA59-84B39980AF2E}" destId="{9891DF5D-5800-469D-AB22-0C8267B358F9}" srcOrd="0" destOrd="0" presId="urn:microsoft.com/office/officeart/2005/8/layout/hList7#1"/>
    <dgm:cxn modelId="{ECAD56B8-3A59-4D60-8809-AA43A8380F46}" type="presOf" srcId="{32A77358-035E-4B10-AA59-84B39980AF2E}" destId="{FDC0C35E-19C9-4AE7-880D-22F3E6449D1C}" srcOrd="1" destOrd="0" presId="urn:microsoft.com/office/officeart/2005/8/layout/hList7#1"/>
    <dgm:cxn modelId="{5BF3389C-85CC-4770-905C-E3A8364F1D5F}" type="presParOf" srcId="{A0BF786C-239E-44E3-B26E-C48BA42A8746}" destId="{6B2713CF-5D7B-477B-B785-099ACB2409CB}" srcOrd="0" destOrd="0" presId="urn:microsoft.com/office/officeart/2005/8/layout/hList7#1"/>
    <dgm:cxn modelId="{06876F7F-65BF-4260-85A8-AA01CF2FC05E}" type="presParOf" srcId="{A0BF786C-239E-44E3-B26E-C48BA42A8746}" destId="{4F4F9333-F559-423F-8292-1C0EF4BFD0AC}" srcOrd="1" destOrd="0" presId="urn:microsoft.com/office/officeart/2005/8/layout/hList7#1"/>
    <dgm:cxn modelId="{D13B8EB1-E379-4798-AD3C-8BA2F2701FFA}" type="presParOf" srcId="{4F4F9333-F559-423F-8292-1C0EF4BFD0AC}" destId="{89814926-A363-4EE0-B9B1-0608923484C8}" srcOrd="0" destOrd="0" presId="urn:microsoft.com/office/officeart/2005/8/layout/hList7#1"/>
    <dgm:cxn modelId="{097F696D-9B5E-47B1-8D04-569EE7D27369}" type="presParOf" srcId="{89814926-A363-4EE0-B9B1-0608923484C8}" destId="{9891DF5D-5800-469D-AB22-0C8267B358F9}" srcOrd="0" destOrd="0" presId="urn:microsoft.com/office/officeart/2005/8/layout/hList7#1"/>
    <dgm:cxn modelId="{1494B2FB-F578-423D-85F1-266CAA844A79}" type="presParOf" srcId="{89814926-A363-4EE0-B9B1-0608923484C8}" destId="{FDC0C35E-19C9-4AE7-880D-22F3E6449D1C}" srcOrd="1" destOrd="0" presId="urn:microsoft.com/office/officeart/2005/8/layout/hList7#1"/>
    <dgm:cxn modelId="{3EF594D7-4DBC-4C4D-8DD2-53B806024C90}" type="presParOf" srcId="{89814926-A363-4EE0-B9B1-0608923484C8}" destId="{64AC4DE1-56E6-4B03-9E6A-2F2558729C33}" srcOrd="2" destOrd="0" presId="urn:microsoft.com/office/officeart/2005/8/layout/hList7#1"/>
    <dgm:cxn modelId="{FF672B03-AB27-48F9-AF94-7CD1CE50F061}" type="presParOf" srcId="{89814926-A363-4EE0-B9B1-0608923484C8}" destId="{EA700440-7301-4A18-843C-46554FF7E614}" srcOrd="3" destOrd="0" presId="urn:microsoft.com/office/officeart/2005/8/layout/hList7#1"/>
  </dgm:cxnLst>
  <dgm:bg/>
  <dgm:whole/>
</dgm:dataModel>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101D4D-B2F3-4769-B714-16E86FC3AA66}" type="datetimeFigureOut">
              <a:rPr lang="en-US" smtClean="0"/>
              <a:pPr/>
              <a:t>11/23/2015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5231F8-44BE-48AF-916A-0B694D3C73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xfrm>
            <a:off x="914400" y="4343400"/>
            <a:ext cx="5029200" cy="4114800"/>
          </a:xfrm>
          <a:noFill/>
          <a:ln/>
        </p:spPr>
        <p:txBody>
          <a:bodyPr/>
          <a:lstStyle/>
          <a:p>
            <a:r>
              <a:rPr lang="en-US" dirty="0" smtClean="0"/>
              <a:t>Leaf </a:t>
            </a:r>
            <a:r>
              <a:rPr lang="en-US" dirty="0" err="1" smtClean="0"/>
              <a:t>colour</a:t>
            </a:r>
            <a:r>
              <a:rPr lang="en-US" dirty="0" smtClean="0"/>
              <a:t> chart</a:t>
            </a:r>
          </a:p>
          <a:p>
            <a:endParaRPr lang="en-IN"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9F2E3F-C7E6-41DD-A84D-6FE830E185FC}" type="slidenum">
              <a:rPr lang="en-US" smtClean="0"/>
              <a:pPr fontAlgn="base">
                <a:spcBef>
                  <a:spcPct val="0"/>
                </a:spcBef>
                <a:spcAft>
                  <a:spcPct val="0"/>
                </a:spcAft>
                <a:defRPr/>
              </a:pPr>
              <a:t>48</a:t>
            </a:fld>
            <a:endParaRPr lang="en-US" smtClean="0"/>
          </a:p>
        </p:txBody>
      </p:sp>
      <p:sp>
        <p:nvSpPr>
          <p:cNvPr id="118787"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1878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5FF149DE-8473-4838-9A19-9AC9315A1B26}" type="slidenum">
              <a:rPr lang="en-IN" smtClean="0"/>
              <a:pPr/>
              <a:t>51</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F05C47A-F1CE-4603-9BC2-297F2698210E}" type="slidenum">
              <a:rPr lang="en-IN" smtClean="0"/>
              <a:pPr/>
              <a:t>97</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F05C47A-F1CE-4603-9BC2-297F2698210E}" type="slidenum">
              <a:rPr lang="en-IN" smtClean="0"/>
              <a:pPr/>
              <a:t>98</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F05C47A-F1CE-4603-9BC2-297F2698210E}" type="slidenum">
              <a:rPr lang="en-IN" smtClean="0"/>
              <a:pPr/>
              <a:t>99</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F05C47A-F1CE-4603-9BC2-297F2698210E}" type="slidenum">
              <a:rPr lang="en-IN" smtClean="0"/>
              <a:pPr/>
              <a:t>100</a:t>
            </a:fld>
            <a:endParaRPr lang="en-I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F05C47A-F1CE-4603-9BC2-297F2698210E}" type="slidenum">
              <a:rPr lang="en-IN" smtClean="0"/>
              <a:pPr/>
              <a:t>101</a:t>
            </a:fld>
            <a:endParaRPr lang="en-I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7F05C47A-F1CE-4603-9BC2-297F2698210E}" type="slidenum">
              <a:rPr lang="en-IN" smtClean="0"/>
              <a:pPr/>
              <a:t>102</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3"/>
          <p:cNvSpPr>
            <a:spLocks noGrp="1"/>
          </p:cNvSpPr>
          <p:nvPr>
            <p:ph type="dt" sz="half" idx="10"/>
          </p:nvPr>
        </p:nvSpPr>
        <p:spPr/>
        <p:txBody>
          <a:bodyPr/>
          <a:lstStyle>
            <a:lvl1pPr>
              <a:defRPr/>
            </a:lvl1pPr>
          </a:lstStyle>
          <a:p>
            <a:pPr>
              <a:defRPr/>
            </a:pPr>
            <a:fld id="{308B4294-56A7-417F-B713-DEA31B1F2FF9}" type="datetime1">
              <a:rPr lang="en-US"/>
              <a:pPr>
                <a:defRPr/>
              </a:pPr>
              <a:t>11/23/2015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9DC9A6B-7CBA-45E5-92BF-A4D4DEA4E5A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6553200" y="6248400"/>
            <a:ext cx="1905000" cy="457200"/>
          </a:xfrm>
        </p:spPr>
        <p:txBody>
          <a:bodyPr/>
          <a:lstStyle>
            <a:lvl1pPr>
              <a:defRPr/>
            </a:lvl1pPr>
          </a:lstStyle>
          <a:p>
            <a:pPr>
              <a:defRPr/>
            </a:pPr>
            <a:fld id="{264E383D-F0A8-4357-883A-9A348EF72AE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hyperlink" Target="http://www.mkisan.gov.in/" TargetMode="External"/><Relationship Id="rId2" Type="http://schemas.openxmlformats.org/officeDocument/2006/relationships/hyperlink" Target="http://www.farmer.gov.in/" TargetMode="External"/><Relationship Id="rId1" Type="http://schemas.openxmlformats.org/officeDocument/2006/relationships/slideLayout" Target="../slideLayouts/slideLayout2.xml"/><Relationship Id="rId4" Type="http://schemas.openxmlformats.org/officeDocument/2006/relationships/hyperlink" Target="https://www.google.co.in/url?sa=t&amp;rct=j&amp;q=&amp;esrc=s&amp;source=web&amp;cd=6&amp;cad=rja&amp;uact=8&amp;ved=0CCwQFjAF&amp;url=http://farmer.gov.in/imagedefault/successstories/KRISHI-SUTRA(English).pdf&amp;ei=w7WLVf2SM8ePuATArbPYAQ&amp;usg=AFQjCNElEJfKyfwnno-vjspUyzkoYLi_gQ" TargetMode="External"/></Relationships>
</file>

<file path=ppt/slides/_rels/slide61.xml.rels><?xml version="1.0" encoding="UTF-8" standalone="yes"?>
<Relationships xmlns="http://schemas.openxmlformats.org/package/2006/relationships"><Relationship Id="rId2" Type="http://schemas.openxmlformats.org/officeDocument/2006/relationships/hyperlink" Target="https://www.google.co.in/url?sa=t&amp;rct=j&amp;q=&amp;esrc=s&amp;source=web&amp;cd=6&amp;cad=rja&amp;uact=8&amp;ved=0CCwQFjAF&amp;url=http://farmer.gov.in/imagedefault/successstories/KRISHI-SUTRA(English).pdf&amp;ei=w7WLVf2SM8ePuATArbPYAQ&amp;usg=AFQjCNElEJfKyfwnno-vjspUyzkoYLi_gQ"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descr="https://encrypted-tbn0.gstatic.com/images?q=tbn:ANd9GcQFGdKqajjJxuCSfF7srmlAh1ov8xpPe-YD3sDM2cEFlvU7X-s8"/>
          <p:cNvPicPr>
            <a:picLocks noChangeAspect="1" noChangeArrowheads="1"/>
          </p:cNvPicPr>
          <p:nvPr/>
        </p:nvPicPr>
        <p:blipFill>
          <a:blip r:embed="rId2"/>
          <a:srcRect/>
          <a:stretch>
            <a:fillRect/>
          </a:stretch>
        </p:blipFill>
        <p:spPr bwMode="auto">
          <a:xfrm>
            <a:off x="990600" y="909263"/>
            <a:ext cx="7434941" cy="5262937"/>
          </a:xfrm>
          <a:prstGeom prst="rect">
            <a:avLst/>
          </a:prstGeom>
          <a:noFill/>
        </p:spPr>
      </p:pic>
      <p:sp>
        <p:nvSpPr>
          <p:cNvPr id="3" name="Title 2"/>
          <p:cNvSpPr>
            <a:spLocks noGrp="1"/>
          </p:cNvSpPr>
          <p:nvPr>
            <p:ph type="title"/>
          </p:nvPr>
        </p:nvSpPr>
        <p:spPr>
          <a:xfrm>
            <a:off x="457200" y="274638"/>
            <a:ext cx="8229600" cy="563562"/>
          </a:xfrm>
        </p:spPr>
        <p:txBody>
          <a:bodyPr>
            <a:normAutofit fontScale="90000"/>
          </a:bodyPr>
          <a:lstStyle/>
          <a:p>
            <a:r>
              <a:rPr lang="en-US" b="1" dirty="0" smtClean="0"/>
              <a:t>Gabion Structure </a:t>
            </a:r>
            <a:endParaRPr lang="en-IN"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photo037"/>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4"/>
            <a:ext cx="8229600" cy="785794"/>
          </a:xfrm>
        </p:spPr>
        <p:txBody>
          <a:bodyPr>
            <a:noAutofit/>
          </a:bodyPr>
          <a:lstStyle/>
          <a:p>
            <a:r>
              <a:rPr lang="en-US" sz="2800" b="1" dirty="0" smtClean="0">
                <a:latin typeface="+mn-lt"/>
                <a:cs typeface="Times New Roman" pitchFamily="18" charset="0"/>
              </a:rPr>
              <a:t>F. ECONOMIC, FINANCIAL, PROCESS, ASSETS, </a:t>
            </a:r>
            <a:br>
              <a:rPr lang="en-US" sz="2800" b="1" dirty="0" smtClean="0">
                <a:latin typeface="+mn-lt"/>
                <a:cs typeface="Times New Roman" pitchFamily="18" charset="0"/>
              </a:rPr>
            </a:br>
            <a:r>
              <a:rPr lang="en-US" sz="2800" b="1" dirty="0" smtClean="0">
                <a:latin typeface="+mn-lt"/>
                <a:cs typeface="Times New Roman" pitchFamily="18" charset="0"/>
              </a:rPr>
              <a:t>INSTITUTIONAL, RISKS AND CONVERGENCE</a:t>
            </a:r>
            <a:endParaRPr lang="en-IN" sz="2800" b="1" dirty="0">
              <a:latin typeface="+mn-lt"/>
              <a:cs typeface="Times New Roman" pitchFamily="18" charset="0"/>
            </a:endParaRPr>
          </a:p>
        </p:txBody>
      </p:sp>
      <p:graphicFrame>
        <p:nvGraphicFramePr>
          <p:cNvPr id="4" name="Content Placeholder 3"/>
          <p:cNvGraphicFramePr>
            <a:graphicFrameLocks noGrp="1"/>
          </p:cNvGraphicFramePr>
          <p:nvPr>
            <p:ph idx="1"/>
          </p:nvPr>
        </p:nvGraphicFramePr>
        <p:xfrm>
          <a:off x="228601" y="1214422"/>
          <a:ext cx="8686799" cy="5664761"/>
        </p:xfrm>
        <a:graphic>
          <a:graphicData uri="http://schemas.openxmlformats.org/drawingml/2006/table">
            <a:tbl>
              <a:tblPr firstRow="1" bandRow="1">
                <a:tableStyleId>{69CF1AB2-1976-4502-BF36-3FF5EA218861}</a:tableStyleId>
              </a:tblPr>
              <a:tblGrid>
                <a:gridCol w="711927"/>
                <a:gridCol w="4672217"/>
                <a:gridCol w="710061"/>
                <a:gridCol w="1440642"/>
                <a:gridCol w="1151952"/>
              </a:tblGrid>
              <a:tr h="1260514">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450969">
                <a:tc>
                  <a:txBody>
                    <a:bodyPr/>
                    <a:lstStyle/>
                    <a:p>
                      <a:endParaRPr lang="en-IN" b="1" dirty="0">
                        <a:latin typeface="+mn-lt"/>
                      </a:endParaRPr>
                    </a:p>
                  </a:txBody>
                  <a:tcPr/>
                </a:tc>
                <a:tc>
                  <a:txBody>
                    <a:bodyPr/>
                    <a:lstStyle/>
                    <a:p>
                      <a:r>
                        <a:rPr lang="en-US" sz="2400" b="1" dirty="0" smtClean="0">
                          <a:latin typeface="+mn-lt"/>
                        </a:rPr>
                        <a:t>Formation of institutions</a:t>
                      </a:r>
                      <a:endParaRPr lang="en-IN" sz="2400" b="1" dirty="0">
                        <a:latin typeface="+mn-lt"/>
                        <a:cs typeface="Times New Roman" pitchFamily="18" charset="0"/>
                      </a:endParaRPr>
                    </a:p>
                  </a:txBody>
                  <a:tcPr/>
                </a:tc>
                <a:tc>
                  <a:txBody>
                    <a:bodyPr/>
                    <a:lstStyle/>
                    <a:p>
                      <a:endParaRPr lang="en-IN" b="1" dirty="0">
                        <a:latin typeface="+mn-lt"/>
                        <a:cs typeface="Times New Roman" pitchFamily="18" charset="0"/>
                      </a:endParaRPr>
                    </a:p>
                  </a:txBody>
                  <a:tcPr/>
                </a:tc>
                <a:tc>
                  <a:txBody>
                    <a:bodyPr/>
                    <a:lstStyle/>
                    <a:p>
                      <a:endParaRPr lang="en-IN" b="1" dirty="0">
                        <a:latin typeface="+mn-lt"/>
                        <a:cs typeface="Times New Roman" pitchFamily="18" charset="0"/>
                      </a:endParaRPr>
                    </a:p>
                  </a:txBody>
                  <a:tcPr/>
                </a:tc>
                <a:tc>
                  <a:txBody>
                    <a:bodyPr/>
                    <a:lstStyle/>
                    <a:p>
                      <a:endParaRPr lang="en-IN" b="1" dirty="0">
                        <a:latin typeface="+mn-lt"/>
                        <a:cs typeface="Times New Roman" pitchFamily="18" charset="0"/>
                      </a:endParaRPr>
                    </a:p>
                  </a:txBody>
                  <a:tcPr/>
                </a:tc>
              </a:tr>
              <a:tr h="807090">
                <a:tc>
                  <a:txBody>
                    <a:bodyPr/>
                    <a:lstStyle/>
                    <a:p>
                      <a:r>
                        <a:rPr lang="en-US" sz="2000" b="1" dirty="0" smtClean="0">
                          <a:latin typeface="+mn-lt"/>
                        </a:rPr>
                        <a:t>1</a:t>
                      </a:r>
                      <a:endParaRPr lang="en-IN" sz="2000" b="1" dirty="0">
                        <a:latin typeface="+mn-lt"/>
                        <a:cs typeface="Times New Roman" pitchFamily="18" charset="0"/>
                      </a:endParaRPr>
                    </a:p>
                  </a:txBody>
                  <a:tcPr/>
                </a:tc>
                <a:tc>
                  <a:txBody>
                    <a:bodyPr/>
                    <a:lstStyle/>
                    <a:p>
                      <a:r>
                        <a:rPr lang="en-US" sz="2000" b="1" dirty="0" smtClean="0">
                          <a:latin typeface="+mn-lt"/>
                        </a:rPr>
                        <a:t>No of SHGs/CBOs/Microenterprise formed</a:t>
                      </a:r>
                      <a:endParaRPr lang="en-IN" sz="2000" b="1" dirty="0">
                        <a:latin typeface="+mn-lt"/>
                        <a:cs typeface="Times New Roman" pitchFamily="18" charset="0"/>
                      </a:endParaRPr>
                    </a:p>
                  </a:txBody>
                  <a:tcPr/>
                </a:tc>
                <a:tc>
                  <a:txBody>
                    <a:bodyPr/>
                    <a:lstStyle/>
                    <a:p>
                      <a:r>
                        <a:rPr lang="en-US" sz="2000" b="1" dirty="0" smtClean="0">
                          <a:latin typeface="+mn-lt"/>
                        </a:rPr>
                        <a:t>3yrs</a:t>
                      </a:r>
                      <a:endParaRPr lang="en-IN" sz="2000" b="1" dirty="0">
                        <a:latin typeface="+mn-lt"/>
                        <a:cs typeface="Times New Roman" pitchFamily="18" charset="0"/>
                      </a:endParaRPr>
                    </a:p>
                  </a:txBody>
                  <a:tcPr/>
                </a:tc>
                <a:tc gridSpan="2">
                  <a:txBody>
                    <a:bodyPr/>
                    <a:lstStyle/>
                    <a:p>
                      <a:r>
                        <a:rPr lang="en-US" sz="2000" b="1" dirty="0" smtClean="0">
                          <a:latin typeface="+mn-lt"/>
                        </a:rPr>
                        <a:t>70-80% as planned by 3</a:t>
                      </a:r>
                      <a:r>
                        <a:rPr lang="en-US" sz="2000" b="1" baseline="30000" dirty="0" smtClean="0">
                          <a:latin typeface="+mn-lt"/>
                        </a:rPr>
                        <a:t>rd</a:t>
                      </a:r>
                      <a:r>
                        <a:rPr lang="en-US" sz="2000" b="1" dirty="0" smtClean="0">
                          <a:latin typeface="+mn-lt"/>
                        </a:rPr>
                        <a:t> year</a:t>
                      </a:r>
                      <a:endParaRPr lang="en-IN" sz="2000" b="1" dirty="0">
                        <a:latin typeface="+mn-lt"/>
                        <a:cs typeface="Times New Roman" pitchFamily="18" charset="0"/>
                      </a:endParaRPr>
                    </a:p>
                  </a:txBody>
                  <a:tcPr/>
                </a:tc>
                <a:tc hMerge="1">
                  <a:txBody>
                    <a:bodyPr/>
                    <a:lstStyle/>
                    <a:p>
                      <a:endParaRPr lang="en-IN" sz="2000" dirty="0">
                        <a:latin typeface="Times New Roman" pitchFamily="18" charset="0"/>
                        <a:cs typeface="Times New Roman" pitchFamily="18" charset="0"/>
                      </a:endParaRPr>
                    </a:p>
                  </a:txBody>
                  <a:tcPr/>
                </a:tc>
              </a:tr>
              <a:tr h="775699">
                <a:tc>
                  <a:txBody>
                    <a:bodyPr/>
                    <a:lstStyle/>
                    <a:p>
                      <a:r>
                        <a:rPr lang="en-US" sz="2000" b="1" dirty="0" smtClean="0">
                          <a:latin typeface="+mn-lt"/>
                        </a:rPr>
                        <a:t>2</a:t>
                      </a:r>
                      <a:endParaRPr lang="en-IN" sz="2000" b="1" dirty="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latin typeface="+mn-lt"/>
                        </a:rPr>
                        <a:t>No of watershed committee functional</a:t>
                      </a:r>
                      <a:endParaRPr lang="en-IN" sz="2000" b="1" dirty="0">
                        <a:latin typeface="+mn-lt"/>
                        <a:cs typeface="Times New Roman" pitchFamily="18" charset="0"/>
                      </a:endParaRPr>
                    </a:p>
                  </a:txBody>
                  <a:tcPr/>
                </a:tc>
                <a:tc>
                  <a:txBody>
                    <a:bodyPr/>
                    <a:lstStyle/>
                    <a:p>
                      <a:r>
                        <a:rPr lang="en-US" sz="2000" b="1" dirty="0" smtClean="0">
                          <a:latin typeface="+mn-lt"/>
                        </a:rPr>
                        <a:t>3yrs</a:t>
                      </a:r>
                      <a:endParaRPr lang="en-IN" sz="2000" b="1" dirty="0">
                        <a:latin typeface="+mn-lt"/>
                        <a:cs typeface="Times New Roman" pitchFamily="18" charset="0"/>
                      </a:endParaRPr>
                    </a:p>
                  </a:txBody>
                  <a:tcPr/>
                </a:tc>
                <a:tc gridSpan="2">
                  <a:txBody>
                    <a:bodyPr/>
                    <a:lstStyle/>
                    <a:p>
                      <a:r>
                        <a:rPr lang="en-US" sz="2000" b="1" dirty="0" smtClean="0">
                          <a:latin typeface="+mn-lt"/>
                        </a:rPr>
                        <a:t>100% functional</a:t>
                      </a:r>
                      <a:endParaRPr lang="en-IN" sz="2000" b="1" dirty="0">
                        <a:latin typeface="+mn-lt"/>
                        <a:cs typeface="Times New Roman" pitchFamily="18" charset="0"/>
                      </a:endParaRPr>
                    </a:p>
                  </a:txBody>
                  <a:tcPr/>
                </a:tc>
                <a:tc hMerge="1">
                  <a:txBody>
                    <a:bodyPr/>
                    <a:lstStyle/>
                    <a:p>
                      <a:endParaRPr lang="en-IN" dirty="0"/>
                    </a:p>
                  </a:txBody>
                  <a:tcPr/>
                </a:tc>
              </a:tr>
              <a:tr h="491279">
                <a:tc>
                  <a:txBody>
                    <a:bodyPr/>
                    <a:lstStyle/>
                    <a:p>
                      <a:endParaRPr lang="en-IN" sz="2000" b="1" dirty="0">
                        <a:latin typeface="+mn-lt"/>
                        <a:cs typeface="Times New Roman" pitchFamily="18" charset="0"/>
                      </a:endParaRPr>
                    </a:p>
                  </a:txBody>
                  <a:tcPr/>
                </a:tc>
                <a:tc>
                  <a:txBody>
                    <a:bodyPr/>
                    <a:lstStyle/>
                    <a:p>
                      <a:r>
                        <a:rPr lang="en-US" sz="2400" b="1" dirty="0" smtClean="0">
                          <a:latin typeface="+mn-lt"/>
                        </a:rPr>
                        <a:t>Capacity</a:t>
                      </a:r>
                      <a:r>
                        <a:rPr lang="en-US" sz="2400" b="1" baseline="0" dirty="0" smtClean="0">
                          <a:latin typeface="+mn-lt"/>
                        </a:rPr>
                        <a:t> Building Institutions</a:t>
                      </a:r>
                      <a:endParaRPr lang="en-IN" sz="2400" b="1" dirty="0">
                        <a:latin typeface="+mn-lt"/>
                        <a:cs typeface="Times New Roman" pitchFamily="18" charset="0"/>
                      </a:endParaRPr>
                    </a:p>
                  </a:txBody>
                  <a:tcPr/>
                </a:tc>
                <a:tc>
                  <a:txBody>
                    <a:bodyPr/>
                    <a:lstStyle/>
                    <a:p>
                      <a:r>
                        <a:rPr lang="en-US" sz="2000" b="1" dirty="0" smtClean="0">
                          <a:latin typeface="+mn-lt"/>
                        </a:rPr>
                        <a:t>5yrs</a:t>
                      </a:r>
                      <a:endParaRPr lang="en-US" sz="2000" b="1" dirty="0" smtClean="0">
                        <a:latin typeface="+mn-lt"/>
                        <a:cs typeface="Times New Roman" pitchFamily="18" charset="0"/>
                      </a:endParaRPr>
                    </a:p>
                  </a:txBody>
                  <a:tcPr/>
                </a:tc>
                <a:tc gridSpan="2">
                  <a:txBody>
                    <a:bodyPr/>
                    <a:lstStyle/>
                    <a:p>
                      <a:endParaRPr lang="en-IN" sz="2000" b="1" dirty="0">
                        <a:latin typeface="+mn-lt"/>
                        <a:cs typeface="Times New Roman" pitchFamily="18" charset="0"/>
                      </a:endParaRPr>
                    </a:p>
                  </a:txBody>
                  <a:tcPr/>
                </a:tc>
                <a:tc hMerge="1">
                  <a:txBody>
                    <a:bodyPr/>
                    <a:lstStyle/>
                    <a:p>
                      <a:endParaRPr lang="en-IN" dirty="0"/>
                    </a:p>
                  </a:txBody>
                  <a:tcPr/>
                </a:tc>
              </a:tr>
              <a:tr h="775699">
                <a:tc>
                  <a:txBody>
                    <a:bodyPr/>
                    <a:lstStyle/>
                    <a:p>
                      <a:r>
                        <a:rPr lang="en-US" sz="2000" b="1" dirty="0" smtClean="0">
                          <a:latin typeface="+mn-lt"/>
                        </a:rPr>
                        <a:t>1</a:t>
                      </a:r>
                      <a:endParaRPr lang="en-IN" sz="2000" b="1" dirty="0">
                        <a:latin typeface="+mn-lt"/>
                        <a:cs typeface="Times New Roman" pitchFamily="18" charset="0"/>
                      </a:endParaRPr>
                    </a:p>
                  </a:txBody>
                  <a:tcPr/>
                </a:tc>
                <a:tc>
                  <a:txBody>
                    <a:bodyPr/>
                    <a:lstStyle/>
                    <a:p>
                      <a:r>
                        <a:rPr lang="en-US" sz="2000" b="1" dirty="0" smtClean="0">
                          <a:latin typeface="+mn-lt"/>
                        </a:rPr>
                        <a:t>WC/PIAS/CBOs</a:t>
                      </a:r>
                      <a:endParaRPr lang="en-IN" sz="2000" b="1" dirty="0">
                        <a:latin typeface="+mn-lt"/>
                        <a:cs typeface="Times New Roman" pitchFamily="18" charset="0"/>
                      </a:endParaRPr>
                    </a:p>
                  </a:txBody>
                  <a:tcPr/>
                </a:tc>
                <a:tc>
                  <a:txBody>
                    <a:bodyPr/>
                    <a:lstStyle/>
                    <a:p>
                      <a:r>
                        <a:rPr lang="en-US" sz="2000" b="1" dirty="0" smtClean="0">
                          <a:latin typeface="+mn-lt"/>
                        </a:rPr>
                        <a:t>5yrs</a:t>
                      </a:r>
                      <a:endParaRPr lang="en-US" sz="2000" b="1" dirty="0" smtClean="0">
                        <a:latin typeface="+mn-lt"/>
                        <a:cs typeface="Times New Roman" pitchFamily="18" charset="0"/>
                      </a:endParaRPr>
                    </a:p>
                  </a:txBody>
                  <a:tcPr/>
                </a:tc>
                <a:tc gridSpan="2">
                  <a:txBody>
                    <a:bodyPr/>
                    <a:lstStyle/>
                    <a:p>
                      <a:r>
                        <a:rPr lang="en-US" sz="2000" b="1" dirty="0" smtClean="0">
                          <a:latin typeface="+mn-lt"/>
                        </a:rPr>
                        <a:t>As planned under IWMP</a:t>
                      </a:r>
                      <a:endParaRPr lang="en-IN" sz="2000" b="1" dirty="0">
                        <a:latin typeface="+mn-lt"/>
                        <a:cs typeface="Times New Roman" pitchFamily="18" charset="0"/>
                      </a:endParaRPr>
                    </a:p>
                  </a:txBody>
                  <a:tcPr/>
                </a:tc>
                <a:tc hMerge="1">
                  <a:txBody>
                    <a:bodyPr/>
                    <a:lstStyle/>
                    <a:p>
                      <a:endParaRPr lang="en-IN"/>
                    </a:p>
                  </a:txBody>
                  <a:tcPr/>
                </a:tc>
              </a:tr>
              <a:tr h="691487">
                <a:tc rowSpan="2">
                  <a:txBody>
                    <a:bodyPr/>
                    <a:lstStyle/>
                    <a:p>
                      <a:r>
                        <a:rPr lang="en-US" sz="2000" b="1" dirty="0" smtClean="0">
                          <a:latin typeface="+mn-lt"/>
                        </a:rPr>
                        <a:t>2</a:t>
                      </a:r>
                      <a:endParaRPr lang="en-IN" sz="2000" b="1" dirty="0">
                        <a:latin typeface="+mn-lt"/>
                        <a:cs typeface="Times New Roman" pitchFamily="18" charset="0"/>
                      </a:endParaRPr>
                    </a:p>
                  </a:txBody>
                  <a:tcPr/>
                </a:tc>
                <a:tc rowSpan="2">
                  <a:txBody>
                    <a:bodyPr/>
                    <a:lstStyle/>
                    <a:p>
                      <a:r>
                        <a:rPr lang="en-US" sz="2000" b="1" dirty="0" smtClean="0">
                          <a:latin typeface="+mn-lt"/>
                        </a:rPr>
                        <a:t>PRIs</a:t>
                      </a:r>
                      <a:endParaRPr lang="en-IN" sz="2000" b="1" dirty="0">
                        <a:latin typeface="+mn-lt"/>
                        <a:cs typeface="Times New Roman" pitchFamily="18" charset="0"/>
                      </a:endParaRPr>
                    </a:p>
                  </a:txBody>
                  <a:tcPr/>
                </a:tc>
                <a:tc>
                  <a:txBody>
                    <a:bodyPr/>
                    <a:lstStyle/>
                    <a:p>
                      <a:r>
                        <a:rPr lang="en-US" sz="2000" b="1" dirty="0" smtClean="0">
                          <a:latin typeface="+mn-lt"/>
                        </a:rPr>
                        <a:t>3yrs</a:t>
                      </a:r>
                      <a:endParaRPr lang="en-US" sz="2000" b="1" dirty="0" smtClean="0">
                        <a:latin typeface="+mn-lt"/>
                        <a:cs typeface="Times New Roman" pitchFamily="18" charset="0"/>
                      </a:endParaRPr>
                    </a:p>
                  </a:txBody>
                  <a:tcPr/>
                </a:tc>
                <a:tc gridSpan="2">
                  <a:txBody>
                    <a:bodyPr/>
                    <a:lstStyle/>
                    <a:p>
                      <a:r>
                        <a:rPr lang="en-US" sz="2000" b="1" dirty="0" smtClean="0">
                          <a:latin typeface="+mn-lt"/>
                        </a:rPr>
                        <a:t>100% office bearers</a:t>
                      </a:r>
                      <a:r>
                        <a:rPr lang="en-US" sz="2000" b="1" baseline="0" dirty="0" smtClean="0">
                          <a:latin typeface="+mn-lt"/>
                        </a:rPr>
                        <a:t> trained</a:t>
                      </a:r>
                      <a:endParaRPr lang="en-IN" sz="2000" b="1" dirty="0">
                        <a:latin typeface="+mn-lt"/>
                        <a:cs typeface="Times New Roman" pitchFamily="18" charset="0"/>
                      </a:endParaRPr>
                    </a:p>
                  </a:txBody>
                  <a:tcPr/>
                </a:tc>
                <a:tc hMerge="1">
                  <a:txBody>
                    <a:bodyPr/>
                    <a:lstStyle/>
                    <a:p>
                      <a:endParaRPr lang="en-IN"/>
                    </a:p>
                  </a:txBody>
                  <a:tcPr/>
                </a:tc>
              </a:tr>
              <a:tr h="390840">
                <a:tc vMerge="1">
                  <a:txBody>
                    <a:bodyPr/>
                    <a:lstStyle/>
                    <a:p>
                      <a:endParaRPr lang="en-IN"/>
                    </a:p>
                  </a:txBody>
                  <a:tcPr/>
                </a:tc>
                <a:tc vMerge="1">
                  <a:txBody>
                    <a:bodyPr/>
                    <a:lstStyle/>
                    <a:p>
                      <a:endParaRPr lang="en-IN"/>
                    </a:p>
                  </a:txBody>
                  <a:tcPr/>
                </a:tc>
                <a:tc>
                  <a:txBody>
                    <a:bodyPr/>
                    <a:lstStyle/>
                    <a:p>
                      <a:r>
                        <a:rPr lang="en-US" sz="2000" b="1" dirty="0" smtClean="0">
                          <a:latin typeface="+mn-lt"/>
                        </a:rPr>
                        <a:t>5yrs</a:t>
                      </a:r>
                      <a:endParaRPr lang="en-US" sz="2000" b="1" dirty="0" smtClean="0">
                        <a:latin typeface="+mn-lt"/>
                        <a:cs typeface="Times New Roman" pitchFamily="18" charset="0"/>
                      </a:endParaRPr>
                    </a:p>
                  </a:txBody>
                  <a:tcPr/>
                </a:tc>
                <a:tc gridSpan="2">
                  <a:txBody>
                    <a:bodyPr/>
                    <a:lstStyle/>
                    <a:p>
                      <a:r>
                        <a:rPr lang="en-US" sz="2000" b="1" dirty="0" smtClean="0">
                          <a:latin typeface="+mn-lt"/>
                        </a:rPr>
                        <a:t>80% members trained</a:t>
                      </a:r>
                      <a:endParaRPr lang="en-IN" sz="2000" b="1" dirty="0">
                        <a:latin typeface="+mn-lt"/>
                        <a:cs typeface="Times New Roman" pitchFamily="18" charset="0"/>
                      </a:endParaRPr>
                    </a:p>
                  </a:txBody>
                  <a:tcPr/>
                </a:tc>
                <a:tc hMerge="1">
                  <a:txBody>
                    <a:bodyPr/>
                    <a:lstStyle/>
                    <a:p>
                      <a:endParaRPr lang="en-IN"/>
                    </a:p>
                  </a:txBody>
                  <a:tcPr/>
                </a:tc>
              </a:tr>
            </a:tbl>
          </a:graphicData>
        </a:graphic>
      </p:graphicFrame>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4"/>
            <a:ext cx="8229600" cy="785794"/>
          </a:xfrm>
        </p:spPr>
        <p:txBody>
          <a:bodyPr>
            <a:noAutofit/>
          </a:bodyPr>
          <a:lstStyle/>
          <a:p>
            <a:r>
              <a:rPr lang="en-US" sz="2800" b="1" dirty="0" smtClean="0">
                <a:cs typeface="Times New Roman" pitchFamily="18" charset="0"/>
              </a:rPr>
              <a:t>F. ECONOMIC, FINANCIAL, PROCESS, ASSETS, </a:t>
            </a:r>
            <a:br>
              <a:rPr lang="en-US" sz="2800" b="1" dirty="0" smtClean="0">
                <a:cs typeface="Times New Roman" pitchFamily="18" charset="0"/>
              </a:rPr>
            </a:br>
            <a:r>
              <a:rPr lang="en-US" sz="2800" b="1" dirty="0" smtClean="0">
                <a:cs typeface="Times New Roman" pitchFamily="18" charset="0"/>
              </a:rPr>
              <a:t>INSTITUTIONAL, RISKS AND CONVERGENCE</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152400" y="1091930"/>
          <a:ext cx="8763000" cy="5766069"/>
        </p:xfrm>
        <a:graphic>
          <a:graphicData uri="http://schemas.openxmlformats.org/drawingml/2006/table">
            <a:tbl>
              <a:tblPr firstRow="1" bandRow="1">
                <a:tableStyleId>{69CF1AB2-1976-4502-BF36-3FF5EA218861}</a:tableStyleId>
              </a:tblPr>
              <a:tblGrid>
                <a:gridCol w="718172"/>
                <a:gridCol w="4713201"/>
                <a:gridCol w="716290"/>
                <a:gridCol w="1453280"/>
                <a:gridCol w="1162057"/>
              </a:tblGrid>
              <a:tr h="1199561">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458113">
                <a:tc>
                  <a:txBody>
                    <a:bodyPr/>
                    <a:lstStyle/>
                    <a:p>
                      <a:endParaRPr lang="en-IN" sz="2000" b="1" dirty="0">
                        <a:latin typeface="+mn-lt"/>
                      </a:endParaRPr>
                    </a:p>
                  </a:txBody>
                  <a:tcPr/>
                </a:tc>
                <a:tc>
                  <a:txBody>
                    <a:bodyPr/>
                    <a:lstStyle/>
                    <a:p>
                      <a:r>
                        <a:rPr lang="en-US" sz="2000" b="1" dirty="0" smtClean="0">
                          <a:latin typeface="+mn-lt"/>
                        </a:rPr>
                        <a:t>Watershed</a:t>
                      </a:r>
                      <a:r>
                        <a:rPr lang="en-US" sz="2000" b="1" baseline="0" dirty="0" smtClean="0">
                          <a:latin typeface="+mn-lt"/>
                        </a:rPr>
                        <a:t> Assets</a:t>
                      </a:r>
                      <a:endParaRPr lang="en-IN" sz="2000" b="1" dirty="0">
                        <a:latin typeface="+mn-lt"/>
                        <a:cs typeface="Times New Roman" pitchFamily="18" charset="0"/>
                      </a:endParaRPr>
                    </a:p>
                  </a:txBody>
                  <a:tcPr/>
                </a:tc>
                <a:tc>
                  <a:txBody>
                    <a:bodyPr/>
                    <a:lstStyle/>
                    <a:p>
                      <a:endParaRPr lang="en-IN" sz="2000" b="1" dirty="0">
                        <a:latin typeface="+mn-lt"/>
                        <a:cs typeface="Times New Roman" pitchFamily="18" charset="0"/>
                      </a:endParaRPr>
                    </a:p>
                  </a:txBody>
                  <a:tcPr/>
                </a:tc>
                <a:tc>
                  <a:txBody>
                    <a:bodyPr/>
                    <a:lstStyle/>
                    <a:p>
                      <a:endParaRPr lang="en-IN" sz="2000" b="1" dirty="0">
                        <a:latin typeface="+mn-lt"/>
                        <a:cs typeface="Times New Roman" pitchFamily="18" charset="0"/>
                      </a:endParaRPr>
                    </a:p>
                  </a:txBody>
                  <a:tcPr/>
                </a:tc>
                <a:tc>
                  <a:txBody>
                    <a:bodyPr/>
                    <a:lstStyle/>
                    <a:p>
                      <a:endParaRPr lang="en-IN" dirty="0">
                        <a:latin typeface="Times New Roman" pitchFamily="18" charset="0"/>
                        <a:cs typeface="Times New Roman" pitchFamily="18" charset="0"/>
                      </a:endParaRPr>
                    </a:p>
                  </a:txBody>
                  <a:tcPr/>
                </a:tc>
              </a:tr>
              <a:tr h="708554">
                <a:tc rowSpan="2">
                  <a:txBody>
                    <a:bodyPr/>
                    <a:lstStyle/>
                    <a:p>
                      <a:r>
                        <a:rPr lang="en-US" sz="2000" b="1" dirty="0" smtClean="0">
                          <a:latin typeface="+mn-lt"/>
                        </a:rPr>
                        <a:t>1</a:t>
                      </a:r>
                      <a:endParaRPr lang="en-IN" sz="2000" b="1" dirty="0">
                        <a:latin typeface="+mn-lt"/>
                        <a:cs typeface="Times New Roman" pitchFamily="18" charset="0"/>
                      </a:endParaRPr>
                    </a:p>
                  </a:txBody>
                  <a:tcPr/>
                </a:tc>
                <a:tc rowSpan="2">
                  <a:txBody>
                    <a:bodyPr/>
                    <a:lstStyle/>
                    <a:p>
                      <a:r>
                        <a:rPr lang="en-US" sz="2000" b="1" dirty="0" smtClean="0">
                          <a:latin typeface="+mn-lt"/>
                        </a:rPr>
                        <a:t>No of common watershed assets created</a:t>
                      </a:r>
                      <a:endParaRPr lang="en-IN" sz="2000" b="1" dirty="0">
                        <a:latin typeface="+mn-lt"/>
                        <a:cs typeface="Times New Roman" pitchFamily="18" charset="0"/>
                      </a:endParaRPr>
                    </a:p>
                  </a:txBody>
                  <a:tcPr/>
                </a:tc>
                <a:tc>
                  <a:txBody>
                    <a:bodyPr/>
                    <a:lstStyle/>
                    <a:p>
                      <a:r>
                        <a:rPr lang="en-US" sz="2000" b="1" dirty="0" smtClean="0">
                          <a:latin typeface="+mn-lt"/>
                        </a:rPr>
                        <a:t>3yrs</a:t>
                      </a:r>
                      <a:endParaRPr lang="en-IN" sz="2000" b="1" dirty="0">
                        <a:latin typeface="+mn-lt"/>
                        <a:cs typeface="Times New Roman" pitchFamily="18" charset="0"/>
                      </a:endParaRPr>
                    </a:p>
                  </a:txBody>
                  <a:tcPr/>
                </a:tc>
                <a:tc gridSpan="2">
                  <a:txBody>
                    <a:bodyPr/>
                    <a:lstStyle/>
                    <a:p>
                      <a:r>
                        <a:rPr lang="en-US" sz="2000" b="1" dirty="0" smtClean="0">
                          <a:latin typeface="+mn-lt"/>
                        </a:rPr>
                        <a:t>80% as planned under IWMP</a:t>
                      </a:r>
                      <a:endParaRPr lang="en-IN" sz="2000" b="1" dirty="0">
                        <a:latin typeface="+mn-lt"/>
                        <a:cs typeface="Times New Roman" pitchFamily="18" charset="0"/>
                      </a:endParaRPr>
                    </a:p>
                  </a:txBody>
                  <a:tcPr/>
                </a:tc>
                <a:tc hMerge="1">
                  <a:txBody>
                    <a:bodyPr/>
                    <a:lstStyle/>
                    <a:p>
                      <a:endParaRPr lang="en-IN" sz="2000" dirty="0">
                        <a:latin typeface="Times New Roman" pitchFamily="18" charset="0"/>
                        <a:cs typeface="Times New Roman" pitchFamily="18" charset="0"/>
                      </a:endParaRPr>
                    </a:p>
                  </a:txBody>
                  <a:tcPr/>
                </a:tc>
              </a:tr>
              <a:tr h="704264">
                <a:tc vMerge="1">
                  <a:txBody>
                    <a:bodyPr/>
                    <a:lstStyle/>
                    <a:p>
                      <a:endParaRPr lang="en-IN" sz="2000" dirty="0">
                        <a:latin typeface="Times New Roman" pitchFamily="18" charset="0"/>
                        <a:cs typeface="Times New Roman" pitchFamily="18" charset="0"/>
                      </a:endParaRPr>
                    </a:p>
                  </a:txBody>
                  <a:tcPr/>
                </a:tc>
                <a:tc vMerge="1">
                  <a:txBody>
                    <a:bodyPr/>
                    <a:lstStyle/>
                    <a:p>
                      <a:endParaRPr lang="en-IN" sz="2000" dirty="0">
                        <a:latin typeface="Times New Roman" pitchFamily="18" charset="0"/>
                        <a:cs typeface="Times New Roman" pitchFamily="18" charset="0"/>
                      </a:endParaRPr>
                    </a:p>
                  </a:txBody>
                  <a:tcPr/>
                </a:tc>
                <a:tc>
                  <a:txBody>
                    <a:bodyPr/>
                    <a:lstStyle/>
                    <a:p>
                      <a:r>
                        <a:rPr lang="en-US" sz="2000" b="1" dirty="0" smtClean="0">
                          <a:latin typeface="+mn-lt"/>
                        </a:rPr>
                        <a:t>5yrs</a:t>
                      </a:r>
                      <a:endParaRPr lang="en-IN" sz="2000" b="1" dirty="0">
                        <a:latin typeface="+mn-lt"/>
                        <a:cs typeface="Times New Roman" pitchFamily="18" charset="0"/>
                      </a:endParaRPr>
                    </a:p>
                  </a:txBody>
                  <a:tcPr/>
                </a:tc>
                <a:tc gridSpan="2">
                  <a:txBody>
                    <a:bodyPr/>
                    <a:lstStyle/>
                    <a:p>
                      <a:r>
                        <a:rPr lang="en-US" sz="2000" b="1" dirty="0" smtClean="0">
                          <a:latin typeface="+mn-lt"/>
                        </a:rPr>
                        <a:t>100% as planned under IWMP</a:t>
                      </a:r>
                      <a:endParaRPr lang="en-IN" sz="2000" b="1" dirty="0">
                        <a:latin typeface="+mn-lt"/>
                        <a:cs typeface="Times New Roman" pitchFamily="18" charset="0"/>
                      </a:endParaRPr>
                    </a:p>
                  </a:txBody>
                  <a:tcPr/>
                </a:tc>
                <a:tc hMerge="1">
                  <a:txBody>
                    <a:bodyPr/>
                    <a:lstStyle/>
                    <a:p>
                      <a:endParaRPr lang="en-IN"/>
                    </a:p>
                  </a:txBody>
                  <a:tcPr/>
                </a:tc>
              </a:tr>
              <a:tr h="704264">
                <a:tc>
                  <a:txBody>
                    <a:bodyPr/>
                    <a:lstStyle/>
                    <a:p>
                      <a:r>
                        <a:rPr lang="en-US" sz="2000" b="1" dirty="0" smtClean="0">
                          <a:latin typeface="+mn-lt"/>
                        </a:rPr>
                        <a:t>2</a:t>
                      </a:r>
                      <a:endParaRPr lang="en-IN" sz="2000" b="1" dirty="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latin typeface="+mn-lt"/>
                        </a:rPr>
                        <a:t>No of private assets</a:t>
                      </a:r>
                      <a:endParaRPr lang="en-IN" sz="2000" b="1" dirty="0">
                        <a:latin typeface="+mn-lt"/>
                        <a:cs typeface="Times New Roman" pitchFamily="18" charset="0"/>
                      </a:endParaRPr>
                    </a:p>
                  </a:txBody>
                  <a:tcPr/>
                </a:tc>
                <a:tc>
                  <a:txBody>
                    <a:bodyPr/>
                    <a:lstStyle/>
                    <a:p>
                      <a:r>
                        <a:rPr lang="en-US" sz="2000" b="1" dirty="0" smtClean="0">
                          <a:latin typeface="+mn-lt"/>
                        </a:rPr>
                        <a:t>5yrs</a:t>
                      </a:r>
                      <a:endParaRPr lang="en-IN" sz="2000" b="1" dirty="0">
                        <a:latin typeface="+mn-lt"/>
                        <a:cs typeface="Times New Roman" pitchFamily="18" charset="0"/>
                      </a:endParaRPr>
                    </a:p>
                  </a:txBody>
                  <a:tcPr/>
                </a:tc>
                <a:tc gridSpan="2">
                  <a:txBody>
                    <a:bodyPr/>
                    <a:lstStyle/>
                    <a:p>
                      <a:r>
                        <a:rPr lang="en-US" sz="2000" b="1" dirty="0" smtClean="0">
                          <a:latin typeface="+mn-lt"/>
                        </a:rPr>
                        <a:t>80% as planned under IWMP</a:t>
                      </a:r>
                      <a:endParaRPr lang="en-IN" sz="2000" b="1" dirty="0">
                        <a:latin typeface="+mn-lt"/>
                        <a:cs typeface="Times New Roman" pitchFamily="18" charset="0"/>
                      </a:endParaRPr>
                    </a:p>
                  </a:txBody>
                  <a:tcPr/>
                </a:tc>
                <a:tc hMerge="1">
                  <a:txBody>
                    <a:bodyPr/>
                    <a:lstStyle/>
                    <a:p>
                      <a:endParaRPr lang="en-IN" dirty="0"/>
                    </a:p>
                  </a:txBody>
                  <a:tcPr/>
                </a:tc>
              </a:tr>
              <a:tr h="499062">
                <a:tc>
                  <a:txBody>
                    <a:bodyPr/>
                    <a:lstStyle/>
                    <a:p>
                      <a:endParaRPr lang="en-IN" sz="2000" b="1" dirty="0">
                        <a:latin typeface="+mn-lt"/>
                        <a:cs typeface="Times New Roman" pitchFamily="18" charset="0"/>
                      </a:endParaRPr>
                    </a:p>
                  </a:txBody>
                  <a:tcPr/>
                </a:tc>
                <a:tc>
                  <a:txBody>
                    <a:bodyPr/>
                    <a:lstStyle/>
                    <a:p>
                      <a:r>
                        <a:rPr lang="en-US" sz="2000" b="1" dirty="0" smtClean="0">
                          <a:latin typeface="+mn-lt"/>
                        </a:rPr>
                        <a:t>Risk Management</a:t>
                      </a:r>
                      <a:endParaRPr lang="en-IN" sz="2000" b="1" dirty="0">
                        <a:latin typeface="+mn-lt"/>
                        <a:cs typeface="Times New Roman" pitchFamily="18" charset="0"/>
                      </a:endParaRPr>
                    </a:p>
                  </a:txBody>
                  <a:tcPr/>
                </a:tc>
                <a:tc>
                  <a:txBody>
                    <a:bodyPr/>
                    <a:lstStyle/>
                    <a:p>
                      <a:endParaRPr lang="en-US" sz="2000" b="1" dirty="0" smtClean="0">
                        <a:latin typeface="+mn-lt"/>
                        <a:cs typeface="Times New Roman" pitchFamily="18" charset="0"/>
                      </a:endParaRPr>
                    </a:p>
                  </a:txBody>
                  <a:tcPr/>
                </a:tc>
                <a:tc gridSpan="2">
                  <a:txBody>
                    <a:bodyPr/>
                    <a:lstStyle/>
                    <a:p>
                      <a:endParaRPr lang="en-IN" sz="2000" b="1" dirty="0">
                        <a:latin typeface="+mn-lt"/>
                        <a:cs typeface="Times New Roman" pitchFamily="18" charset="0"/>
                      </a:endParaRPr>
                    </a:p>
                  </a:txBody>
                  <a:tcPr/>
                </a:tc>
                <a:tc hMerge="1">
                  <a:txBody>
                    <a:bodyPr/>
                    <a:lstStyle/>
                    <a:p>
                      <a:endParaRPr lang="en-IN" dirty="0"/>
                    </a:p>
                  </a:txBody>
                  <a:tcPr/>
                </a:tc>
              </a:tr>
              <a:tr h="787987">
                <a:tc>
                  <a:txBody>
                    <a:bodyPr/>
                    <a:lstStyle/>
                    <a:p>
                      <a:r>
                        <a:rPr lang="en-US" sz="2000" b="1" dirty="0" smtClean="0">
                          <a:latin typeface="+mn-lt"/>
                        </a:rPr>
                        <a:t>1</a:t>
                      </a:r>
                      <a:endParaRPr lang="en-IN" sz="2000" b="1" dirty="0">
                        <a:latin typeface="+mn-lt"/>
                        <a:cs typeface="Times New Roman" pitchFamily="18" charset="0"/>
                      </a:endParaRPr>
                    </a:p>
                  </a:txBody>
                  <a:tcPr/>
                </a:tc>
                <a:tc>
                  <a:txBody>
                    <a:bodyPr/>
                    <a:lstStyle/>
                    <a:p>
                      <a:r>
                        <a:rPr lang="en-US" sz="2000" b="1" dirty="0" smtClean="0">
                          <a:latin typeface="+mn-lt"/>
                        </a:rPr>
                        <a:t>No of CBOs/ Microenterprises linked</a:t>
                      </a:r>
                      <a:r>
                        <a:rPr lang="en-US" sz="2000" b="1" baseline="0" dirty="0" smtClean="0">
                          <a:latin typeface="+mn-lt"/>
                        </a:rPr>
                        <a:t> to market</a:t>
                      </a:r>
                      <a:endParaRPr lang="en-IN" sz="2000" b="1" dirty="0">
                        <a:latin typeface="+mn-lt"/>
                        <a:cs typeface="Times New Roman" pitchFamily="18" charset="0"/>
                      </a:endParaRPr>
                    </a:p>
                  </a:txBody>
                  <a:tcPr/>
                </a:tc>
                <a:tc>
                  <a:txBody>
                    <a:bodyPr/>
                    <a:lstStyle/>
                    <a:p>
                      <a:r>
                        <a:rPr lang="en-US" sz="2000" b="1" dirty="0" smtClean="0">
                          <a:latin typeface="+mn-lt"/>
                        </a:rPr>
                        <a:t>5yrs</a:t>
                      </a:r>
                      <a:endParaRPr lang="en-US" sz="2000" b="1" dirty="0" smtClean="0">
                        <a:latin typeface="+mn-lt"/>
                        <a:cs typeface="Times New Roman" pitchFamily="18" charset="0"/>
                      </a:endParaRPr>
                    </a:p>
                  </a:txBody>
                  <a:tcPr/>
                </a:tc>
                <a:tc gridSpan="2">
                  <a:txBody>
                    <a:bodyPr/>
                    <a:lstStyle/>
                    <a:p>
                      <a:r>
                        <a:rPr lang="en-US" sz="2000" b="1" dirty="0" smtClean="0">
                          <a:latin typeface="+mn-lt"/>
                        </a:rPr>
                        <a:t>50% As planned under IWMP</a:t>
                      </a:r>
                      <a:endParaRPr lang="en-IN" sz="2000" b="1" dirty="0">
                        <a:latin typeface="+mn-lt"/>
                        <a:cs typeface="Times New Roman" pitchFamily="18" charset="0"/>
                      </a:endParaRPr>
                    </a:p>
                  </a:txBody>
                  <a:tcPr/>
                </a:tc>
                <a:tc hMerge="1">
                  <a:txBody>
                    <a:bodyPr/>
                    <a:lstStyle/>
                    <a:p>
                      <a:endParaRPr lang="en-IN"/>
                    </a:p>
                  </a:txBody>
                  <a:tcPr/>
                </a:tc>
              </a:tr>
              <a:tr h="704264">
                <a:tc>
                  <a:txBody>
                    <a:bodyPr/>
                    <a:lstStyle/>
                    <a:p>
                      <a:r>
                        <a:rPr lang="en-US" sz="2000" b="1" dirty="0" smtClean="0">
                          <a:latin typeface="+mn-lt"/>
                        </a:rPr>
                        <a:t>2</a:t>
                      </a:r>
                      <a:endParaRPr lang="en-IN" sz="2000" b="1" dirty="0">
                        <a:latin typeface="+mn-lt"/>
                        <a:cs typeface="Times New Roman" pitchFamily="18" charset="0"/>
                      </a:endParaRPr>
                    </a:p>
                  </a:txBody>
                  <a:tcPr/>
                </a:tc>
                <a:tc>
                  <a:txBody>
                    <a:bodyPr/>
                    <a:lstStyle/>
                    <a:p>
                      <a:r>
                        <a:rPr lang="en-US" sz="2000" b="1" dirty="0" smtClean="0">
                          <a:latin typeface="+mn-lt"/>
                        </a:rPr>
                        <a:t>Crop production related risks</a:t>
                      </a:r>
                      <a:endParaRPr lang="en-IN" sz="2000" b="1" dirty="0">
                        <a:latin typeface="+mn-lt"/>
                        <a:cs typeface="Times New Roman" pitchFamily="18" charset="0"/>
                      </a:endParaRPr>
                    </a:p>
                  </a:txBody>
                  <a:tcPr/>
                </a:tc>
                <a:tc>
                  <a:txBody>
                    <a:bodyPr/>
                    <a:lstStyle/>
                    <a:p>
                      <a:r>
                        <a:rPr lang="en-US" sz="2000" b="1" dirty="0" smtClean="0">
                          <a:latin typeface="+mn-lt"/>
                        </a:rPr>
                        <a:t>5yrs</a:t>
                      </a:r>
                      <a:endParaRPr lang="en-US" sz="2000" b="1" dirty="0" smtClean="0">
                        <a:latin typeface="+mn-lt"/>
                        <a:cs typeface="Times New Roman" pitchFamily="18" charset="0"/>
                      </a:endParaRPr>
                    </a:p>
                  </a:txBody>
                  <a:tcPr/>
                </a:tc>
                <a:tc gridSpan="2">
                  <a:txBody>
                    <a:bodyPr/>
                    <a:lstStyle/>
                    <a:p>
                      <a:r>
                        <a:rPr lang="en-US" sz="2000" b="1" dirty="0" smtClean="0">
                          <a:latin typeface="+mn-lt"/>
                        </a:rPr>
                        <a:t>50% reduction in crop failure per annum. </a:t>
                      </a:r>
                      <a:endParaRPr lang="en-IN" sz="2000" b="1" dirty="0">
                        <a:latin typeface="+mn-lt"/>
                        <a:cs typeface="Times New Roman" pitchFamily="18" charset="0"/>
                      </a:endParaRPr>
                    </a:p>
                  </a:txBody>
                  <a:tcPr/>
                </a:tc>
                <a:tc hMerge="1">
                  <a:txBody>
                    <a:bodyPr/>
                    <a:lstStyle/>
                    <a:p>
                      <a:endParaRPr lang="en-IN"/>
                    </a:p>
                  </a:txBody>
                  <a:tcPr/>
                </a:tc>
              </a:tr>
            </a:tbl>
          </a:graphicData>
        </a:graphic>
      </p:graphicFrame>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4"/>
            <a:ext cx="8229600" cy="785794"/>
          </a:xfrm>
        </p:spPr>
        <p:txBody>
          <a:bodyPr>
            <a:noAutofit/>
          </a:bodyPr>
          <a:lstStyle/>
          <a:p>
            <a:r>
              <a:rPr lang="en-US" sz="2800" b="1" dirty="0" smtClean="0">
                <a:cs typeface="Times New Roman" pitchFamily="18" charset="0"/>
              </a:rPr>
              <a:t>F. ECONOMIC, FINANCIAL, PROCESS, ASSETS, INSTITUTIONAL, RISKS AND CONVERGENCE</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228600" y="1214422"/>
          <a:ext cx="8686800" cy="5591976"/>
        </p:xfrm>
        <a:graphic>
          <a:graphicData uri="http://schemas.openxmlformats.org/drawingml/2006/table">
            <a:tbl>
              <a:tblPr firstRow="1" bandRow="1">
                <a:tableStyleId>{69CF1AB2-1976-4502-BF36-3FF5EA218861}</a:tableStyleId>
              </a:tblPr>
              <a:tblGrid>
                <a:gridCol w="711927"/>
                <a:gridCol w="2336073"/>
                <a:gridCol w="1524000"/>
                <a:gridCol w="2962848"/>
                <a:gridCol w="1151952"/>
              </a:tblGrid>
              <a:tr h="820214">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444854">
                <a:tc>
                  <a:txBody>
                    <a:bodyPr/>
                    <a:lstStyle/>
                    <a:p>
                      <a:endParaRPr lang="en-IN" b="1" dirty="0">
                        <a:latin typeface="+mn-lt"/>
                      </a:endParaRPr>
                    </a:p>
                  </a:txBody>
                  <a:tcPr/>
                </a:tc>
                <a:tc>
                  <a:txBody>
                    <a:bodyPr/>
                    <a:lstStyle/>
                    <a:p>
                      <a:r>
                        <a:rPr lang="en-US" sz="2400" b="1" dirty="0" smtClean="0">
                          <a:latin typeface="+mn-lt"/>
                        </a:rPr>
                        <a:t>Convergence</a:t>
                      </a:r>
                      <a:endParaRPr lang="en-IN" sz="2400" b="1" dirty="0">
                        <a:latin typeface="+mn-lt"/>
                        <a:cs typeface="Times New Roman" pitchFamily="18" charset="0"/>
                      </a:endParaRPr>
                    </a:p>
                  </a:txBody>
                  <a:tcPr/>
                </a:tc>
                <a:tc>
                  <a:txBody>
                    <a:bodyPr/>
                    <a:lstStyle/>
                    <a:p>
                      <a:endParaRPr lang="en-IN" b="1" dirty="0">
                        <a:latin typeface="+mn-lt"/>
                        <a:cs typeface="Times New Roman" pitchFamily="18" charset="0"/>
                      </a:endParaRPr>
                    </a:p>
                  </a:txBody>
                  <a:tcPr/>
                </a:tc>
                <a:tc>
                  <a:txBody>
                    <a:bodyPr/>
                    <a:lstStyle/>
                    <a:p>
                      <a:endParaRPr lang="en-IN" b="1" dirty="0">
                        <a:latin typeface="+mn-lt"/>
                        <a:cs typeface="Times New Roman" pitchFamily="18" charset="0"/>
                      </a:endParaRPr>
                    </a:p>
                  </a:txBody>
                  <a:tcPr/>
                </a:tc>
                <a:tc>
                  <a:txBody>
                    <a:bodyPr/>
                    <a:lstStyle/>
                    <a:p>
                      <a:endParaRPr lang="en-IN" dirty="0">
                        <a:latin typeface="Times New Roman" pitchFamily="18" charset="0"/>
                        <a:cs typeface="Times New Roman" pitchFamily="18" charset="0"/>
                      </a:endParaRPr>
                    </a:p>
                  </a:txBody>
                  <a:tcPr/>
                </a:tc>
              </a:tr>
              <a:tr h="682109">
                <a:tc rowSpan="2">
                  <a:txBody>
                    <a:bodyPr/>
                    <a:lstStyle/>
                    <a:p>
                      <a:r>
                        <a:rPr lang="en-US" sz="2000" b="1" dirty="0" smtClean="0">
                          <a:latin typeface="+mn-lt"/>
                        </a:rPr>
                        <a:t>1</a:t>
                      </a:r>
                      <a:endParaRPr lang="en-IN" sz="2000" b="1" dirty="0">
                        <a:latin typeface="+mn-lt"/>
                        <a:cs typeface="Times New Roman" pitchFamily="18" charset="0"/>
                      </a:endParaRPr>
                    </a:p>
                  </a:txBody>
                  <a:tcPr/>
                </a:tc>
                <a:tc rowSpan="2">
                  <a:txBody>
                    <a:bodyPr/>
                    <a:lstStyle/>
                    <a:p>
                      <a:r>
                        <a:rPr lang="en-US" sz="2000" b="1" dirty="0" smtClean="0">
                          <a:latin typeface="+mn-lt"/>
                        </a:rPr>
                        <a:t>Schemes</a:t>
                      </a:r>
                      <a:endParaRPr lang="en-IN" sz="2000" b="1" dirty="0">
                        <a:latin typeface="+mn-lt"/>
                        <a:cs typeface="Times New Roman" pitchFamily="18" charset="0"/>
                      </a:endParaRPr>
                    </a:p>
                  </a:txBody>
                  <a:tcPr/>
                </a:tc>
                <a:tc>
                  <a:txBody>
                    <a:bodyPr/>
                    <a:lstStyle/>
                    <a:p>
                      <a:r>
                        <a:rPr lang="en-US" sz="2000" b="1" dirty="0" smtClean="0">
                          <a:latin typeface="+mn-lt"/>
                        </a:rPr>
                        <a:t>3yrs</a:t>
                      </a:r>
                      <a:endParaRPr lang="en-IN" sz="2000" b="1" dirty="0">
                        <a:latin typeface="+mn-lt"/>
                        <a:cs typeface="Times New Roman" pitchFamily="18" charset="0"/>
                      </a:endParaRPr>
                    </a:p>
                  </a:txBody>
                  <a:tcPr/>
                </a:tc>
                <a:tc gridSpan="2">
                  <a:txBody>
                    <a:bodyPr/>
                    <a:lstStyle/>
                    <a:p>
                      <a:r>
                        <a:rPr lang="en-US" sz="2000" b="1" dirty="0" smtClean="0">
                          <a:latin typeface="+mn-lt"/>
                        </a:rPr>
                        <a:t>60% as planned under IWMP Convergence matrix</a:t>
                      </a:r>
                      <a:endParaRPr lang="en-IN" sz="2000" b="1" dirty="0">
                        <a:latin typeface="+mn-lt"/>
                        <a:cs typeface="Times New Roman" pitchFamily="18" charset="0"/>
                      </a:endParaRPr>
                    </a:p>
                  </a:txBody>
                  <a:tcPr/>
                </a:tc>
                <a:tc hMerge="1">
                  <a:txBody>
                    <a:bodyPr/>
                    <a:lstStyle/>
                    <a:p>
                      <a:endParaRPr lang="en-IN" sz="2000" dirty="0">
                        <a:latin typeface="Times New Roman" pitchFamily="18" charset="0"/>
                        <a:cs typeface="Times New Roman" pitchFamily="18" charset="0"/>
                      </a:endParaRPr>
                    </a:p>
                  </a:txBody>
                  <a:tcPr/>
                </a:tc>
              </a:tr>
              <a:tr h="806616">
                <a:tc vMerge="1">
                  <a:txBody>
                    <a:bodyPr/>
                    <a:lstStyle/>
                    <a:p>
                      <a:endParaRPr lang="en-IN" sz="2000" dirty="0">
                        <a:latin typeface="Times New Roman" pitchFamily="18" charset="0"/>
                        <a:cs typeface="Times New Roman" pitchFamily="18" charset="0"/>
                      </a:endParaRPr>
                    </a:p>
                  </a:txBody>
                  <a:tcPr/>
                </a:tc>
                <a:tc vMerge="1">
                  <a:txBody>
                    <a:bodyPr/>
                    <a:lstStyle/>
                    <a:p>
                      <a:endParaRPr lang="en-IN" sz="2000" dirty="0">
                        <a:latin typeface="Times New Roman" pitchFamily="18" charset="0"/>
                        <a:cs typeface="Times New Roman" pitchFamily="18" charset="0"/>
                      </a:endParaRPr>
                    </a:p>
                  </a:txBody>
                  <a:tcPr/>
                </a:tc>
                <a:tc>
                  <a:txBody>
                    <a:bodyPr/>
                    <a:lstStyle/>
                    <a:p>
                      <a:r>
                        <a:rPr lang="en-US" sz="2000" b="1" dirty="0" smtClean="0">
                          <a:latin typeface="+mn-lt"/>
                        </a:rPr>
                        <a:t>5yrs</a:t>
                      </a:r>
                      <a:endParaRPr lang="en-IN" sz="2000" b="1" dirty="0">
                        <a:latin typeface="+mn-lt"/>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latin typeface="+mn-lt"/>
                        </a:rPr>
                        <a:t>100% as planned under IWMP Convergence matrix</a:t>
                      </a:r>
                      <a:endParaRPr lang="en-IN" sz="2000" b="1" dirty="0">
                        <a:latin typeface="+mn-lt"/>
                        <a:cs typeface="Times New Roman" pitchFamily="18" charset="0"/>
                      </a:endParaRPr>
                    </a:p>
                  </a:txBody>
                  <a:tcPr/>
                </a:tc>
                <a:tc hMerge="1">
                  <a:txBody>
                    <a:bodyPr/>
                    <a:lstStyle/>
                    <a:p>
                      <a:endParaRPr lang="en-IN"/>
                    </a:p>
                  </a:txBody>
                  <a:tcPr/>
                </a:tc>
              </a:tr>
              <a:tr h="682109">
                <a:tc>
                  <a:txBody>
                    <a:bodyPr/>
                    <a:lstStyle/>
                    <a:p>
                      <a:r>
                        <a:rPr lang="en-US" sz="2000" b="1" dirty="0" smtClean="0">
                          <a:latin typeface="+mn-lt"/>
                        </a:rPr>
                        <a:t>2</a:t>
                      </a:r>
                      <a:endParaRPr lang="en-IN" sz="2000" b="1" dirty="0">
                        <a:latin typeface="+mn-lt"/>
                        <a:cs typeface="Times New Roman" pitchFamily="18" charset="0"/>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latin typeface="+mn-lt"/>
                        </a:rPr>
                        <a:t>Institutional</a:t>
                      </a:r>
                      <a:endParaRPr lang="en-IN" sz="2000" b="1" dirty="0">
                        <a:latin typeface="+mn-lt"/>
                        <a:cs typeface="Times New Roman" pitchFamily="18" charset="0"/>
                      </a:endParaRPr>
                    </a:p>
                  </a:txBody>
                  <a:tcPr/>
                </a:tc>
                <a:tc>
                  <a:txBody>
                    <a:bodyPr/>
                    <a:lstStyle/>
                    <a:p>
                      <a:r>
                        <a:rPr lang="en-US" sz="2000" b="1" dirty="0" smtClean="0">
                          <a:latin typeface="+mn-lt"/>
                        </a:rPr>
                        <a:t>3yrs</a:t>
                      </a:r>
                      <a:endParaRPr lang="en-IN" sz="2000" b="1" dirty="0">
                        <a:latin typeface="+mn-lt"/>
                        <a:cs typeface="Times New Roman" pitchFamily="18" charset="0"/>
                      </a:endParaRPr>
                    </a:p>
                  </a:txBody>
                  <a:tcPr/>
                </a:tc>
                <a:tc gridSpan="2">
                  <a:txBody>
                    <a:bodyPr/>
                    <a:lstStyle/>
                    <a:p>
                      <a:r>
                        <a:rPr lang="en-US" sz="2000" b="1" dirty="0" smtClean="0">
                          <a:latin typeface="+mn-lt"/>
                        </a:rPr>
                        <a:t>60% as planned under IWMP Convergence matrix</a:t>
                      </a:r>
                      <a:endParaRPr lang="en-IN" sz="2000" b="1" dirty="0">
                        <a:latin typeface="+mn-lt"/>
                        <a:cs typeface="Times New Roman" pitchFamily="18" charset="0"/>
                      </a:endParaRPr>
                    </a:p>
                  </a:txBody>
                  <a:tcPr/>
                </a:tc>
                <a:tc hMerge="1">
                  <a:txBody>
                    <a:bodyPr/>
                    <a:lstStyle/>
                    <a:p>
                      <a:endParaRPr lang="en-IN" dirty="0"/>
                    </a:p>
                  </a:txBody>
                  <a:tcPr/>
                </a:tc>
              </a:tr>
              <a:tr h="682109">
                <a:tc>
                  <a:txBody>
                    <a:bodyPr/>
                    <a:lstStyle/>
                    <a:p>
                      <a:endParaRPr lang="en-IN" sz="2000" b="1" dirty="0">
                        <a:latin typeface="+mn-lt"/>
                        <a:cs typeface="Times New Roman" pitchFamily="18" charset="0"/>
                      </a:endParaRPr>
                    </a:p>
                  </a:txBody>
                  <a:tcPr/>
                </a:tc>
                <a:tc vMerge="1">
                  <a:txBody>
                    <a:bodyPr/>
                    <a:lstStyle/>
                    <a:p>
                      <a:endParaRPr lang="en-IN" dirty="0"/>
                    </a:p>
                  </a:txBody>
                  <a:tcPr/>
                </a:tc>
                <a:tc>
                  <a:txBody>
                    <a:bodyPr/>
                    <a:lstStyle/>
                    <a:p>
                      <a:r>
                        <a:rPr lang="en-US" sz="2000" b="1" dirty="0" smtClean="0">
                          <a:latin typeface="+mn-lt"/>
                        </a:rPr>
                        <a:t>5yrs</a:t>
                      </a:r>
                      <a:endParaRPr lang="en-US" sz="2000" b="1" dirty="0" smtClean="0">
                        <a:latin typeface="+mn-lt"/>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latin typeface="+mn-lt"/>
                        </a:rPr>
                        <a:t>100% as planned under IWMP Convergence matrix</a:t>
                      </a:r>
                      <a:endParaRPr lang="en-IN" sz="2000" b="1" dirty="0">
                        <a:latin typeface="+mn-lt"/>
                        <a:cs typeface="Times New Roman" pitchFamily="18" charset="0"/>
                      </a:endParaRPr>
                    </a:p>
                  </a:txBody>
                  <a:tcPr/>
                </a:tc>
                <a:tc hMerge="1">
                  <a:txBody>
                    <a:bodyPr/>
                    <a:lstStyle/>
                    <a:p>
                      <a:endParaRPr lang="en-IN" dirty="0"/>
                    </a:p>
                  </a:txBody>
                  <a:tcPr/>
                </a:tc>
              </a:tr>
              <a:tr h="682109">
                <a:tc>
                  <a:txBody>
                    <a:bodyPr/>
                    <a:lstStyle/>
                    <a:p>
                      <a:r>
                        <a:rPr lang="en-IN" sz="2000" b="1" dirty="0" smtClean="0">
                          <a:latin typeface="+mn-lt"/>
                          <a:cs typeface="Times New Roman" pitchFamily="18" charset="0"/>
                        </a:rPr>
                        <a:t>3</a:t>
                      </a:r>
                      <a:endParaRPr lang="en-IN" sz="2000" b="1" dirty="0">
                        <a:latin typeface="+mn-lt"/>
                        <a:cs typeface="Times New Roman" pitchFamily="18" charset="0"/>
                      </a:endParaRPr>
                    </a:p>
                  </a:txBody>
                  <a:tcPr/>
                </a:tc>
                <a:tc>
                  <a:txBody>
                    <a:bodyPr/>
                    <a:lstStyle/>
                    <a:p>
                      <a:r>
                        <a:rPr lang="en-US" sz="2000" b="1" dirty="0" smtClean="0">
                          <a:latin typeface="+mn-lt"/>
                        </a:rPr>
                        <a:t>Technology</a:t>
                      </a:r>
                      <a:endParaRPr lang="en-IN" sz="2000" b="1" dirty="0">
                        <a:latin typeface="+mn-lt"/>
                        <a:cs typeface="Times New Roman" pitchFamily="18" charset="0"/>
                      </a:endParaRPr>
                    </a:p>
                  </a:txBody>
                  <a:tcPr/>
                </a:tc>
                <a:tc>
                  <a:txBody>
                    <a:bodyPr/>
                    <a:lstStyle/>
                    <a:p>
                      <a:r>
                        <a:rPr lang="en-US" sz="2000" b="1" dirty="0" smtClean="0">
                          <a:latin typeface="+mn-lt"/>
                        </a:rPr>
                        <a:t>3yrs</a:t>
                      </a:r>
                      <a:endParaRPr lang="en-US" sz="2000" b="1" dirty="0" smtClean="0">
                        <a:latin typeface="+mn-lt"/>
                        <a:cs typeface="Times New Roman" pitchFamily="18" charset="0"/>
                      </a:endParaRPr>
                    </a:p>
                  </a:txBody>
                  <a:tcPr/>
                </a:tc>
                <a:tc gridSpan="2">
                  <a:txBody>
                    <a:bodyPr/>
                    <a:lstStyle/>
                    <a:p>
                      <a:r>
                        <a:rPr lang="en-US" sz="2000" b="1" dirty="0" smtClean="0">
                          <a:latin typeface="+mn-lt"/>
                        </a:rPr>
                        <a:t>60% as planned under IWMP Convergence matrix</a:t>
                      </a:r>
                      <a:endParaRPr lang="en-IN" sz="2000" b="1" dirty="0">
                        <a:latin typeface="+mn-lt"/>
                        <a:cs typeface="Times New Roman" pitchFamily="18" charset="0"/>
                      </a:endParaRPr>
                    </a:p>
                  </a:txBody>
                  <a:tcPr/>
                </a:tc>
                <a:tc hMerge="1">
                  <a:txBody>
                    <a:bodyPr/>
                    <a:lstStyle/>
                    <a:p>
                      <a:endParaRPr lang="en-IN"/>
                    </a:p>
                  </a:txBody>
                  <a:tcPr/>
                </a:tc>
              </a:tr>
              <a:tr h="691059">
                <a:tc>
                  <a:txBody>
                    <a:bodyPr/>
                    <a:lstStyle/>
                    <a:p>
                      <a:endParaRPr lang="en-IN" sz="2000" b="1" dirty="0">
                        <a:latin typeface="+mn-lt"/>
                        <a:cs typeface="Times New Roman" pitchFamily="18" charset="0"/>
                      </a:endParaRPr>
                    </a:p>
                  </a:txBody>
                  <a:tcPr/>
                </a:tc>
                <a:tc>
                  <a:txBody>
                    <a:bodyPr/>
                    <a:lstStyle/>
                    <a:p>
                      <a:endParaRPr lang="en-IN" sz="2000" b="1" dirty="0">
                        <a:latin typeface="+mn-lt"/>
                        <a:cs typeface="Times New Roman" pitchFamily="18" charset="0"/>
                      </a:endParaRPr>
                    </a:p>
                  </a:txBody>
                  <a:tcPr/>
                </a:tc>
                <a:tc>
                  <a:txBody>
                    <a:bodyPr/>
                    <a:lstStyle/>
                    <a:p>
                      <a:r>
                        <a:rPr lang="en-US" sz="2000" b="1" dirty="0" smtClean="0">
                          <a:latin typeface="+mn-lt"/>
                        </a:rPr>
                        <a:t>5yrs</a:t>
                      </a:r>
                      <a:endParaRPr lang="en-US" sz="2000" b="1" dirty="0" smtClean="0">
                        <a:latin typeface="+mn-lt"/>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latin typeface="+mn-lt"/>
                        </a:rPr>
                        <a:t>100% as planned under IWMP Convergence matrix</a:t>
                      </a:r>
                      <a:endParaRPr lang="en-IN" sz="2000" b="1" dirty="0">
                        <a:latin typeface="+mn-lt"/>
                        <a:cs typeface="Times New Roman" pitchFamily="18" charset="0"/>
                      </a:endParaRPr>
                    </a:p>
                  </a:txBody>
                  <a:tcPr/>
                </a:tc>
                <a:tc hMerge="1">
                  <a:txBody>
                    <a:bodyPr/>
                    <a:lstStyle/>
                    <a:p>
                      <a:endParaRPr lang="en-IN"/>
                    </a:p>
                  </a:txBody>
                  <a:tcPr/>
                </a:tc>
              </a:tr>
            </a:tbl>
          </a:graphicData>
        </a:graphic>
      </p:graphicFrame>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768997"/>
          </a:xfrm>
        </p:spPr>
        <p:txBody>
          <a:bodyPr>
            <a:noAutofit/>
          </a:bodyPr>
          <a:lstStyle/>
          <a:p>
            <a:pPr>
              <a:lnSpc>
                <a:spcPct val="150000"/>
              </a:lnSpc>
            </a:pPr>
            <a:r>
              <a:rPr lang="en-US" b="1" dirty="0" smtClean="0">
                <a:cs typeface="Times New Roman" pitchFamily="18" charset="0"/>
              </a:rPr>
              <a:t>The Base line values need to be fixed – either from the DPR or through field survey/secondary data</a:t>
            </a:r>
          </a:p>
          <a:p>
            <a:pPr>
              <a:lnSpc>
                <a:spcPct val="150000"/>
              </a:lnSpc>
            </a:pPr>
            <a:r>
              <a:rPr lang="en-US" b="1" dirty="0" smtClean="0">
                <a:cs typeface="Times New Roman" pitchFamily="18" charset="0"/>
              </a:rPr>
              <a:t>The progress made there off shall be verified at the MEL&amp;D agency</a:t>
            </a:r>
          </a:p>
          <a:p>
            <a:pPr>
              <a:lnSpc>
                <a:spcPct val="150000"/>
              </a:lnSpc>
            </a:pPr>
            <a:r>
              <a:rPr lang="en-US" b="1" dirty="0" smtClean="0">
                <a:cs typeface="Times New Roman" pitchFamily="18" charset="0"/>
              </a:rPr>
              <a:t>SLNA will designate independent MEL&amp;D Agency through open bidding.</a:t>
            </a:r>
          </a:p>
          <a:p>
            <a:pPr>
              <a:lnSpc>
                <a:spcPct val="150000"/>
              </a:lnSpc>
            </a:pPr>
            <a:r>
              <a:rPr lang="en-US" b="1" dirty="0" err="1" smtClean="0">
                <a:cs typeface="Times New Roman" pitchFamily="18" charset="0"/>
              </a:rPr>
              <a:t>GoI</a:t>
            </a:r>
            <a:r>
              <a:rPr lang="en-US" b="1" dirty="0" smtClean="0">
                <a:cs typeface="Times New Roman" pitchFamily="18" charset="0"/>
              </a:rPr>
              <a:t> will also deploy their own MEL&amp;D Agency</a:t>
            </a:r>
            <a:endParaRPr lang="en-IN" b="1" dirty="0">
              <a:cs typeface="Times New Roman" pitchFamily="18"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dirty="0" err="1" smtClean="0"/>
              <a:t>Pradhan</a:t>
            </a:r>
            <a:r>
              <a:rPr lang="en-US" sz="4000" b="1" dirty="0" smtClean="0"/>
              <a:t> </a:t>
            </a:r>
            <a:r>
              <a:rPr lang="en-US" sz="4000" b="1" dirty="0" err="1" smtClean="0"/>
              <a:t>Mantri</a:t>
            </a:r>
            <a:r>
              <a:rPr lang="en-US" sz="4000" b="1" dirty="0" smtClean="0"/>
              <a:t> </a:t>
            </a:r>
            <a:r>
              <a:rPr lang="en-US" sz="4000" b="1" dirty="0" err="1" smtClean="0"/>
              <a:t>Krishi</a:t>
            </a:r>
            <a:r>
              <a:rPr lang="en-US" sz="4000" b="1" dirty="0" smtClean="0"/>
              <a:t> </a:t>
            </a:r>
            <a:r>
              <a:rPr lang="en-US" sz="4000" b="1" dirty="0" err="1" smtClean="0"/>
              <a:t>Sinchayee</a:t>
            </a:r>
            <a:r>
              <a:rPr lang="en-US" sz="4000" b="1" dirty="0" smtClean="0"/>
              <a:t> </a:t>
            </a:r>
            <a:r>
              <a:rPr lang="en-US" sz="4000" b="1" dirty="0" err="1" smtClean="0"/>
              <a:t>Yojana</a:t>
            </a:r>
            <a:r>
              <a:rPr lang="en-US" sz="4000" b="1" dirty="0" smtClean="0"/>
              <a:t> (PMKSY)</a:t>
            </a:r>
            <a:endParaRPr lang="en-IN" sz="4000" b="1" dirty="0"/>
          </a:p>
        </p:txBody>
      </p:sp>
      <p:sp>
        <p:nvSpPr>
          <p:cNvPr id="3" name="Subtitle 2"/>
          <p:cNvSpPr>
            <a:spLocks noGrp="1"/>
          </p:cNvSpPr>
          <p:nvPr>
            <p:ph type="subTitle" idx="1"/>
          </p:nvPr>
        </p:nvSpPr>
        <p:spPr/>
        <p:txBody>
          <a:bodyPr/>
          <a:lstStyle/>
          <a:p>
            <a:r>
              <a:rPr lang="en-US" b="1" dirty="0" smtClean="0">
                <a:solidFill>
                  <a:schemeClr val="tx1"/>
                </a:solidFill>
              </a:rPr>
              <a:t>An Introduction</a:t>
            </a:r>
            <a:endParaRPr lang="en-IN" b="1" dirty="0">
              <a:solidFill>
                <a:schemeClr val="tx1"/>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Objectives of PMKSY</a:t>
            </a:r>
            <a:endParaRPr lang="en-IN" b="1" dirty="0"/>
          </a:p>
        </p:txBody>
      </p:sp>
      <p:sp>
        <p:nvSpPr>
          <p:cNvPr id="3" name="Content Placeholder 2"/>
          <p:cNvSpPr>
            <a:spLocks noGrp="1"/>
          </p:cNvSpPr>
          <p:nvPr>
            <p:ph idx="1"/>
          </p:nvPr>
        </p:nvSpPr>
        <p:spPr>
          <a:xfrm>
            <a:off x="457200" y="1371600"/>
            <a:ext cx="8229600" cy="4876800"/>
          </a:xfrm>
        </p:spPr>
        <p:txBody>
          <a:bodyPr>
            <a:normAutofit fontScale="85000" lnSpcReduction="20000"/>
          </a:bodyPr>
          <a:lstStyle/>
          <a:p>
            <a:r>
              <a:rPr lang="en-US" b="1" dirty="0" smtClean="0"/>
              <a:t>Achieve convergence of investments in irrigation at the field level</a:t>
            </a:r>
          </a:p>
          <a:p>
            <a:r>
              <a:rPr lang="en-US" b="1" dirty="0" smtClean="0"/>
              <a:t>Enhance the physical access of water on the farm and expand cultivable area under assured irrigation (</a:t>
            </a:r>
            <a:r>
              <a:rPr lang="en-US" b="1" dirty="0" err="1" smtClean="0"/>
              <a:t>Har</a:t>
            </a:r>
            <a:r>
              <a:rPr lang="en-US" b="1" dirty="0" smtClean="0"/>
              <a:t> </a:t>
            </a:r>
            <a:r>
              <a:rPr lang="en-US" b="1" dirty="0" err="1" smtClean="0"/>
              <a:t>Khet</a:t>
            </a:r>
            <a:r>
              <a:rPr lang="en-US" b="1" dirty="0" smtClean="0"/>
              <a:t> </a:t>
            </a:r>
            <a:r>
              <a:rPr lang="en-US" b="1" dirty="0" err="1" smtClean="0"/>
              <a:t>ko</a:t>
            </a:r>
            <a:r>
              <a:rPr lang="en-US" b="1" dirty="0" smtClean="0"/>
              <a:t> </a:t>
            </a:r>
            <a:r>
              <a:rPr lang="en-US" b="1" dirty="0" err="1" smtClean="0"/>
              <a:t>Pani</a:t>
            </a:r>
            <a:r>
              <a:rPr lang="en-US" b="1" dirty="0" smtClean="0"/>
              <a:t>)</a:t>
            </a:r>
          </a:p>
          <a:p>
            <a:r>
              <a:rPr lang="en-US" b="1" dirty="0" smtClean="0"/>
              <a:t>Integration of water source, distribution and its efficient use, to make best use of water through appropriate technologies &amp; practices</a:t>
            </a:r>
          </a:p>
          <a:p>
            <a:r>
              <a:rPr lang="en-US" b="1" dirty="0" smtClean="0"/>
              <a:t>Improve on-farm water use efficiency to reduce wastage and increase availability both in duration and extent</a:t>
            </a:r>
          </a:p>
          <a:p>
            <a:r>
              <a:rPr lang="en-US" b="1" dirty="0" smtClean="0"/>
              <a:t>Enhance the adoption of precision-irrigation and other water saving technologies (More crop per drop)</a:t>
            </a:r>
          </a:p>
          <a:p>
            <a:endParaRPr lang="en-IN"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1524000"/>
            <a:ext cx="8229600" cy="4602163"/>
          </a:xfrm>
        </p:spPr>
        <p:txBody>
          <a:bodyPr>
            <a:normAutofit fontScale="92500" lnSpcReduction="20000"/>
          </a:bodyPr>
          <a:lstStyle/>
          <a:p>
            <a:r>
              <a:rPr lang="en-US" b="1" dirty="0" smtClean="0"/>
              <a:t>Enhance recharge of aquifers and introduce sustainable water conservation practices</a:t>
            </a:r>
          </a:p>
          <a:p>
            <a:r>
              <a:rPr lang="en-US" b="1" dirty="0" smtClean="0"/>
              <a:t>Ensure the integrated development of </a:t>
            </a:r>
            <a:r>
              <a:rPr lang="en-US" b="1" dirty="0" err="1" smtClean="0"/>
              <a:t>rainfed</a:t>
            </a:r>
            <a:r>
              <a:rPr lang="en-US" b="1" dirty="0" smtClean="0"/>
              <a:t> areas using the watershed approach towards soil and water conservation, regeneration of ground water, arresting runoff, providing livelihood options and other NRM activities</a:t>
            </a:r>
          </a:p>
          <a:p>
            <a:r>
              <a:rPr lang="en-US" b="1" dirty="0" smtClean="0"/>
              <a:t>Promote extension activities relating to water harvesting, water management and crop alignment for farmers and grass root level field functionaries</a:t>
            </a:r>
          </a:p>
          <a:p>
            <a:endParaRPr lang="en-US" dirty="0" smtClean="0"/>
          </a:p>
          <a:p>
            <a:endParaRPr lang="en-IN"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Strategy &amp; Focus area</a:t>
            </a:r>
            <a:endParaRPr lang="en-IN" b="1" dirty="0"/>
          </a:p>
        </p:txBody>
      </p:sp>
      <p:sp>
        <p:nvSpPr>
          <p:cNvPr id="3" name="Content Placeholder 2"/>
          <p:cNvSpPr>
            <a:spLocks noGrp="1"/>
          </p:cNvSpPr>
          <p:nvPr>
            <p:ph idx="1"/>
          </p:nvPr>
        </p:nvSpPr>
        <p:spPr/>
        <p:txBody>
          <a:bodyPr/>
          <a:lstStyle/>
          <a:p>
            <a:r>
              <a:rPr lang="en-US" b="1" dirty="0" smtClean="0"/>
              <a:t>Focus is on end-to-end solution in irrigation supply chain</a:t>
            </a:r>
          </a:p>
          <a:p>
            <a:pPr>
              <a:buFont typeface="Wingdings" pitchFamily="2" charset="2"/>
              <a:buChar char="ü"/>
            </a:pPr>
            <a:r>
              <a:rPr lang="en-US" b="1" dirty="0" smtClean="0"/>
              <a:t>Water sources</a:t>
            </a:r>
          </a:p>
          <a:p>
            <a:pPr>
              <a:buFont typeface="Wingdings" pitchFamily="2" charset="2"/>
              <a:buChar char="ü"/>
            </a:pPr>
            <a:r>
              <a:rPr lang="en-US" b="1" dirty="0" smtClean="0"/>
              <a:t>Distribution network</a:t>
            </a:r>
          </a:p>
          <a:p>
            <a:pPr>
              <a:buFont typeface="Wingdings" pitchFamily="2" charset="2"/>
              <a:buChar char="ü"/>
            </a:pPr>
            <a:r>
              <a:rPr lang="en-US" b="1" dirty="0" smtClean="0"/>
              <a:t>Efficient farm level applications</a:t>
            </a:r>
          </a:p>
          <a:p>
            <a:pPr>
              <a:buFont typeface="Wingdings" pitchFamily="2" charset="2"/>
              <a:buChar char="ü"/>
            </a:pPr>
            <a:r>
              <a:rPr lang="en-US" b="1" dirty="0" smtClean="0"/>
              <a:t>Extension services on new technologies &amp; information</a:t>
            </a:r>
            <a:endParaRPr lang="en-IN" b="1"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1143000"/>
            <a:ext cx="8229600" cy="5334000"/>
          </a:xfrm>
        </p:spPr>
        <p:txBody>
          <a:bodyPr>
            <a:normAutofit fontScale="85000" lnSpcReduction="10000"/>
          </a:bodyPr>
          <a:lstStyle/>
          <a:p>
            <a:r>
              <a:rPr lang="en-US" b="1" dirty="0" smtClean="0"/>
              <a:t>Creation new water sources; repair, restoration and renovation of defunct water sources; construction of water harvesting structures, secondary &amp; micro storage, ground water development, enhancing potentials of traditional water bodies at village level</a:t>
            </a:r>
          </a:p>
          <a:p>
            <a:r>
              <a:rPr lang="en-US" b="1" dirty="0" smtClean="0"/>
              <a:t>Developing/augmenting distribution network where irrigation sources (both assured and protective) are available or created</a:t>
            </a:r>
          </a:p>
          <a:p>
            <a:r>
              <a:rPr lang="en-US" b="1" dirty="0" smtClean="0"/>
              <a:t>Promotion of scientific moisture conservation and run off control measures to improve ground water recharge so as to create opportunities for farmer to access recharged water through shallow tube/dug wells</a:t>
            </a:r>
            <a:endParaRPr lang="en-IN" b="1"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990600"/>
            <a:ext cx="8229600" cy="5334000"/>
          </a:xfrm>
        </p:spPr>
        <p:txBody>
          <a:bodyPr>
            <a:normAutofit fontScale="92500" lnSpcReduction="10000"/>
          </a:bodyPr>
          <a:lstStyle/>
          <a:p>
            <a:r>
              <a:rPr lang="en-US" b="1" dirty="0" smtClean="0"/>
              <a:t>Promoting efficient water conveyance and field application devices within the farm </a:t>
            </a:r>
            <a:r>
              <a:rPr lang="en-US" b="1" dirty="0" err="1" smtClean="0"/>
              <a:t>viz</a:t>
            </a:r>
            <a:r>
              <a:rPr lang="en-US" b="1" dirty="0" smtClean="0"/>
              <a:t>, underground piping system, drip &amp; sprinklers, pivots, rain guns and other application devices etc.</a:t>
            </a:r>
          </a:p>
          <a:p>
            <a:r>
              <a:rPr lang="en-US" b="1" dirty="0" smtClean="0"/>
              <a:t>Encouraging community irrigation through registered user groups/farmer producer’s </a:t>
            </a:r>
            <a:r>
              <a:rPr lang="en-US" b="1" dirty="0" err="1" smtClean="0"/>
              <a:t>organisations</a:t>
            </a:r>
            <a:r>
              <a:rPr lang="en-US" b="1" dirty="0" smtClean="0"/>
              <a:t> etc.</a:t>
            </a:r>
          </a:p>
          <a:p>
            <a:r>
              <a:rPr lang="en-US" b="1" dirty="0" smtClean="0"/>
              <a:t>Farmer oriented activities like CB, training and exposure visits, demonstrations, farm schools, skill development in efficient water and crop management practices </a:t>
            </a:r>
          </a:p>
          <a:p>
            <a:pPr>
              <a:buNone/>
            </a:pPr>
            <a:endParaRPr lang="en-I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2"/>
          <a:srcRect/>
          <a:stretch>
            <a:fillRect/>
          </a:stretch>
        </p:blipFill>
        <p:spPr bwMode="auto">
          <a:xfrm>
            <a:off x="0" y="-88900"/>
            <a:ext cx="9144000" cy="6946900"/>
          </a:xfrm>
          <a:prstGeom prst="rect">
            <a:avLst/>
          </a:prstGeom>
          <a:noFill/>
          <a:ln w="9525">
            <a:noFill/>
            <a:miter lim="800000"/>
            <a:headEnd/>
            <a:tailEnd/>
          </a:ln>
        </p:spPr>
      </p:pic>
      <p:sp>
        <p:nvSpPr>
          <p:cNvPr id="90115" name="Text Box 3"/>
          <p:cNvSpPr txBox="1">
            <a:spLocks noChangeArrowheads="1"/>
          </p:cNvSpPr>
          <p:nvPr/>
        </p:nvSpPr>
        <p:spPr bwMode="auto">
          <a:xfrm>
            <a:off x="685800" y="762000"/>
            <a:ext cx="2057400" cy="457200"/>
          </a:xfrm>
          <a:prstGeom prst="rect">
            <a:avLst/>
          </a:prstGeom>
          <a:noFill/>
          <a:ln w="9525">
            <a:noFill/>
            <a:miter lim="800000"/>
            <a:headEnd/>
            <a:tailEnd/>
          </a:ln>
        </p:spPr>
        <p:txBody>
          <a:bodyPr>
            <a:spAutoFit/>
          </a:bodyPr>
          <a:lstStyle/>
          <a:p>
            <a:pPr>
              <a:spcBef>
                <a:spcPct val="50000"/>
              </a:spcBef>
            </a:pPr>
            <a:r>
              <a:rPr lang="en-US" sz="2400" b="1">
                <a:solidFill>
                  <a:srgbClr val="FFFF00"/>
                </a:solidFill>
                <a:effectLst/>
              </a:rPr>
              <a:t>check dam</a:t>
            </a:r>
          </a:p>
        </p:txBody>
      </p:sp>
      <p:sp>
        <p:nvSpPr>
          <p:cNvPr id="66564" name="Line 4"/>
          <p:cNvSpPr>
            <a:spLocks noChangeShapeType="1"/>
          </p:cNvSpPr>
          <p:nvPr/>
        </p:nvSpPr>
        <p:spPr bwMode="auto">
          <a:xfrm>
            <a:off x="2438400" y="1295400"/>
            <a:ext cx="1676400" cy="1600200"/>
          </a:xfrm>
          <a:prstGeom prst="line">
            <a:avLst/>
          </a:prstGeom>
          <a:noFill/>
          <a:ln w="38100">
            <a:solidFill>
              <a:srgbClr val="FFFF00"/>
            </a:solidFill>
            <a:round/>
            <a:headEnd/>
            <a:tailEnd type="triangle" w="med" len="med"/>
          </a:ln>
        </p:spPr>
        <p:txBody>
          <a:bodyPr/>
          <a:lstStyle/>
          <a:p>
            <a:pPr>
              <a:defRPr/>
            </a:pPr>
            <a:endParaRPr lang="en-US"/>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Programme</a:t>
            </a:r>
            <a:r>
              <a:rPr lang="en-US" b="1" dirty="0" smtClean="0"/>
              <a:t> components</a:t>
            </a:r>
            <a:endParaRPr lang="en-IN" b="1" dirty="0"/>
          </a:p>
        </p:txBody>
      </p:sp>
      <p:sp>
        <p:nvSpPr>
          <p:cNvPr id="3" name="Content Placeholder 2"/>
          <p:cNvSpPr>
            <a:spLocks noGrp="1"/>
          </p:cNvSpPr>
          <p:nvPr>
            <p:ph idx="1"/>
          </p:nvPr>
        </p:nvSpPr>
        <p:spPr/>
        <p:txBody>
          <a:bodyPr/>
          <a:lstStyle/>
          <a:p>
            <a:r>
              <a:rPr lang="en-US" b="1" dirty="0" smtClean="0"/>
              <a:t>Accelerated Irrigation Benefit </a:t>
            </a:r>
            <a:r>
              <a:rPr lang="en-US" b="1" dirty="0" err="1" smtClean="0"/>
              <a:t>Programme</a:t>
            </a:r>
            <a:r>
              <a:rPr lang="en-US" b="1" dirty="0" smtClean="0"/>
              <a:t> (AIBP)</a:t>
            </a:r>
          </a:p>
          <a:p>
            <a:pPr>
              <a:buFont typeface="Wingdings" pitchFamily="2" charset="2"/>
              <a:buChar char="ü"/>
            </a:pPr>
            <a:r>
              <a:rPr lang="en-US" b="1" dirty="0" smtClean="0"/>
              <a:t>    To focus on faster completion of ongoing  	Major &amp; Medium Irrigation including 	National Projects</a:t>
            </a:r>
            <a:endParaRPr lang="en-IN" b="1"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PMKSY (</a:t>
            </a:r>
            <a:r>
              <a:rPr lang="en-US" b="1" dirty="0" err="1" smtClean="0"/>
              <a:t>Har</a:t>
            </a:r>
            <a:r>
              <a:rPr lang="en-US" b="1" dirty="0" smtClean="0"/>
              <a:t> </a:t>
            </a:r>
            <a:r>
              <a:rPr lang="en-US" b="1" dirty="0" err="1" smtClean="0"/>
              <a:t>Khet</a:t>
            </a:r>
            <a:r>
              <a:rPr lang="en-US" b="1" dirty="0" smtClean="0"/>
              <a:t> </a:t>
            </a:r>
            <a:r>
              <a:rPr lang="en-US" b="1" dirty="0" err="1" smtClean="0"/>
              <a:t>ko</a:t>
            </a:r>
            <a:r>
              <a:rPr lang="en-US" b="1" dirty="0" smtClean="0"/>
              <a:t> </a:t>
            </a:r>
            <a:r>
              <a:rPr lang="en-US" b="1" dirty="0" err="1" smtClean="0"/>
              <a:t>Pani</a:t>
            </a:r>
            <a:r>
              <a:rPr lang="en-US" b="1" dirty="0" smtClean="0"/>
              <a:t>)</a:t>
            </a:r>
            <a:endParaRPr lang="en-IN" b="1" dirty="0"/>
          </a:p>
        </p:txBody>
      </p:sp>
      <p:sp>
        <p:nvSpPr>
          <p:cNvPr id="3" name="Content Placeholder 2"/>
          <p:cNvSpPr>
            <a:spLocks noGrp="1"/>
          </p:cNvSpPr>
          <p:nvPr>
            <p:ph idx="1"/>
          </p:nvPr>
        </p:nvSpPr>
        <p:spPr>
          <a:xfrm>
            <a:off x="457200" y="1447800"/>
            <a:ext cx="8229600" cy="4953000"/>
          </a:xfrm>
        </p:spPr>
        <p:txBody>
          <a:bodyPr>
            <a:normAutofit fontScale="92500" lnSpcReduction="20000"/>
          </a:bodyPr>
          <a:lstStyle/>
          <a:p>
            <a:r>
              <a:rPr lang="en-US" b="1" dirty="0" smtClean="0"/>
              <a:t>Creation of new water sources through Minor Irrigation (both surface and ground water)</a:t>
            </a:r>
          </a:p>
          <a:p>
            <a:r>
              <a:rPr lang="en-US" b="1" dirty="0" smtClean="0"/>
              <a:t>Repair, restoration and renovation of water bodies; strengthening carrying capacity of traditional water sources, construction of rain water harvesting structures</a:t>
            </a:r>
          </a:p>
          <a:p>
            <a:r>
              <a:rPr lang="en-US" b="1" dirty="0" smtClean="0"/>
              <a:t>Command area development, strengthening and creation of distribution network from source to the farm</a:t>
            </a:r>
          </a:p>
          <a:p>
            <a:r>
              <a:rPr lang="en-US" b="1" dirty="0" smtClean="0"/>
              <a:t>Ground water development in the areas where it is abundant, so that sink is created to store runoff/flood water during peak rainy season</a:t>
            </a:r>
            <a:endParaRPr lang="en-IN" b="1"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PMKSY (</a:t>
            </a:r>
            <a:r>
              <a:rPr lang="en-US" b="1" dirty="0" err="1" smtClean="0"/>
              <a:t>Har</a:t>
            </a:r>
            <a:r>
              <a:rPr lang="en-US" b="1" dirty="0" smtClean="0"/>
              <a:t> </a:t>
            </a:r>
            <a:r>
              <a:rPr lang="en-US" b="1" dirty="0" err="1" smtClean="0"/>
              <a:t>Khet</a:t>
            </a:r>
            <a:r>
              <a:rPr lang="en-US" b="1" dirty="0" smtClean="0"/>
              <a:t> </a:t>
            </a:r>
            <a:r>
              <a:rPr lang="en-US" b="1" dirty="0" err="1" smtClean="0"/>
              <a:t>ko</a:t>
            </a:r>
            <a:r>
              <a:rPr lang="en-US" b="1" dirty="0" smtClean="0"/>
              <a:t> </a:t>
            </a:r>
            <a:r>
              <a:rPr lang="en-US" b="1" dirty="0" err="1" smtClean="0"/>
              <a:t>Pani</a:t>
            </a:r>
            <a:r>
              <a:rPr lang="en-US" b="1" dirty="0" smtClean="0"/>
              <a:t>)…</a:t>
            </a:r>
            <a:endParaRPr lang="en-IN" b="1" dirty="0"/>
          </a:p>
        </p:txBody>
      </p:sp>
      <p:sp>
        <p:nvSpPr>
          <p:cNvPr id="3" name="Content Placeholder 2"/>
          <p:cNvSpPr>
            <a:spLocks noGrp="1"/>
          </p:cNvSpPr>
          <p:nvPr>
            <p:ph idx="1"/>
          </p:nvPr>
        </p:nvSpPr>
        <p:spPr>
          <a:xfrm>
            <a:off x="457200" y="1219200"/>
            <a:ext cx="8229600" cy="5257800"/>
          </a:xfrm>
        </p:spPr>
        <p:txBody>
          <a:bodyPr>
            <a:normAutofit fontScale="85000" lnSpcReduction="10000"/>
          </a:bodyPr>
          <a:lstStyle/>
          <a:p>
            <a:r>
              <a:rPr lang="en-US" b="1" dirty="0" smtClean="0"/>
              <a:t>Improvement in water management and distribution system for water bodies to take advantage  of the available source which is not tapped to its fullest capacity (deriving benefits from the low hanging fruits). At least 10% of the command area to be covered under micro/precision irrigation</a:t>
            </a:r>
          </a:p>
          <a:p>
            <a:r>
              <a:rPr lang="en-US" b="1" dirty="0" smtClean="0"/>
              <a:t>Diversion of water from source of different location where it is plenty to nearby water scarce areas, lift irrigation of from water bodies/rivers at lower elevation to supplement requirements beyond IWMP/MGNREGS irrespective of irrigation command</a:t>
            </a:r>
          </a:p>
          <a:p>
            <a:r>
              <a:rPr lang="en-US" b="1" dirty="0" smtClean="0"/>
              <a:t>Creating and rejuvenating traditional water storage systems </a:t>
            </a:r>
            <a:endParaRPr lang="en-IN" b="1"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b="1" dirty="0" smtClean="0"/>
              <a:t>PMKSY (Per Drop More Crop)</a:t>
            </a:r>
            <a:endParaRPr lang="en-IN" b="1" dirty="0"/>
          </a:p>
        </p:txBody>
      </p:sp>
      <p:sp>
        <p:nvSpPr>
          <p:cNvPr id="3" name="Content Placeholder 2"/>
          <p:cNvSpPr>
            <a:spLocks noGrp="1"/>
          </p:cNvSpPr>
          <p:nvPr>
            <p:ph idx="1"/>
          </p:nvPr>
        </p:nvSpPr>
        <p:spPr>
          <a:xfrm>
            <a:off x="304800" y="685800"/>
            <a:ext cx="8534400" cy="5943600"/>
          </a:xfrm>
        </p:spPr>
        <p:txBody>
          <a:bodyPr>
            <a:normAutofit fontScale="77500" lnSpcReduction="20000"/>
          </a:bodyPr>
          <a:lstStyle/>
          <a:p>
            <a:r>
              <a:rPr lang="en-US" b="1" dirty="0" err="1" smtClean="0"/>
              <a:t>Programme</a:t>
            </a:r>
            <a:r>
              <a:rPr lang="en-US" b="1" dirty="0" smtClean="0"/>
              <a:t> management, preparation of State/District Irrigation Plan, approval of annual action plan, monitoring etc.</a:t>
            </a:r>
          </a:p>
          <a:p>
            <a:r>
              <a:rPr lang="en-US" b="1" dirty="0" smtClean="0"/>
              <a:t>Promoting efficient water conveyance and precision water application devices like drips, sprinklers, pivots, rain-guns in the farm (</a:t>
            </a:r>
            <a:r>
              <a:rPr lang="en-US" b="1" dirty="0" err="1" smtClean="0"/>
              <a:t>Jal</a:t>
            </a:r>
            <a:r>
              <a:rPr lang="en-US" b="1" dirty="0" smtClean="0"/>
              <a:t> </a:t>
            </a:r>
            <a:r>
              <a:rPr lang="en-US" b="1" dirty="0" err="1" smtClean="0"/>
              <a:t>Sinchan</a:t>
            </a:r>
            <a:r>
              <a:rPr lang="en-US" b="1" dirty="0" smtClean="0"/>
              <a:t>)</a:t>
            </a:r>
          </a:p>
          <a:p>
            <a:r>
              <a:rPr lang="en-US" b="1" dirty="0" smtClean="0"/>
              <a:t>Topping up of input cost particularly under civil construction beyond permissible limit (40%), under MGNREGS for activities like lining inlet, outlet, silt traps, distribution system etc</a:t>
            </a:r>
          </a:p>
          <a:p>
            <a:r>
              <a:rPr lang="en-US" b="1" dirty="0" smtClean="0"/>
              <a:t>Construction of micro irrigation structures to supplement source creation activities including tube wells and dug wells (where ground water is available), which are not supported under PMKSY (WR), PMKSY (Watershed) and MGNREGS</a:t>
            </a:r>
          </a:p>
          <a:p>
            <a:r>
              <a:rPr lang="en-US" b="1" dirty="0" smtClean="0"/>
              <a:t>Secondary storage structures at tail end of canal system to store water when available in abundance (rainy season) or from perennial sources like streams for use during dry periods through effective on farm water management</a:t>
            </a:r>
            <a:endParaRPr lang="en-IN" b="1"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t>PMKSY (Per Drop More Crop)…</a:t>
            </a:r>
            <a:endParaRPr lang="en-IN" b="1" dirty="0"/>
          </a:p>
        </p:txBody>
      </p:sp>
      <p:sp>
        <p:nvSpPr>
          <p:cNvPr id="3" name="Content Placeholder 2"/>
          <p:cNvSpPr>
            <a:spLocks noGrp="1"/>
          </p:cNvSpPr>
          <p:nvPr>
            <p:ph idx="1"/>
          </p:nvPr>
        </p:nvSpPr>
        <p:spPr>
          <a:xfrm>
            <a:off x="304800" y="990600"/>
            <a:ext cx="8534400" cy="5867400"/>
          </a:xfrm>
        </p:spPr>
        <p:txBody>
          <a:bodyPr>
            <a:normAutofit fontScale="85000" lnSpcReduction="20000"/>
          </a:bodyPr>
          <a:lstStyle/>
          <a:p>
            <a:r>
              <a:rPr lang="en-US" b="1" dirty="0" smtClean="0"/>
              <a:t>Water lifting devices like diesel/electric/solar pump sets including water carriage pipes</a:t>
            </a:r>
          </a:p>
          <a:p>
            <a:r>
              <a:rPr lang="en-US" b="1" dirty="0" smtClean="0"/>
              <a:t>Extension activities for promotion of scientific moisture conservation and agronomic measures including cropping alignment to </a:t>
            </a:r>
            <a:r>
              <a:rPr lang="en-US" b="1" dirty="0" err="1" smtClean="0"/>
              <a:t>maximise</a:t>
            </a:r>
            <a:r>
              <a:rPr lang="en-US" b="1" dirty="0" smtClean="0"/>
              <a:t> use of available water including rainfall and </a:t>
            </a:r>
            <a:r>
              <a:rPr lang="en-US" b="1" dirty="0" err="1" smtClean="0"/>
              <a:t>minimise</a:t>
            </a:r>
            <a:r>
              <a:rPr lang="en-US" b="1" dirty="0" smtClean="0"/>
              <a:t> irrigation requirement (</a:t>
            </a:r>
            <a:r>
              <a:rPr lang="en-US" b="1" dirty="0" err="1" smtClean="0"/>
              <a:t>Jal</a:t>
            </a:r>
            <a:r>
              <a:rPr lang="en-US" b="1" dirty="0" smtClean="0"/>
              <a:t> </a:t>
            </a:r>
            <a:r>
              <a:rPr lang="en-US" b="1" dirty="0" err="1" smtClean="0"/>
              <a:t>sarankchan</a:t>
            </a:r>
            <a:r>
              <a:rPr lang="en-US" b="1" dirty="0" smtClean="0"/>
              <a:t>)</a:t>
            </a:r>
          </a:p>
          <a:p>
            <a:r>
              <a:rPr lang="en-US" b="1" dirty="0" smtClean="0"/>
              <a:t>CB, training for encouraging potential use of water source through technological, agronomic and management practices including community irrigation</a:t>
            </a:r>
          </a:p>
          <a:p>
            <a:r>
              <a:rPr lang="en-US" b="1" dirty="0" smtClean="0"/>
              <a:t>Awareness campaign on water saving technologies, practices, </a:t>
            </a:r>
            <a:r>
              <a:rPr lang="en-US" b="1" dirty="0" err="1" smtClean="0"/>
              <a:t>programmes</a:t>
            </a:r>
            <a:r>
              <a:rPr lang="en-US" b="1" dirty="0" smtClean="0"/>
              <a:t> etc</a:t>
            </a:r>
          </a:p>
          <a:p>
            <a:r>
              <a:rPr lang="en-US" b="1" dirty="0" smtClean="0"/>
              <a:t>Improved/innovative distribution system like pipe and box outlet system with controlled outlet and other activities of enhancing water use efficiency</a:t>
            </a:r>
          </a:p>
          <a:p>
            <a:endParaRPr lang="en-IN"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PMKSY (Watershed)</a:t>
            </a:r>
            <a:endParaRPr lang="en-IN" b="1" dirty="0"/>
          </a:p>
        </p:txBody>
      </p:sp>
      <p:sp>
        <p:nvSpPr>
          <p:cNvPr id="3" name="Content Placeholder 2"/>
          <p:cNvSpPr>
            <a:spLocks noGrp="1"/>
          </p:cNvSpPr>
          <p:nvPr>
            <p:ph idx="1"/>
          </p:nvPr>
        </p:nvSpPr>
        <p:spPr>
          <a:xfrm>
            <a:off x="304800" y="914400"/>
            <a:ext cx="8534400" cy="5638800"/>
          </a:xfrm>
        </p:spPr>
        <p:txBody>
          <a:bodyPr>
            <a:normAutofit fontScale="85000" lnSpcReduction="10000"/>
          </a:bodyPr>
          <a:lstStyle/>
          <a:p>
            <a:r>
              <a:rPr lang="en-US" b="1" dirty="0" smtClean="0"/>
              <a:t>Water harvesting structures such as check dams, </a:t>
            </a:r>
            <a:r>
              <a:rPr lang="en-US" b="1" dirty="0" err="1" smtClean="0"/>
              <a:t>nala</a:t>
            </a:r>
            <a:r>
              <a:rPr lang="en-US" b="1" dirty="0" smtClean="0"/>
              <a:t> bund, farm ponds, tanks etc.</a:t>
            </a:r>
          </a:p>
          <a:p>
            <a:r>
              <a:rPr lang="en-US" b="1" dirty="0" smtClean="0"/>
              <a:t>CB, EPA, ridge area treatment, drainage line treatment, soil and moisture conservation, nursery raising, </a:t>
            </a:r>
            <a:r>
              <a:rPr lang="en-US" b="1" dirty="0" err="1" smtClean="0"/>
              <a:t>afforestation</a:t>
            </a:r>
            <a:r>
              <a:rPr lang="en-US" b="1" dirty="0" smtClean="0"/>
              <a:t>, horticulture, pasture development, livelihood activities for the asset-less persons and production system &amp; micro enterprises for small and marginal farmers etc</a:t>
            </a:r>
          </a:p>
          <a:p>
            <a:r>
              <a:rPr lang="en-US" b="1" dirty="0" smtClean="0"/>
              <a:t>Effective rainfall management like field </a:t>
            </a:r>
            <a:r>
              <a:rPr lang="en-US" b="1" dirty="0" err="1" smtClean="0"/>
              <a:t>bunding</a:t>
            </a:r>
            <a:r>
              <a:rPr lang="en-US" b="1" dirty="0" smtClean="0"/>
              <a:t>, contour </a:t>
            </a:r>
            <a:r>
              <a:rPr lang="en-US" b="1" dirty="0" err="1" smtClean="0"/>
              <a:t>bunding</a:t>
            </a:r>
            <a:r>
              <a:rPr lang="en-US" b="1" dirty="0" smtClean="0"/>
              <a:t>/trenching, staggered trenching, land </a:t>
            </a:r>
            <a:r>
              <a:rPr lang="en-US" b="1" dirty="0" err="1" smtClean="0"/>
              <a:t>levelling</a:t>
            </a:r>
            <a:r>
              <a:rPr lang="en-US" b="1" dirty="0" smtClean="0"/>
              <a:t>, mulching etc.</a:t>
            </a:r>
          </a:p>
          <a:p>
            <a:r>
              <a:rPr lang="en-US" b="1" dirty="0" smtClean="0"/>
              <a:t>Converging with MGNREGS for creation of water source to full potential in identified backward </a:t>
            </a:r>
            <a:r>
              <a:rPr lang="en-US" b="1" dirty="0" err="1" smtClean="0"/>
              <a:t>rainfed</a:t>
            </a:r>
            <a:r>
              <a:rPr lang="en-US" b="1" dirty="0" smtClean="0"/>
              <a:t> blocks including renovation of traditional water bodies.</a:t>
            </a:r>
            <a:endParaRPr lang="en-IN" b="1"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MGNREGS</a:t>
            </a:r>
            <a:endParaRPr lang="en-IN" b="1" dirty="0"/>
          </a:p>
        </p:txBody>
      </p:sp>
      <p:sp>
        <p:nvSpPr>
          <p:cNvPr id="3" name="Content Placeholder 2"/>
          <p:cNvSpPr>
            <a:spLocks noGrp="1"/>
          </p:cNvSpPr>
          <p:nvPr>
            <p:ph idx="1"/>
          </p:nvPr>
        </p:nvSpPr>
        <p:spPr>
          <a:xfrm>
            <a:off x="381000" y="1066800"/>
            <a:ext cx="8458200" cy="5562600"/>
          </a:xfrm>
        </p:spPr>
        <p:txBody>
          <a:bodyPr>
            <a:normAutofit fontScale="85000" lnSpcReduction="10000"/>
          </a:bodyPr>
          <a:lstStyle/>
          <a:p>
            <a:r>
              <a:rPr lang="en-US" b="1" dirty="0" smtClean="0"/>
              <a:t>Water harvesting structures on individual lands of vulnerable sections, creation of new irrigation sources, </a:t>
            </a:r>
            <a:r>
              <a:rPr lang="en-US" b="1" dirty="0" err="1" smtClean="0"/>
              <a:t>upgradation</a:t>
            </a:r>
            <a:r>
              <a:rPr lang="en-US" b="1" dirty="0" smtClean="0"/>
              <a:t>/</a:t>
            </a:r>
            <a:r>
              <a:rPr lang="en-US" b="1" dirty="0" err="1" smtClean="0"/>
              <a:t>desilting</a:t>
            </a:r>
            <a:r>
              <a:rPr lang="en-US" b="1" dirty="0" smtClean="0"/>
              <a:t> of traditional water bodies, water conservation works etc.</a:t>
            </a:r>
          </a:p>
          <a:p>
            <a:r>
              <a:rPr lang="en-US" b="1" dirty="0" smtClean="0"/>
              <a:t>Supplementing soil and water conservation works in the identified back ward </a:t>
            </a:r>
            <a:r>
              <a:rPr lang="en-US" b="1" dirty="0" err="1" smtClean="0"/>
              <a:t>rainfed</a:t>
            </a:r>
            <a:r>
              <a:rPr lang="en-US" b="1" dirty="0" smtClean="0"/>
              <a:t> blocks by overlaying the plans with that of watershed projects for development to full potential</a:t>
            </a:r>
          </a:p>
          <a:p>
            <a:r>
              <a:rPr lang="en-US" b="1" dirty="0" err="1" smtClean="0"/>
              <a:t>Desiltation</a:t>
            </a:r>
            <a:r>
              <a:rPr lang="en-US" b="1" dirty="0" smtClean="0"/>
              <a:t> of canal &amp; distribution system, deepening and </a:t>
            </a:r>
            <a:r>
              <a:rPr lang="en-US" b="1" dirty="0" err="1" smtClean="0"/>
              <a:t>desilatation</a:t>
            </a:r>
            <a:r>
              <a:rPr lang="en-US" b="1" dirty="0" smtClean="0"/>
              <a:t> of existing water bodies, strengthening of bunds/embankments etc.</a:t>
            </a:r>
          </a:p>
          <a:p>
            <a:r>
              <a:rPr lang="en-US" b="1" dirty="0" smtClean="0"/>
              <a:t>Restoring the potential of traditional water storage systems through </a:t>
            </a:r>
            <a:r>
              <a:rPr lang="en-US" b="1" dirty="0" err="1" smtClean="0"/>
              <a:t>desiltation</a:t>
            </a:r>
            <a:r>
              <a:rPr lang="en-US" b="1" dirty="0" smtClean="0"/>
              <a:t> and deepening activities</a:t>
            </a:r>
            <a:endParaRPr lang="en-IN" b="1"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District Irrigation Plan</a:t>
            </a:r>
            <a:endParaRPr lang="en-IN" b="1" dirty="0"/>
          </a:p>
        </p:txBody>
      </p:sp>
      <p:sp>
        <p:nvSpPr>
          <p:cNvPr id="3" name="Content Placeholder 2"/>
          <p:cNvSpPr>
            <a:spLocks noGrp="1"/>
          </p:cNvSpPr>
          <p:nvPr>
            <p:ph idx="1"/>
          </p:nvPr>
        </p:nvSpPr>
        <p:spPr>
          <a:xfrm>
            <a:off x="457200" y="1447800"/>
            <a:ext cx="8229600" cy="4678363"/>
          </a:xfrm>
        </p:spPr>
        <p:txBody>
          <a:bodyPr>
            <a:normAutofit lnSpcReduction="10000"/>
          </a:bodyPr>
          <a:lstStyle/>
          <a:p>
            <a:r>
              <a:rPr lang="en-US" b="1" dirty="0" smtClean="0"/>
              <a:t>The corner stone for planning &amp; implementation of PMKSY</a:t>
            </a:r>
          </a:p>
          <a:p>
            <a:r>
              <a:rPr lang="en-US" b="1" dirty="0" smtClean="0"/>
              <a:t>It will identify the gaps in irrigation infrastructure after taking into consideration the District Agriculture Plans (DAPs) of RKVY vis-à-vis irrigation infrastructure and resources currently available. The gaps identified under Strategic Research &amp; Extension Plan (SREGP) will be made use in preparation of DIP</a:t>
            </a:r>
            <a:endParaRPr lang="en-IN" b="1"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District Irrigation Plan…</a:t>
            </a:r>
            <a:endParaRPr lang="en-IN" b="1" dirty="0"/>
          </a:p>
        </p:txBody>
      </p:sp>
      <p:sp>
        <p:nvSpPr>
          <p:cNvPr id="3" name="Content Placeholder 2"/>
          <p:cNvSpPr>
            <a:spLocks noGrp="1"/>
          </p:cNvSpPr>
          <p:nvPr>
            <p:ph idx="1"/>
          </p:nvPr>
        </p:nvSpPr>
        <p:spPr>
          <a:xfrm>
            <a:off x="457200" y="1143000"/>
            <a:ext cx="8305800" cy="5410200"/>
          </a:xfrm>
        </p:spPr>
        <p:txBody>
          <a:bodyPr>
            <a:normAutofit fontScale="85000" lnSpcReduction="20000"/>
          </a:bodyPr>
          <a:lstStyle/>
          <a:p>
            <a:r>
              <a:rPr lang="en-US" b="1" dirty="0" smtClean="0"/>
              <a:t>DIPs will present holistic irrigation development perspective of the district outlining medium to long term development plans integrating the following components:-</a:t>
            </a:r>
          </a:p>
          <a:p>
            <a:pPr>
              <a:buFont typeface="Wingdings" pitchFamily="2" charset="2"/>
              <a:buChar char="ü"/>
            </a:pPr>
            <a:r>
              <a:rPr lang="en-US" b="1" dirty="0" smtClean="0"/>
              <a:t>Water sources</a:t>
            </a:r>
          </a:p>
          <a:p>
            <a:pPr>
              <a:buFont typeface="Wingdings" pitchFamily="2" charset="2"/>
              <a:buChar char="ü"/>
            </a:pPr>
            <a:r>
              <a:rPr lang="en-US" b="1" dirty="0" smtClean="0"/>
              <a:t>Distribution network</a:t>
            </a:r>
          </a:p>
          <a:p>
            <a:pPr>
              <a:buFont typeface="Wingdings" pitchFamily="2" charset="2"/>
              <a:buChar char="ü"/>
            </a:pPr>
            <a:r>
              <a:rPr lang="en-US" b="1" dirty="0" smtClean="0"/>
              <a:t>Water use applications</a:t>
            </a:r>
          </a:p>
          <a:p>
            <a:r>
              <a:rPr lang="en-US" b="1" dirty="0" smtClean="0"/>
              <a:t>DIP will incorporate all usage of water like drinking &amp; domestic use, irrigation and industry </a:t>
            </a:r>
          </a:p>
          <a:p>
            <a:r>
              <a:rPr lang="en-US" b="1" dirty="0" smtClean="0"/>
              <a:t>Preparation of DIP shall be a joint activity of all participating departments</a:t>
            </a:r>
          </a:p>
          <a:p>
            <a:r>
              <a:rPr lang="en-US" b="1" dirty="0" smtClean="0"/>
              <a:t>It will form the compendium of all existing and proposed water resource network system in the district</a:t>
            </a:r>
          </a:p>
          <a:p>
            <a:endParaRPr lang="en-IN"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609600"/>
            <a:ext cx="8229600" cy="5867400"/>
          </a:xfrm>
        </p:spPr>
        <p:txBody>
          <a:bodyPr>
            <a:normAutofit fontScale="92500" lnSpcReduction="10000"/>
          </a:bodyPr>
          <a:lstStyle/>
          <a:p>
            <a:r>
              <a:rPr lang="en-US" b="1" dirty="0" smtClean="0"/>
              <a:t>DIP may be prepared at two levels – block &amp; district level</a:t>
            </a:r>
          </a:p>
          <a:p>
            <a:r>
              <a:rPr lang="en-US" b="1" dirty="0" smtClean="0"/>
              <a:t>Block wise irrigation plan is to be prepared depending on the available and potential water resources and water requirement for agriculture sector </a:t>
            </a:r>
            <a:r>
              <a:rPr lang="en-US" b="1" dirty="0" err="1" smtClean="0"/>
              <a:t>prioritising</a:t>
            </a:r>
            <a:r>
              <a:rPr lang="en-US" b="1" dirty="0" smtClean="0"/>
              <a:t> the activities based on socio economic and location specific requirement</a:t>
            </a:r>
          </a:p>
          <a:p>
            <a:r>
              <a:rPr lang="en-US" b="1" dirty="0" smtClean="0"/>
              <a:t>The block wise master plan is to be approved by Block </a:t>
            </a:r>
            <a:r>
              <a:rPr lang="en-US" b="1" dirty="0" err="1" smtClean="0"/>
              <a:t>Panchayath</a:t>
            </a:r>
            <a:r>
              <a:rPr lang="en-US" b="1" dirty="0" smtClean="0"/>
              <a:t> Committee and to be forwarded to the DPC for inclusion in the DIP</a:t>
            </a:r>
          </a:p>
          <a:p>
            <a:r>
              <a:rPr lang="en-US" b="1" dirty="0" smtClean="0"/>
              <a:t>The DIPs are to be vetted by the Governing Body of </a:t>
            </a:r>
            <a:r>
              <a:rPr lang="en-US" b="1" dirty="0" err="1" smtClean="0"/>
              <a:t>Jilla</a:t>
            </a:r>
            <a:r>
              <a:rPr lang="en-US" b="1" dirty="0" smtClean="0"/>
              <a:t> </a:t>
            </a:r>
            <a:r>
              <a:rPr lang="en-US" b="1" dirty="0" err="1" smtClean="0"/>
              <a:t>Panchayath</a:t>
            </a:r>
            <a:r>
              <a:rPr lang="en-US" b="1" dirty="0" smtClean="0"/>
              <a:t> and subsequently be incorporated in the SIP</a:t>
            </a:r>
            <a:endParaRPr lang="en-IN"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soil1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1139" name="Text Box 3"/>
          <p:cNvSpPr txBox="1">
            <a:spLocks noChangeArrowheads="1"/>
          </p:cNvSpPr>
          <p:nvPr/>
        </p:nvSpPr>
        <p:spPr bwMode="auto">
          <a:xfrm>
            <a:off x="228600" y="5791200"/>
            <a:ext cx="3657600" cy="366713"/>
          </a:xfrm>
          <a:prstGeom prst="rect">
            <a:avLst/>
          </a:prstGeom>
          <a:gradFill rotWithShape="1">
            <a:gsLst>
              <a:gs pos="0">
                <a:srgbClr val="99CC00"/>
              </a:gs>
              <a:gs pos="100000">
                <a:srgbClr val="0000FF"/>
              </a:gs>
            </a:gsLst>
            <a:lin ang="5400000" scaled="1"/>
          </a:gradFill>
          <a:ln w="9525" algn="ctr">
            <a:noFill/>
            <a:miter lim="800000"/>
            <a:headEnd/>
            <a:tailEnd/>
          </a:ln>
        </p:spPr>
        <p:txBody>
          <a:bodyPr>
            <a:spAutoFit/>
          </a:bodyPr>
          <a:lstStyle/>
          <a:p>
            <a:pPr algn="ctr">
              <a:spcBef>
                <a:spcPct val="50000"/>
              </a:spcBef>
            </a:pPr>
            <a:r>
              <a:rPr lang="en-US">
                <a:solidFill>
                  <a:schemeClr val="bg1"/>
                </a:solidFill>
                <a:effectLst/>
              </a:rPr>
              <a:t>Centripetal Terraces</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1371600"/>
            <a:ext cx="8229600" cy="5029200"/>
          </a:xfrm>
        </p:spPr>
        <p:txBody>
          <a:bodyPr>
            <a:normAutofit fontScale="92500" lnSpcReduction="10000"/>
          </a:bodyPr>
          <a:lstStyle/>
          <a:p>
            <a:r>
              <a:rPr lang="en-US" b="1" dirty="0" smtClean="0"/>
              <a:t>The DIP will include information on:-</a:t>
            </a:r>
          </a:p>
          <a:p>
            <a:pPr>
              <a:buFont typeface="Wingdings" pitchFamily="2" charset="2"/>
              <a:buChar char="ü"/>
            </a:pPr>
            <a:r>
              <a:rPr lang="en-US" b="1" dirty="0" smtClean="0"/>
              <a:t>All sources of available water</a:t>
            </a:r>
          </a:p>
          <a:p>
            <a:pPr>
              <a:buFont typeface="Wingdings" pitchFamily="2" charset="2"/>
              <a:buChar char="ü"/>
            </a:pPr>
            <a:r>
              <a:rPr lang="en-US" b="1" dirty="0" smtClean="0"/>
              <a:t>Distribution network</a:t>
            </a:r>
          </a:p>
          <a:p>
            <a:pPr>
              <a:buFont typeface="Wingdings" pitchFamily="2" charset="2"/>
              <a:buChar char="ü"/>
            </a:pPr>
            <a:r>
              <a:rPr lang="en-US" b="1" dirty="0" smtClean="0"/>
              <a:t>Defunct water bodies</a:t>
            </a:r>
          </a:p>
          <a:p>
            <a:pPr>
              <a:buFont typeface="Wingdings" pitchFamily="2" charset="2"/>
              <a:buChar char="ü"/>
            </a:pPr>
            <a:r>
              <a:rPr lang="en-US" b="1" dirty="0" smtClean="0"/>
              <a:t>New potential water sources, both surface &amp; sub-surface</a:t>
            </a:r>
          </a:p>
          <a:p>
            <a:pPr>
              <a:buFont typeface="Wingdings" pitchFamily="2" charset="2"/>
              <a:buChar char="ü"/>
            </a:pPr>
            <a:r>
              <a:rPr lang="en-US" b="1" dirty="0" smtClean="0"/>
              <a:t>Application &amp; conveyance provisions</a:t>
            </a:r>
          </a:p>
          <a:p>
            <a:pPr>
              <a:buFont typeface="Wingdings" pitchFamily="2" charset="2"/>
              <a:buChar char="ü"/>
            </a:pPr>
            <a:r>
              <a:rPr lang="en-US" b="1" dirty="0" smtClean="0"/>
              <a:t>Crops &amp; cropping system aligned to available/designed quantity of water and suitable to local agro ecology</a:t>
            </a:r>
          </a:p>
          <a:p>
            <a:endParaRPr lang="en-IN"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1143000"/>
            <a:ext cx="8229600" cy="5181600"/>
          </a:xfrm>
        </p:spPr>
        <p:txBody>
          <a:bodyPr/>
          <a:lstStyle/>
          <a:p>
            <a:r>
              <a:rPr lang="en-US" b="1" dirty="0" smtClean="0"/>
              <a:t>All activities pertaining water harvesting, water augmentation from surface/subsurface sources, distribution and application of water including repair, renovation and restoration of water bodies, major, medium and minor irrigation works, command area development etc. are to be taken up within the frame work of this master plan</a:t>
            </a:r>
            <a:endParaRPr lang="en-IN" b="1"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Role &amp; Responsibilities of WC Secretaries</a:t>
            </a:r>
            <a:endParaRPr lang="en-IN" dirty="0"/>
          </a:p>
        </p:txBody>
      </p:sp>
      <p:sp>
        <p:nvSpPr>
          <p:cNvPr id="3" name="Subtitle 2"/>
          <p:cNvSpPr>
            <a:spLocks noGrp="1"/>
          </p:cNvSpPr>
          <p:nvPr>
            <p:ph type="subTitle" idx="1"/>
          </p:nvPr>
        </p:nvSpPr>
        <p:spPr/>
        <p:txBody>
          <a:bodyPr/>
          <a:lstStyle/>
          <a:p>
            <a:endParaRPr lang="en-IN"/>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Your Tasks</a:t>
            </a:r>
            <a:endParaRPr lang="en-IN" dirty="0"/>
          </a:p>
        </p:txBody>
      </p:sp>
      <p:sp>
        <p:nvSpPr>
          <p:cNvPr id="3" name="Content Placeholder 2"/>
          <p:cNvSpPr>
            <a:spLocks noGrp="1"/>
          </p:cNvSpPr>
          <p:nvPr>
            <p:ph idx="1"/>
          </p:nvPr>
        </p:nvSpPr>
        <p:spPr>
          <a:xfrm>
            <a:off x="381000" y="1371600"/>
            <a:ext cx="8382000" cy="5105400"/>
          </a:xfrm>
        </p:spPr>
        <p:txBody>
          <a:bodyPr>
            <a:normAutofit fontScale="92500" lnSpcReduction="20000"/>
          </a:bodyPr>
          <a:lstStyle/>
          <a:p>
            <a:r>
              <a:rPr lang="en-US" b="1" dirty="0" smtClean="0"/>
              <a:t>Create community level structures like UG, SHGs/Watershed </a:t>
            </a:r>
            <a:r>
              <a:rPr lang="en-US" b="1" dirty="0" err="1" smtClean="0"/>
              <a:t>Grama</a:t>
            </a:r>
            <a:r>
              <a:rPr lang="en-US" b="1" dirty="0" smtClean="0"/>
              <a:t> </a:t>
            </a:r>
            <a:r>
              <a:rPr lang="en-US" b="1" dirty="0" err="1" smtClean="0"/>
              <a:t>Sabhas</a:t>
            </a:r>
            <a:endParaRPr lang="en-US" b="1" dirty="0" smtClean="0"/>
          </a:p>
          <a:p>
            <a:r>
              <a:rPr lang="en-US" b="1" dirty="0" smtClean="0"/>
              <a:t>Build rapport with the elected reps/political leaders/opinion makers etc.</a:t>
            </a:r>
          </a:p>
          <a:p>
            <a:r>
              <a:rPr lang="en-US" b="1" dirty="0" smtClean="0"/>
              <a:t> Create community awareness about the </a:t>
            </a:r>
            <a:r>
              <a:rPr lang="en-US" b="1" dirty="0" err="1" smtClean="0"/>
              <a:t>programme</a:t>
            </a:r>
            <a:endParaRPr lang="en-US" b="1" dirty="0" smtClean="0"/>
          </a:p>
          <a:p>
            <a:r>
              <a:rPr lang="en-US" b="1" dirty="0" smtClean="0"/>
              <a:t>Implement EPA works within the stipulated time limit</a:t>
            </a:r>
          </a:p>
          <a:p>
            <a:r>
              <a:rPr lang="en-US" b="1" dirty="0" smtClean="0"/>
              <a:t>Familiarize yourself with DPR, assimilate it</a:t>
            </a:r>
          </a:p>
          <a:p>
            <a:r>
              <a:rPr lang="en-US" b="1" dirty="0" smtClean="0"/>
              <a:t>Verify whether the activities suggested are suitable for the watershed area – take technical support of WDT</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b="1" dirty="0" smtClean="0"/>
              <a:t>Your Tasks …</a:t>
            </a:r>
            <a:endParaRPr lang="en-US" dirty="0"/>
          </a:p>
        </p:txBody>
      </p:sp>
      <p:sp>
        <p:nvSpPr>
          <p:cNvPr id="3" name="Content Placeholder 2"/>
          <p:cNvSpPr>
            <a:spLocks noGrp="1"/>
          </p:cNvSpPr>
          <p:nvPr>
            <p:ph idx="1"/>
          </p:nvPr>
        </p:nvSpPr>
        <p:spPr>
          <a:xfrm>
            <a:off x="457200" y="1219200"/>
            <a:ext cx="8229600" cy="5334000"/>
          </a:xfrm>
        </p:spPr>
        <p:txBody>
          <a:bodyPr>
            <a:normAutofit fontScale="85000" lnSpcReduction="10000"/>
          </a:bodyPr>
          <a:lstStyle/>
          <a:p>
            <a:r>
              <a:rPr lang="en-US" b="1" dirty="0" smtClean="0"/>
              <a:t>List out unfeasible works and intimate PIA with a resolution of WC</a:t>
            </a:r>
          </a:p>
          <a:p>
            <a:r>
              <a:rPr lang="en-US" b="1" dirty="0" smtClean="0"/>
              <a:t>Prepare a Scheme Register and enter work details up to date</a:t>
            </a:r>
          </a:p>
          <a:p>
            <a:r>
              <a:rPr lang="en-US" b="1" dirty="0" smtClean="0"/>
              <a:t>Prepare AAP for 3 years in a ridge to valley approach</a:t>
            </a:r>
          </a:p>
          <a:p>
            <a:r>
              <a:rPr lang="en-US" b="1" dirty="0" smtClean="0"/>
              <a:t>Facilitate estimate preparation</a:t>
            </a:r>
          </a:p>
          <a:p>
            <a:r>
              <a:rPr lang="en-US" b="1" dirty="0" err="1" smtClean="0"/>
              <a:t>Organise</a:t>
            </a:r>
            <a:r>
              <a:rPr lang="en-US" b="1" dirty="0" smtClean="0"/>
              <a:t> UGs for works in common land/assets</a:t>
            </a:r>
          </a:p>
          <a:p>
            <a:r>
              <a:rPr lang="en-US" b="1" dirty="0" smtClean="0"/>
              <a:t>For work in private land, applications may be collected in the prescribed form</a:t>
            </a:r>
          </a:p>
          <a:p>
            <a:r>
              <a:rPr lang="en-US" b="1" dirty="0" smtClean="0"/>
              <a:t>Grouping of 20-25 adjacent landholders &amp; make beneficiary groups</a:t>
            </a:r>
            <a:br>
              <a:rPr lang="en-US" b="1" dirty="0" smtClean="0"/>
            </a:br>
            <a:endParaRPr lang="en-IN" b="1"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Your Tasks …</a:t>
            </a:r>
            <a:endParaRPr lang="en-IN" dirty="0"/>
          </a:p>
        </p:txBody>
      </p:sp>
      <p:sp>
        <p:nvSpPr>
          <p:cNvPr id="3" name="Content Placeholder 2"/>
          <p:cNvSpPr>
            <a:spLocks noGrp="1"/>
          </p:cNvSpPr>
          <p:nvPr>
            <p:ph idx="1"/>
          </p:nvPr>
        </p:nvSpPr>
        <p:spPr/>
        <p:txBody>
          <a:bodyPr>
            <a:normAutofit lnSpcReduction="10000"/>
          </a:bodyPr>
          <a:lstStyle/>
          <a:p>
            <a:r>
              <a:rPr lang="en-US" b="1" dirty="0" smtClean="0"/>
              <a:t>Execute agreement</a:t>
            </a:r>
          </a:p>
          <a:p>
            <a:r>
              <a:rPr lang="en-US" b="1" dirty="0" smtClean="0"/>
              <a:t>Mobilization advance, part payments</a:t>
            </a:r>
          </a:p>
          <a:p>
            <a:r>
              <a:rPr lang="en-US" b="1" dirty="0" smtClean="0"/>
              <a:t>Purchase of materials, stocking &amp; distribution</a:t>
            </a:r>
          </a:p>
          <a:p>
            <a:r>
              <a:rPr lang="en-US" b="1" dirty="0" smtClean="0"/>
              <a:t>Monitoring of work execution</a:t>
            </a:r>
          </a:p>
          <a:p>
            <a:r>
              <a:rPr lang="en-US" b="1" dirty="0" smtClean="0"/>
              <a:t>Facilitate bill preparation</a:t>
            </a:r>
          </a:p>
          <a:p>
            <a:r>
              <a:rPr lang="en-US" b="1" dirty="0" smtClean="0"/>
              <a:t>Collection &amp; remittance of WDF</a:t>
            </a:r>
          </a:p>
          <a:p>
            <a:r>
              <a:rPr lang="en-US" b="1" dirty="0" smtClean="0"/>
              <a:t>Payment of bill amount</a:t>
            </a:r>
          </a:p>
          <a:p>
            <a:r>
              <a:rPr lang="en-US" b="1" dirty="0" smtClean="0"/>
              <a:t>Explore convergence possibilities</a:t>
            </a:r>
          </a:p>
          <a:p>
            <a:endParaRPr lang="en-US" dirty="0" smtClean="0"/>
          </a:p>
          <a:p>
            <a:endParaRPr lang="en-IN"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Your Tasks …</a:t>
            </a:r>
            <a:endParaRPr lang="en-US" b="1" dirty="0"/>
          </a:p>
        </p:txBody>
      </p:sp>
      <p:sp>
        <p:nvSpPr>
          <p:cNvPr id="3" name="Content Placeholder 2"/>
          <p:cNvSpPr>
            <a:spLocks noGrp="1"/>
          </p:cNvSpPr>
          <p:nvPr>
            <p:ph idx="1"/>
          </p:nvPr>
        </p:nvSpPr>
        <p:spPr/>
        <p:txBody>
          <a:bodyPr>
            <a:noAutofit/>
          </a:bodyPr>
          <a:lstStyle/>
          <a:p>
            <a:pPr lvl="0"/>
            <a:r>
              <a:rPr lang="en-US" sz="2800" b="1" dirty="0" smtClean="0"/>
              <a:t>Convening meetings of Gram </a:t>
            </a:r>
            <a:r>
              <a:rPr lang="en-US" sz="2800" b="1" dirty="0" err="1" smtClean="0"/>
              <a:t>Sabha</a:t>
            </a:r>
            <a:r>
              <a:rPr lang="en-US" sz="2800" b="1" dirty="0" smtClean="0"/>
              <a:t>/Gram </a:t>
            </a:r>
            <a:r>
              <a:rPr lang="en-US" sz="2800" b="1" dirty="0" err="1" smtClean="0"/>
              <a:t>Panchayath</a:t>
            </a:r>
            <a:r>
              <a:rPr lang="en-US" sz="2800" b="1" dirty="0" smtClean="0"/>
              <a:t>, Watershed Committee for facilitating the decision-making processes in the context of Watershed Development Project. </a:t>
            </a:r>
          </a:p>
          <a:p>
            <a:pPr lvl="0"/>
            <a:r>
              <a:rPr lang="en-US" sz="2800" b="1" dirty="0" smtClean="0"/>
              <a:t>Taking follow up action on all decisions. </a:t>
            </a:r>
          </a:p>
          <a:p>
            <a:pPr lvl="0"/>
            <a:r>
              <a:rPr lang="en-US" sz="2800" b="1" dirty="0" smtClean="0"/>
              <a:t>Maintaining all records of project activities and proceedings of the meetings of Gram </a:t>
            </a:r>
            <a:r>
              <a:rPr lang="en-US" sz="2800" b="1" dirty="0" err="1" smtClean="0"/>
              <a:t>Panchayath</a:t>
            </a:r>
            <a:r>
              <a:rPr lang="en-US" sz="2800" b="1" dirty="0" smtClean="0"/>
              <a:t>, Watershed Committee and other institutions for watershed Development Project. </a:t>
            </a:r>
          </a:p>
          <a:p>
            <a:endParaRPr lang="en-US" sz="2800"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Your Tasks …</a:t>
            </a:r>
            <a:endParaRPr lang="en-US" b="1" dirty="0"/>
          </a:p>
        </p:txBody>
      </p:sp>
      <p:sp>
        <p:nvSpPr>
          <p:cNvPr id="3" name="Content Placeholder 2"/>
          <p:cNvSpPr>
            <a:spLocks noGrp="1"/>
          </p:cNvSpPr>
          <p:nvPr>
            <p:ph idx="1"/>
          </p:nvPr>
        </p:nvSpPr>
        <p:spPr/>
        <p:txBody>
          <a:bodyPr>
            <a:normAutofit fontScale="92500" lnSpcReduction="10000"/>
          </a:bodyPr>
          <a:lstStyle/>
          <a:p>
            <a:r>
              <a:rPr lang="en-US" b="1" dirty="0" smtClean="0"/>
              <a:t>Strengthen Watershed Committees</a:t>
            </a:r>
          </a:p>
          <a:p>
            <a:r>
              <a:rPr lang="en-US" b="1" dirty="0" smtClean="0"/>
              <a:t>Convene meeting of WC and arrive decisions for immediate intervention areas</a:t>
            </a:r>
          </a:p>
          <a:p>
            <a:r>
              <a:rPr lang="en-US" b="1" dirty="0" smtClean="0"/>
              <a:t>Prepare all the registers required for WC</a:t>
            </a:r>
          </a:p>
          <a:p>
            <a:r>
              <a:rPr lang="en-US" b="1" dirty="0" smtClean="0"/>
              <a:t>Open Joint Bank A/c of WC</a:t>
            </a:r>
          </a:p>
          <a:p>
            <a:r>
              <a:rPr lang="en-US" b="1" dirty="0" smtClean="0"/>
              <a:t>Open WDF A/c</a:t>
            </a:r>
          </a:p>
          <a:p>
            <a:r>
              <a:rPr lang="en-US" b="1" dirty="0" smtClean="0"/>
              <a:t>Assess the level of awareness among the community about the </a:t>
            </a:r>
            <a:r>
              <a:rPr lang="en-US" b="1" dirty="0" err="1" smtClean="0"/>
              <a:t>programme</a:t>
            </a:r>
            <a:r>
              <a:rPr lang="en-US" b="1" dirty="0" smtClean="0"/>
              <a:t> and prepare an IEC plan and submit it to the PIA</a:t>
            </a:r>
          </a:p>
          <a:p>
            <a:endParaRPr lang="en-US" b="1" dirty="0" smtClean="0"/>
          </a:p>
          <a:p>
            <a:endParaRPr lang="en-US" dirty="0" smtClean="0"/>
          </a:p>
          <a:p>
            <a:endParaRPr lang="en-US" dirty="0" smtClean="0"/>
          </a:p>
          <a:p>
            <a:endParaRPr lang="en-US" dirty="0" smtClean="0"/>
          </a:p>
          <a:p>
            <a:endParaRPr 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Your Tasks…</a:t>
            </a:r>
            <a:endParaRPr lang="en-US" dirty="0"/>
          </a:p>
        </p:txBody>
      </p:sp>
      <p:sp>
        <p:nvSpPr>
          <p:cNvPr id="3" name="Content Placeholder 2"/>
          <p:cNvSpPr>
            <a:spLocks noGrp="1"/>
          </p:cNvSpPr>
          <p:nvPr>
            <p:ph idx="1"/>
          </p:nvPr>
        </p:nvSpPr>
        <p:spPr>
          <a:xfrm>
            <a:off x="457200" y="1371600"/>
            <a:ext cx="8229600" cy="4953000"/>
          </a:xfrm>
        </p:spPr>
        <p:txBody>
          <a:bodyPr>
            <a:normAutofit fontScale="77500" lnSpcReduction="20000"/>
          </a:bodyPr>
          <a:lstStyle/>
          <a:p>
            <a:r>
              <a:rPr lang="en-US" b="1" dirty="0" smtClean="0"/>
              <a:t>Prepare a directory of SHGs/NHGs in the watershed area</a:t>
            </a:r>
          </a:p>
          <a:p>
            <a:r>
              <a:rPr lang="en-US" b="1" dirty="0" smtClean="0"/>
              <a:t>Formation of new SHGs, if found necessary</a:t>
            </a:r>
          </a:p>
          <a:p>
            <a:r>
              <a:rPr lang="en-US" b="1" dirty="0" smtClean="0"/>
              <a:t>Initiate action for preparing LAP</a:t>
            </a:r>
          </a:p>
          <a:p>
            <a:r>
              <a:rPr lang="en-US" b="1" dirty="0" smtClean="0"/>
              <a:t>Collect socio economic data of house holds to include in the LAP</a:t>
            </a:r>
          </a:p>
          <a:p>
            <a:r>
              <a:rPr lang="en-US" b="1" dirty="0" smtClean="0"/>
              <a:t>Formation of JLGs as and when required</a:t>
            </a:r>
          </a:p>
          <a:p>
            <a:r>
              <a:rPr lang="en-US" b="1" dirty="0" smtClean="0"/>
              <a:t>Ensure repayment of Seed Money</a:t>
            </a:r>
          </a:p>
          <a:p>
            <a:r>
              <a:rPr lang="en-US" b="1" dirty="0" smtClean="0"/>
              <a:t>Implementation of Production System component</a:t>
            </a:r>
          </a:p>
          <a:p>
            <a:r>
              <a:rPr lang="en-US" b="1" dirty="0" smtClean="0"/>
              <a:t>Training need assessment among the SHGs/NHGs/UGs/CDS/ADS/Farmers and prepare a Capacity Building Plan and submit it to the PIA</a:t>
            </a:r>
          </a:p>
          <a:p>
            <a:pPr lvl="0"/>
            <a:r>
              <a:rPr lang="en-US" b="1" dirty="0" smtClean="0">
                <a:cs typeface="Calibri" pitchFamily="34" charset="0"/>
              </a:rPr>
              <a:t>Timely review of field level project implementation and resolving problems.</a:t>
            </a:r>
          </a:p>
          <a:p>
            <a:endParaRPr lang="en-US" b="1" dirty="0" smtClean="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4294967295"/>
          </p:nvPr>
        </p:nvGraphicFramePr>
        <p:xfrm>
          <a:off x="533400" y="304800"/>
          <a:ext cx="80772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soil27"/>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2163" name="Text Box 3"/>
          <p:cNvSpPr txBox="1">
            <a:spLocks noChangeArrowheads="1"/>
          </p:cNvSpPr>
          <p:nvPr/>
        </p:nvSpPr>
        <p:spPr bwMode="auto">
          <a:xfrm>
            <a:off x="2438400" y="5715000"/>
            <a:ext cx="3505200" cy="823913"/>
          </a:xfrm>
          <a:prstGeom prst="rect">
            <a:avLst/>
          </a:prstGeom>
          <a:solidFill>
            <a:schemeClr val="bg1"/>
          </a:solidFill>
          <a:ln w="9525">
            <a:noFill/>
            <a:miter lim="800000"/>
            <a:headEnd/>
            <a:tailEnd/>
          </a:ln>
        </p:spPr>
        <p:txBody>
          <a:bodyPr>
            <a:spAutoFit/>
          </a:bodyPr>
          <a:lstStyle/>
          <a:p>
            <a:pPr algn="ctr">
              <a:spcBef>
                <a:spcPct val="50000"/>
              </a:spcBef>
            </a:pPr>
            <a:r>
              <a:rPr lang="en-US" sz="4800" b="1">
                <a:effectLst/>
                <a:latin typeface="Times New Roman" pitchFamily="18" charset="0"/>
              </a:rPr>
              <a:t>husk mulch</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AutoShape 2"/>
          <p:cNvSpPr>
            <a:spLocks noChangeArrowheads="1"/>
          </p:cNvSpPr>
          <p:nvPr/>
        </p:nvSpPr>
        <p:spPr bwMode="auto">
          <a:xfrm>
            <a:off x="4267200" y="3810000"/>
            <a:ext cx="4419600" cy="2209800"/>
          </a:xfrm>
          <a:prstGeom prst="hexagon">
            <a:avLst>
              <a:gd name="adj" fmla="val 50000"/>
              <a:gd name="vf" fmla="val 115470"/>
            </a:avLst>
          </a:prstGeom>
          <a:solidFill>
            <a:srgbClr val="CCFFCC"/>
          </a:solidFill>
          <a:ln w="9525">
            <a:solidFill>
              <a:schemeClr val="tx1"/>
            </a:solidFill>
            <a:miter lim="800000"/>
            <a:headEnd/>
            <a:tailEnd/>
          </a:ln>
        </p:spPr>
        <p:txBody>
          <a:bodyPr wrap="none" anchor="ctr"/>
          <a:lstStyle/>
          <a:p>
            <a:endParaRPr lang="en-US"/>
          </a:p>
        </p:txBody>
      </p:sp>
      <p:pic>
        <p:nvPicPr>
          <p:cNvPr id="100355" name="Picture 3" descr="swc16"/>
          <p:cNvPicPr>
            <a:picLocks noChangeAspect="1" noChangeArrowheads="1"/>
          </p:cNvPicPr>
          <p:nvPr/>
        </p:nvPicPr>
        <p:blipFill>
          <a:blip r:embed="rId2">
            <a:lum bright="18000"/>
          </a:blip>
          <a:srcRect/>
          <a:stretch>
            <a:fillRect/>
          </a:stretch>
        </p:blipFill>
        <p:spPr bwMode="auto">
          <a:xfrm>
            <a:off x="0" y="457200"/>
            <a:ext cx="3970338" cy="5791200"/>
          </a:xfrm>
          <a:prstGeom prst="rect">
            <a:avLst/>
          </a:prstGeom>
          <a:noFill/>
          <a:ln w="9525">
            <a:noFill/>
            <a:miter lim="800000"/>
            <a:headEnd/>
            <a:tailEnd/>
          </a:ln>
        </p:spPr>
      </p:pic>
      <p:pic>
        <p:nvPicPr>
          <p:cNvPr id="100356" name="Picture 4" descr="swc17"/>
          <p:cNvPicPr>
            <a:picLocks noChangeAspect="1" noChangeArrowheads="1"/>
          </p:cNvPicPr>
          <p:nvPr/>
        </p:nvPicPr>
        <p:blipFill>
          <a:blip r:embed="rId3"/>
          <a:srcRect/>
          <a:stretch>
            <a:fillRect/>
          </a:stretch>
        </p:blipFill>
        <p:spPr bwMode="auto">
          <a:xfrm>
            <a:off x="4038600" y="457200"/>
            <a:ext cx="4660900" cy="3000375"/>
          </a:xfrm>
          <a:prstGeom prst="rect">
            <a:avLst/>
          </a:prstGeom>
          <a:noFill/>
          <a:ln w="9525">
            <a:noFill/>
            <a:miter lim="800000"/>
            <a:headEnd/>
            <a:tailEnd/>
          </a:ln>
        </p:spPr>
      </p:pic>
      <p:sp>
        <p:nvSpPr>
          <p:cNvPr id="100357" name="Text Box 5"/>
          <p:cNvSpPr txBox="1">
            <a:spLocks noChangeArrowheads="1"/>
          </p:cNvSpPr>
          <p:nvPr/>
        </p:nvSpPr>
        <p:spPr bwMode="auto">
          <a:xfrm>
            <a:off x="4840288" y="4267200"/>
            <a:ext cx="3084512" cy="1138238"/>
          </a:xfrm>
          <a:prstGeom prst="rect">
            <a:avLst/>
          </a:prstGeom>
          <a:noFill/>
          <a:ln w="9525">
            <a:noFill/>
            <a:miter lim="800000"/>
            <a:headEnd/>
            <a:tailEnd/>
          </a:ln>
        </p:spPr>
        <p:txBody>
          <a:bodyPr wrap="none">
            <a:spAutoFit/>
          </a:bodyPr>
          <a:lstStyle/>
          <a:p>
            <a:pPr algn="ctr">
              <a:buFontTx/>
              <a:buNone/>
            </a:pPr>
            <a:r>
              <a:rPr lang="en-US" sz="2000" b="1">
                <a:solidFill>
                  <a:srgbClr val="A50021"/>
                </a:solidFill>
              </a:rPr>
              <a:t>Coconut Husk Burial</a:t>
            </a:r>
          </a:p>
          <a:p>
            <a:pPr algn="ctr">
              <a:buFontTx/>
              <a:buNone/>
            </a:pPr>
            <a:r>
              <a:rPr lang="en-US" sz="2000" b="1">
                <a:solidFill>
                  <a:srgbClr val="A50021"/>
                </a:solidFill>
              </a:rPr>
              <a:t>for</a:t>
            </a:r>
          </a:p>
          <a:p>
            <a:pPr algn="ctr">
              <a:buFontTx/>
              <a:buNone/>
            </a:pPr>
            <a:r>
              <a:rPr lang="en-US" sz="2000" b="1">
                <a:solidFill>
                  <a:srgbClr val="A50021"/>
                </a:solidFill>
              </a:rPr>
              <a:t>Moisture Conservation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pic223 copy"/>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2" descr="https://encrypted-tbn2.gstatic.com/images?q=tbn:ANd9GcQlHaUBU0VDVZLyy3Pk81EOkRunBkSnr2qvrpdWl4mxrh9aSZt25w"/>
          <p:cNvPicPr>
            <a:picLocks noChangeAspect="1" noChangeArrowheads="1"/>
          </p:cNvPicPr>
          <p:nvPr/>
        </p:nvPicPr>
        <p:blipFill>
          <a:blip r:embed="rId2"/>
          <a:srcRect/>
          <a:stretch>
            <a:fillRect/>
          </a:stretch>
        </p:blipFill>
        <p:spPr bwMode="auto">
          <a:xfrm>
            <a:off x="1066800" y="1666345"/>
            <a:ext cx="7315200" cy="4773876"/>
          </a:xfrm>
          <a:prstGeom prst="rect">
            <a:avLst/>
          </a:prstGeom>
          <a:noFill/>
        </p:spPr>
      </p:pic>
      <p:sp>
        <p:nvSpPr>
          <p:cNvPr id="3" name="Title 2"/>
          <p:cNvSpPr>
            <a:spLocks noGrp="1"/>
          </p:cNvSpPr>
          <p:nvPr>
            <p:ph type="title"/>
          </p:nvPr>
        </p:nvSpPr>
        <p:spPr/>
        <p:txBody>
          <a:bodyPr/>
          <a:lstStyle/>
          <a:p>
            <a:endParaRPr lang="en-IN"/>
          </a:p>
        </p:txBody>
      </p:sp>
      <p:sp>
        <p:nvSpPr>
          <p:cNvPr id="4" name="Picture Placeholder 3"/>
          <p:cNvSpPr>
            <a:spLocks noGrp="1"/>
          </p:cNvSpPr>
          <p:nvPr>
            <p:ph type="pic" idx="1"/>
          </p:nvPr>
        </p:nvSpPr>
        <p:spPr>
          <a:xfrm>
            <a:off x="1447800" y="1143000"/>
            <a:ext cx="6477000" cy="4953000"/>
          </a:xfrm>
        </p:spPr>
      </p:sp>
      <p:sp>
        <p:nvSpPr>
          <p:cNvPr id="5" name="Text Placeholder 4"/>
          <p:cNvSpPr>
            <a:spLocks noGrp="1"/>
          </p:cNvSpPr>
          <p:nvPr>
            <p:ph type="body" sz="half" idx="2"/>
          </p:nvPr>
        </p:nvSpPr>
        <p:spPr>
          <a:xfrm>
            <a:off x="1524000" y="228600"/>
            <a:ext cx="6324600" cy="1066800"/>
          </a:xfrm>
        </p:spPr>
        <p:txBody>
          <a:bodyPr>
            <a:normAutofit/>
          </a:bodyPr>
          <a:lstStyle/>
          <a:p>
            <a:r>
              <a:rPr lang="en-US" sz="3200" b="1" dirty="0" smtClean="0"/>
              <a:t>Sub surface Dam</a:t>
            </a:r>
            <a:endParaRPr lang="en-IN" sz="32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Footer Placeholder 2"/>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solidFill>
                  <a:schemeClr val="tx1"/>
                </a:solidFill>
              </a:rPr>
              <a:t>Presentation © IDL </a:t>
            </a:r>
          </a:p>
        </p:txBody>
      </p:sp>
      <p:graphicFrame>
        <p:nvGraphicFramePr>
          <p:cNvPr id="83971" name="Object 2"/>
          <p:cNvGraphicFramePr>
            <a:graphicFrameLocks noChangeAspect="1"/>
          </p:cNvGraphicFramePr>
          <p:nvPr/>
        </p:nvGraphicFramePr>
        <p:xfrm>
          <a:off x="12700" y="9525"/>
          <a:ext cx="9131300" cy="6848475"/>
        </p:xfrm>
        <a:graphic>
          <a:graphicData uri="http://schemas.openxmlformats.org/presentationml/2006/ole">
            <p:oleObj spid="_x0000_s1026" name="Slide" r:id="rId3" imgW="4565650" imgH="3424238" progId="PowerPoint.Slide.8">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AutoShape 4" descr="http://www.thehindu.com/multimedia/dynamic/01481/09TY_VENNAR_1481329f.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IN"/>
          </a:p>
        </p:txBody>
      </p:sp>
      <p:sp>
        <p:nvSpPr>
          <p:cNvPr id="193542" name="AutoShape 6" descr="http://www.thehindu.com/multimedia/dynamic/01481/09TY_VENNAR_1481329f.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IN"/>
          </a:p>
        </p:txBody>
      </p:sp>
      <p:pic>
        <p:nvPicPr>
          <p:cNvPr id="193544" name="Picture 8" descr="http://www.thehindu.com/multimedia/dynamic/01481/09TY_VENNAR_1481329f.jpg"/>
          <p:cNvPicPr>
            <a:picLocks noChangeAspect="1" noChangeArrowheads="1"/>
          </p:cNvPicPr>
          <p:nvPr/>
        </p:nvPicPr>
        <p:blipFill>
          <a:blip r:embed="rId2"/>
          <a:srcRect/>
          <a:stretch>
            <a:fillRect/>
          </a:stretch>
        </p:blipFill>
        <p:spPr bwMode="auto">
          <a:xfrm>
            <a:off x="609600" y="1066800"/>
            <a:ext cx="8148780" cy="5257800"/>
          </a:xfrm>
          <a:prstGeom prst="rect">
            <a:avLst/>
          </a:prstGeom>
          <a:noFill/>
        </p:spPr>
      </p:pic>
      <p:sp>
        <p:nvSpPr>
          <p:cNvPr id="5" name="Title 4"/>
          <p:cNvSpPr>
            <a:spLocks noGrp="1"/>
          </p:cNvSpPr>
          <p:nvPr>
            <p:ph type="ctrTitle"/>
          </p:nvPr>
        </p:nvSpPr>
        <p:spPr>
          <a:xfrm>
            <a:off x="685800" y="533399"/>
            <a:ext cx="7772400" cy="533401"/>
          </a:xfrm>
        </p:spPr>
        <p:txBody>
          <a:bodyPr>
            <a:normAutofit fontScale="90000"/>
          </a:bodyPr>
          <a:lstStyle/>
          <a:p>
            <a:r>
              <a:rPr lang="en-US" b="1" dirty="0" smtClean="0"/>
              <a:t>Sub surface Dam</a:t>
            </a:r>
            <a:r>
              <a:rPr lang="en-IN" b="1" dirty="0" smtClean="0"/>
              <a:t/>
            </a:r>
            <a:br>
              <a:rPr lang="en-IN" b="1" dirty="0" smtClean="0"/>
            </a:br>
            <a:endParaRPr lang="en-IN" dirty="0"/>
          </a:p>
        </p:txBody>
      </p:sp>
      <p:sp>
        <p:nvSpPr>
          <p:cNvPr id="6" name="Subtitle 5"/>
          <p:cNvSpPr>
            <a:spLocks noGrp="1"/>
          </p:cNvSpPr>
          <p:nvPr>
            <p:ph type="subTitle" idx="1"/>
          </p:nvPr>
        </p:nvSpPr>
        <p:spPr/>
        <p:txBody>
          <a:bodyPr/>
          <a:lstStyle/>
          <a:p>
            <a:endParaRPr lang="en-I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ChangeArrowheads="1"/>
          </p:cNvSpPr>
          <p:nvPr/>
        </p:nvSpPr>
        <p:spPr bwMode="auto">
          <a:xfrm>
            <a:off x="457200" y="0"/>
            <a:ext cx="8229600" cy="685800"/>
          </a:xfrm>
          <a:prstGeom prst="rect">
            <a:avLst/>
          </a:prstGeom>
          <a:noFill/>
          <a:ln w="9525">
            <a:noFill/>
            <a:miter lim="800000"/>
            <a:headEnd/>
            <a:tailEnd/>
          </a:ln>
          <a:effectLst/>
        </p:spPr>
        <p:txBody>
          <a:bodyPr anchor="ctr"/>
          <a:lstStyle/>
          <a:p>
            <a:pPr algn="l">
              <a:lnSpc>
                <a:spcPct val="85000"/>
              </a:lnSpc>
              <a:spcBef>
                <a:spcPct val="0"/>
              </a:spcBef>
              <a:buFontTx/>
              <a:buNone/>
              <a:defRPr/>
            </a:pPr>
            <a:r>
              <a:rPr lang="en-US" sz="2500" b="1">
                <a:solidFill>
                  <a:schemeClr val="accent1"/>
                </a:solidFill>
                <a:effectLst>
                  <a:outerShdw blurRad="38100" dist="38100" dir="2700000" algn="tl">
                    <a:srgbClr val="000000"/>
                  </a:outerShdw>
                </a:effectLst>
                <a:latin typeface="Book Antiqua" pitchFamily="18" charset="0"/>
              </a:rPr>
              <a:t>Agri-horti land use</a:t>
            </a:r>
          </a:p>
        </p:txBody>
      </p:sp>
      <p:graphicFrame>
        <p:nvGraphicFramePr>
          <p:cNvPr id="103427" name="Object 3"/>
          <p:cNvGraphicFramePr>
            <a:graphicFrameLocks noChangeAspect="1"/>
          </p:cNvGraphicFramePr>
          <p:nvPr/>
        </p:nvGraphicFramePr>
        <p:xfrm>
          <a:off x="533400" y="838200"/>
          <a:ext cx="3808413" cy="5486400"/>
        </p:xfrm>
        <a:graphic>
          <a:graphicData uri="http://schemas.openxmlformats.org/presentationml/2006/ole">
            <p:oleObj spid="_x0000_s2050" name="Bitmap Image" r:id="rId3" imgW="3238952" imgH="4667902" progId="PBrush">
              <p:embed/>
            </p:oleObj>
          </a:graphicData>
        </a:graphic>
      </p:graphicFrame>
      <p:pic>
        <p:nvPicPr>
          <p:cNvPr id="103428" name="Picture 4" descr="DSC02051"/>
          <p:cNvPicPr>
            <a:picLocks noChangeAspect="1" noChangeArrowheads="1"/>
          </p:cNvPicPr>
          <p:nvPr/>
        </p:nvPicPr>
        <p:blipFill>
          <a:blip r:embed="rId4">
            <a:lum bright="12000"/>
          </a:blip>
          <a:srcRect/>
          <a:stretch>
            <a:fillRect/>
          </a:stretch>
        </p:blipFill>
        <p:spPr bwMode="auto">
          <a:xfrm>
            <a:off x="4495800" y="685800"/>
            <a:ext cx="3733800" cy="2800350"/>
          </a:xfrm>
          <a:prstGeom prst="rect">
            <a:avLst/>
          </a:prstGeom>
          <a:noFill/>
          <a:ln w="9525">
            <a:noFill/>
            <a:miter lim="800000"/>
            <a:headEnd/>
            <a:tailEnd/>
          </a:ln>
        </p:spPr>
      </p:pic>
      <p:pic>
        <p:nvPicPr>
          <p:cNvPr id="103429" name="Picture 5" descr="DSC00769"/>
          <p:cNvPicPr>
            <a:picLocks noChangeAspect="1" noChangeArrowheads="1"/>
          </p:cNvPicPr>
          <p:nvPr/>
        </p:nvPicPr>
        <p:blipFill>
          <a:blip r:embed="rId5"/>
          <a:srcRect/>
          <a:stretch>
            <a:fillRect/>
          </a:stretch>
        </p:blipFill>
        <p:spPr bwMode="auto">
          <a:xfrm>
            <a:off x="4572000" y="3733800"/>
            <a:ext cx="3581400" cy="2686050"/>
          </a:xfrm>
          <a:prstGeom prst="rect">
            <a:avLst/>
          </a:prstGeom>
          <a:noFill/>
          <a:ln w="9525">
            <a:noFill/>
            <a:miter lim="800000"/>
            <a:headEnd/>
            <a:tailEnd/>
          </a:ln>
        </p:spPr>
      </p:pic>
      <p:sp>
        <p:nvSpPr>
          <p:cNvPr id="103430" name="Rectangle 6"/>
          <p:cNvSpPr>
            <a:spLocks noChangeArrowheads="1"/>
          </p:cNvSpPr>
          <p:nvPr/>
        </p:nvSpPr>
        <p:spPr bwMode="auto">
          <a:xfrm>
            <a:off x="7812088" y="6453188"/>
            <a:ext cx="1258887" cy="215900"/>
          </a:xfrm>
          <a:prstGeom prst="rect">
            <a:avLst/>
          </a:prstGeom>
          <a:solidFill>
            <a:schemeClr val="bg1"/>
          </a:solidFill>
          <a:ln w="12700">
            <a:solidFill>
              <a:schemeClr val="bg1"/>
            </a:solidFill>
            <a:miter lim="800000"/>
            <a:headEnd/>
            <a:tailEnd/>
          </a:ln>
        </p:spPr>
        <p:txBody>
          <a:bodyPr wrap="none" lIns="92075" tIns="46038" rIns="92075" bIns="46038" anchor="ctr"/>
          <a:lstStyle/>
          <a:p>
            <a:pPr algn="ctr"/>
            <a:endParaRPr lang="en-AU" sz="1800">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descr="Gabion boxes"/>
          <p:cNvPicPr>
            <a:picLocks noChangeAspect="1" noChangeArrowheads="1"/>
          </p:cNvPicPr>
          <p:nvPr/>
        </p:nvPicPr>
        <p:blipFill>
          <a:blip r:embed="rId2"/>
          <a:srcRect/>
          <a:stretch>
            <a:fillRect/>
          </a:stretch>
        </p:blipFill>
        <p:spPr bwMode="auto">
          <a:xfrm>
            <a:off x="609600" y="958453"/>
            <a:ext cx="8176793" cy="5213747"/>
          </a:xfrm>
          <a:prstGeom prst="rect">
            <a:avLst/>
          </a:prstGeom>
          <a:noFill/>
        </p:spPr>
      </p:pic>
      <p:sp>
        <p:nvSpPr>
          <p:cNvPr id="3" name="Title 2"/>
          <p:cNvSpPr>
            <a:spLocks noGrp="1"/>
          </p:cNvSpPr>
          <p:nvPr>
            <p:ph type="title"/>
          </p:nvPr>
        </p:nvSpPr>
        <p:spPr>
          <a:xfrm>
            <a:off x="457200" y="274638"/>
            <a:ext cx="8229600" cy="563562"/>
          </a:xfrm>
        </p:spPr>
        <p:txBody>
          <a:bodyPr>
            <a:normAutofit fontScale="90000"/>
          </a:bodyPr>
          <a:lstStyle/>
          <a:p>
            <a:r>
              <a:rPr lang="en-US" b="1" dirty="0" smtClean="0"/>
              <a:t>Gabion Structure</a:t>
            </a:r>
            <a:endParaRPr lang="en-I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4" descr="swc41_0"/>
          <p:cNvPicPr>
            <a:picLocks noChangeAspect="1" noChangeArrowheads="1"/>
          </p:cNvPicPr>
          <p:nvPr/>
        </p:nvPicPr>
        <p:blipFill>
          <a:blip r:embed="rId2"/>
          <a:srcRect/>
          <a:stretch>
            <a:fillRect/>
          </a:stretch>
        </p:blipFill>
        <p:spPr bwMode="auto">
          <a:xfrm>
            <a:off x="3962400" y="2743200"/>
            <a:ext cx="5181600" cy="4114800"/>
          </a:xfrm>
          <a:prstGeom prst="rect">
            <a:avLst/>
          </a:prstGeom>
          <a:noFill/>
          <a:ln w="9525">
            <a:noFill/>
            <a:miter lim="800000"/>
            <a:headEnd/>
            <a:tailEnd/>
          </a:ln>
        </p:spPr>
      </p:pic>
      <p:sp>
        <p:nvSpPr>
          <p:cNvPr id="107523" name="Text Box 5"/>
          <p:cNvSpPr txBox="1">
            <a:spLocks noChangeArrowheads="1"/>
          </p:cNvSpPr>
          <p:nvPr/>
        </p:nvSpPr>
        <p:spPr bwMode="auto">
          <a:xfrm>
            <a:off x="6384925" y="2886075"/>
            <a:ext cx="184150" cy="519113"/>
          </a:xfrm>
          <a:prstGeom prst="rect">
            <a:avLst/>
          </a:prstGeom>
          <a:noFill/>
          <a:ln w="9525">
            <a:noFill/>
            <a:miter lim="800000"/>
            <a:headEnd/>
            <a:tailEnd/>
          </a:ln>
        </p:spPr>
        <p:txBody>
          <a:bodyPr wrap="none">
            <a:spAutoFit/>
          </a:bodyPr>
          <a:lstStyle/>
          <a:p>
            <a:endParaRPr lang="en-US"/>
          </a:p>
        </p:txBody>
      </p:sp>
      <p:pic>
        <p:nvPicPr>
          <p:cNvPr id="107524" name="Picture 6"/>
          <p:cNvPicPr>
            <a:picLocks noGrp="1" noChangeAspect="1" noChangeArrowheads="1"/>
          </p:cNvPicPr>
          <p:nvPr>
            <p:ph/>
          </p:nvPr>
        </p:nvPicPr>
        <p:blipFill>
          <a:blip r:embed="rId3"/>
          <a:srcRect/>
          <a:stretch>
            <a:fillRect/>
          </a:stretch>
        </p:blipFill>
        <p:spPr>
          <a:xfrm>
            <a:off x="0" y="0"/>
            <a:ext cx="3962400" cy="3962400"/>
          </a:xfrm>
          <a:noFill/>
        </p:spPr>
      </p:pic>
      <p:sp>
        <p:nvSpPr>
          <p:cNvPr id="107525" name="Text Box 8"/>
          <p:cNvSpPr txBox="1">
            <a:spLocks noChangeArrowheads="1"/>
          </p:cNvSpPr>
          <p:nvPr/>
        </p:nvSpPr>
        <p:spPr bwMode="auto">
          <a:xfrm>
            <a:off x="3883025" y="295275"/>
            <a:ext cx="5108575" cy="554038"/>
          </a:xfrm>
          <a:prstGeom prst="rect">
            <a:avLst/>
          </a:prstGeom>
          <a:noFill/>
          <a:ln w="9525">
            <a:noFill/>
            <a:miter lim="800000"/>
            <a:headEnd/>
            <a:tailEnd/>
          </a:ln>
        </p:spPr>
        <p:txBody>
          <a:bodyPr wrap="none">
            <a:spAutoFit/>
          </a:bodyPr>
          <a:lstStyle/>
          <a:p>
            <a:pPr>
              <a:buFontTx/>
              <a:buNone/>
            </a:pPr>
            <a:r>
              <a:rPr lang="en-US" b="1"/>
              <a:t>Abandoned well recharge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F:\Manoj\Fotoes\New PP\pond_lat quarry.jpg"/>
          <p:cNvPicPr>
            <a:picLocks noChangeAspect="1" noChangeArrowheads="1"/>
          </p:cNvPicPr>
          <p:nvPr/>
        </p:nvPicPr>
        <p:blipFill>
          <a:blip r:embed="rId2"/>
          <a:srcRect/>
          <a:stretch>
            <a:fillRect/>
          </a:stretch>
        </p:blipFill>
        <p:spPr bwMode="auto">
          <a:xfrm>
            <a:off x="185738" y="704850"/>
            <a:ext cx="8729662" cy="5619750"/>
          </a:xfrm>
          <a:prstGeom prst="rect">
            <a:avLst/>
          </a:prstGeom>
          <a:noFill/>
          <a:ln w="9525">
            <a:noFill/>
            <a:miter lim="800000"/>
            <a:headEnd/>
            <a:tailEnd/>
          </a:ln>
        </p:spPr>
      </p:pic>
      <p:sp>
        <p:nvSpPr>
          <p:cNvPr id="112643" name="Text Box 3"/>
          <p:cNvSpPr txBox="1">
            <a:spLocks noChangeArrowheads="1"/>
          </p:cNvSpPr>
          <p:nvPr/>
        </p:nvSpPr>
        <p:spPr bwMode="auto">
          <a:xfrm>
            <a:off x="219075" y="228600"/>
            <a:ext cx="7629525" cy="461963"/>
          </a:xfrm>
          <a:prstGeom prst="rect">
            <a:avLst/>
          </a:prstGeom>
          <a:noFill/>
          <a:ln w="9525">
            <a:noFill/>
            <a:miter lim="800000"/>
            <a:headEnd/>
            <a:tailEnd/>
          </a:ln>
        </p:spPr>
        <p:txBody>
          <a:bodyPr wrap="none">
            <a:spAutoFit/>
          </a:bodyPr>
          <a:lstStyle/>
          <a:p>
            <a:pPr>
              <a:buFontTx/>
              <a:buNone/>
            </a:pPr>
            <a:r>
              <a:rPr lang="en-US" sz="2400" b="1"/>
              <a:t>Laterite Quarry converted as a Water Reservoir</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1838325" y="1495425"/>
            <a:ext cx="9144000" cy="0"/>
          </a:xfrm>
          <a:prstGeom prst="rect">
            <a:avLst/>
          </a:prstGeom>
          <a:noFill/>
          <a:ln w="9525">
            <a:noFill/>
            <a:miter lim="800000"/>
            <a:headEnd/>
            <a:tailEnd/>
          </a:ln>
        </p:spPr>
        <p:txBody>
          <a:bodyPr>
            <a:spAutoFit/>
          </a:bodyPr>
          <a:lstStyle/>
          <a:p>
            <a:endParaRPr lang="en-US"/>
          </a:p>
        </p:txBody>
      </p:sp>
      <p:sp>
        <p:nvSpPr>
          <p:cNvPr id="36867" name="Rectangle 10"/>
          <p:cNvSpPr>
            <a:spLocks noChangeArrowheads="1"/>
          </p:cNvSpPr>
          <p:nvPr/>
        </p:nvSpPr>
        <p:spPr bwMode="auto">
          <a:xfrm>
            <a:off x="7812088" y="6453188"/>
            <a:ext cx="1258887" cy="215900"/>
          </a:xfrm>
          <a:prstGeom prst="rect">
            <a:avLst/>
          </a:prstGeom>
          <a:solidFill>
            <a:schemeClr val="bg1"/>
          </a:solidFill>
          <a:ln w="12700">
            <a:solidFill>
              <a:schemeClr val="bg1"/>
            </a:solidFill>
            <a:miter lim="800000"/>
            <a:headEnd/>
            <a:tailEnd/>
          </a:ln>
        </p:spPr>
        <p:txBody>
          <a:bodyPr wrap="none" lIns="92075" tIns="46038" rIns="92075" bIns="46038" anchor="ctr"/>
          <a:lstStyle/>
          <a:p>
            <a:pPr algn="ctr"/>
            <a:endParaRPr lang="en-AU" sz="1800">
              <a:latin typeface="Arial" charset="0"/>
            </a:endParaRPr>
          </a:p>
        </p:txBody>
      </p:sp>
      <p:sp>
        <p:nvSpPr>
          <p:cNvPr id="36868" name="Rectangle 11"/>
          <p:cNvSpPr>
            <a:spLocks noChangeArrowheads="1"/>
          </p:cNvSpPr>
          <p:nvPr/>
        </p:nvSpPr>
        <p:spPr bwMode="auto">
          <a:xfrm>
            <a:off x="1838325" y="1495425"/>
            <a:ext cx="9144000" cy="0"/>
          </a:xfrm>
          <a:prstGeom prst="rect">
            <a:avLst/>
          </a:prstGeom>
          <a:noFill/>
          <a:ln w="9525">
            <a:noFill/>
            <a:miter lim="800000"/>
            <a:headEnd/>
            <a:tailEnd/>
          </a:ln>
        </p:spPr>
        <p:txBody>
          <a:bodyPr>
            <a:spAutoFit/>
          </a:bodyPr>
          <a:lstStyle/>
          <a:p>
            <a:endParaRPr lang="en-US"/>
          </a:p>
        </p:txBody>
      </p:sp>
      <p:pic>
        <p:nvPicPr>
          <p:cNvPr id="36869" name="Picture 12" descr="fig 2"/>
          <p:cNvPicPr>
            <a:picLocks noChangeAspect="1" noChangeArrowheads="1"/>
          </p:cNvPicPr>
          <p:nvPr/>
        </p:nvPicPr>
        <p:blipFill>
          <a:blip r:embed="rId2"/>
          <a:srcRect/>
          <a:stretch>
            <a:fillRect/>
          </a:stretch>
        </p:blipFill>
        <p:spPr bwMode="auto">
          <a:xfrm>
            <a:off x="152400" y="152400"/>
            <a:ext cx="8839200" cy="6253163"/>
          </a:xfrm>
          <a:prstGeom prst="rect">
            <a:avLst/>
          </a:prstGeom>
          <a:noFill/>
          <a:ln w="9525">
            <a:noFill/>
            <a:miter lim="800000"/>
            <a:headEnd/>
            <a:tailEnd/>
          </a:ln>
        </p:spPr>
      </p:pic>
      <p:sp>
        <p:nvSpPr>
          <p:cNvPr id="36870" name="Text Box 13"/>
          <p:cNvSpPr txBox="1">
            <a:spLocks noChangeArrowheads="1"/>
          </p:cNvSpPr>
          <p:nvPr/>
        </p:nvSpPr>
        <p:spPr bwMode="auto">
          <a:xfrm>
            <a:off x="2667000" y="304800"/>
            <a:ext cx="1524000" cy="533400"/>
          </a:xfrm>
          <a:prstGeom prst="rect">
            <a:avLst/>
          </a:prstGeom>
          <a:solidFill>
            <a:srgbClr val="33CCFF"/>
          </a:solidFill>
          <a:ln w="9525">
            <a:solidFill>
              <a:srgbClr val="33CCFF"/>
            </a:solidFill>
            <a:miter lim="800000"/>
            <a:headEnd/>
            <a:tailEnd/>
          </a:ln>
        </p:spPr>
        <p:txBody>
          <a:bodyPr/>
          <a:lstStyle/>
          <a:p>
            <a:pPr algn="l">
              <a:spcBef>
                <a:spcPct val="0"/>
              </a:spcBef>
              <a:buFontTx/>
              <a:buNone/>
            </a:pPr>
            <a:r>
              <a:rPr lang="en-US" sz="1400" b="1">
                <a:latin typeface="Times New Roman" pitchFamily="18" charset="0"/>
              </a:rPr>
              <a:t>Collection Surface</a:t>
            </a:r>
          </a:p>
        </p:txBody>
      </p:sp>
      <p:sp>
        <p:nvSpPr>
          <p:cNvPr id="36871" name="Text Box 14"/>
          <p:cNvSpPr txBox="1">
            <a:spLocks noChangeArrowheads="1"/>
          </p:cNvSpPr>
          <p:nvPr/>
        </p:nvSpPr>
        <p:spPr bwMode="auto">
          <a:xfrm>
            <a:off x="7543800" y="2819400"/>
            <a:ext cx="1295400" cy="457200"/>
          </a:xfrm>
          <a:prstGeom prst="rect">
            <a:avLst/>
          </a:prstGeom>
          <a:solidFill>
            <a:srgbClr val="33CCFF"/>
          </a:solidFill>
          <a:ln w="9525">
            <a:solidFill>
              <a:srgbClr val="33CCFF"/>
            </a:solidFill>
            <a:miter lim="800000"/>
            <a:headEnd/>
            <a:tailEnd/>
          </a:ln>
        </p:spPr>
        <p:txBody>
          <a:bodyPr/>
          <a:lstStyle/>
          <a:p>
            <a:pPr algn="l">
              <a:spcBef>
                <a:spcPct val="0"/>
              </a:spcBef>
              <a:buFontTx/>
              <a:buNone/>
            </a:pPr>
            <a:r>
              <a:rPr lang="en-US" sz="1400" b="1">
                <a:latin typeface="Times New Roman" pitchFamily="18" charset="0"/>
              </a:rPr>
              <a:t>Gutter system</a:t>
            </a:r>
          </a:p>
        </p:txBody>
      </p:sp>
      <p:sp>
        <p:nvSpPr>
          <p:cNvPr id="36872" name="Text Box 15"/>
          <p:cNvSpPr txBox="1">
            <a:spLocks noChangeArrowheads="1"/>
          </p:cNvSpPr>
          <p:nvPr/>
        </p:nvSpPr>
        <p:spPr bwMode="auto">
          <a:xfrm>
            <a:off x="2819400" y="5181600"/>
            <a:ext cx="2133600" cy="533400"/>
          </a:xfrm>
          <a:prstGeom prst="rect">
            <a:avLst/>
          </a:prstGeom>
          <a:solidFill>
            <a:srgbClr val="33CCFF"/>
          </a:solidFill>
          <a:ln w="9525">
            <a:solidFill>
              <a:srgbClr val="33CCFF"/>
            </a:solidFill>
            <a:miter lim="800000"/>
            <a:headEnd/>
            <a:tailEnd/>
          </a:ln>
        </p:spPr>
        <p:txBody>
          <a:bodyPr/>
          <a:lstStyle/>
          <a:p>
            <a:pPr algn="l">
              <a:spcBef>
                <a:spcPct val="0"/>
              </a:spcBef>
              <a:buFontTx/>
              <a:buNone/>
            </a:pPr>
            <a:r>
              <a:rPr lang="en-US" sz="1400" b="1">
                <a:latin typeface="Times New Roman" pitchFamily="18" charset="0"/>
              </a:rPr>
              <a:t>First flush system</a:t>
            </a:r>
          </a:p>
        </p:txBody>
      </p:sp>
      <p:sp>
        <p:nvSpPr>
          <p:cNvPr id="36873" name="Text Box 16"/>
          <p:cNvSpPr txBox="1">
            <a:spLocks noChangeArrowheads="1"/>
          </p:cNvSpPr>
          <p:nvPr/>
        </p:nvSpPr>
        <p:spPr bwMode="auto">
          <a:xfrm>
            <a:off x="685800" y="3352800"/>
            <a:ext cx="914400" cy="381000"/>
          </a:xfrm>
          <a:prstGeom prst="rect">
            <a:avLst/>
          </a:prstGeom>
          <a:solidFill>
            <a:srgbClr val="33CCFF"/>
          </a:solidFill>
          <a:ln w="9525">
            <a:solidFill>
              <a:srgbClr val="33CCFF"/>
            </a:solidFill>
            <a:miter lim="800000"/>
            <a:headEnd/>
            <a:tailEnd/>
          </a:ln>
        </p:spPr>
        <p:txBody>
          <a:bodyPr/>
          <a:lstStyle/>
          <a:p>
            <a:pPr algn="l">
              <a:spcBef>
                <a:spcPct val="0"/>
              </a:spcBef>
              <a:buFontTx/>
              <a:buNone/>
            </a:pPr>
            <a:r>
              <a:rPr lang="en-US" sz="1400" b="1">
                <a:latin typeface="Times New Roman" pitchFamily="18" charset="0"/>
              </a:rPr>
              <a:t>Filter</a:t>
            </a:r>
          </a:p>
        </p:txBody>
      </p:sp>
      <p:sp>
        <p:nvSpPr>
          <p:cNvPr id="36874" name="Text Box 17"/>
          <p:cNvSpPr txBox="1">
            <a:spLocks noChangeArrowheads="1"/>
          </p:cNvSpPr>
          <p:nvPr/>
        </p:nvSpPr>
        <p:spPr bwMode="auto">
          <a:xfrm>
            <a:off x="533400" y="5791200"/>
            <a:ext cx="990600" cy="304800"/>
          </a:xfrm>
          <a:prstGeom prst="rect">
            <a:avLst/>
          </a:prstGeom>
          <a:solidFill>
            <a:srgbClr val="33CCFF"/>
          </a:solidFill>
          <a:ln w="9525">
            <a:solidFill>
              <a:srgbClr val="33CCFF"/>
            </a:solidFill>
            <a:miter lim="800000"/>
            <a:headEnd/>
            <a:tailEnd/>
          </a:ln>
        </p:spPr>
        <p:txBody>
          <a:bodyPr/>
          <a:lstStyle/>
          <a:p>
            <a:pPr algn="l">
              <a:spcBef>
                <a:spcPct val="0"/>
              </a:spcBef>
              <a:buFontTx/>
              <a:buNone/>
            </a:pPr>
            <a:r>
              <a:rPr lang="en-US" sz="1400" b="1">
                <a:latin typeface="Times New Roman" pitchFamily="18" charset="0"/>
              </a:rPr>
              <a:t>Tank</a:t>
            </a:r>
          </a:p>
        </p:txBody>
      </p:sp>
      <p:sp>
        <p:nvSpPr>
          <p:cNvPr id="36875" name="Text Box 18"/>
          <p:cNvSpPr txBox="1">
            <a:spLocks noChangeArrowheads="1"/>
          </p:cNvSpPr>
          <p:nvPr/>
        </p:nvSpPr>
        <p:spPr bwMode="auto">
          <a:xfrm>
            <a:off x="2193925" y="6365875"/>
            <a:ext cx="5013325" cy="457200"/>
          </a:xfrm>
          <a:prstGeom prst="rect">
            <a:avLst/>
          </a:prstGeom>
          <a:noFill/>
          <a:ln w="9525">
            <a:noFill/>
            <a:miter lim="800000"/>
            <a:headEnd/>
            <a:tailEnd/>
          </a:ln>
        </p:spPr>
        <p:txBody>
          <a:bodyPr wrap="none">
            <a:spAutoFit/>
          </a:bodyPr>
          <a:lstStyle/>
          <a:p>
            <a:pPr algn="l" eaLnBrk="1" hangingPunct="1">
              <a:spcBef>
                <a:spcPct val="0"/>
              </a:spcBef>
              <a:buFontTx/>
              <a:buNone/>
            </a:pPr>
            <a:r>
              <a:rPr lang="en-US" sz="2400">
                <a:latin typeface="Times New Roman" pitchFamily="18" charset="0"/>
              </a:rPr>
              <a:t>A typical Roof water harvesting system</a:t>
            </a:r>
          </a:p>
        </p:txBody>
      </p:sp>
      <p:sp>
        <p:nvSpPr>
          <p:cNvPr id="36876" name="Rectangle 19"/>
          <p:cNvSpPr>
            <a:spLocks noChangeArrowheads="1"/>
          </p:cNvSpPr>
          <p:nvPr/>
        </p:nvSpPr>
        <p:spPr bwMode="auto">
          <a:xfrm>
            <a:off x="7812088" y="6453188"/>
            <a:ext cx="1258887" cy="215900"/>
          </a:xfrm>
          <a:prstGeom prst="rect">
            <a:avLst/>
          </a:prstGeom>
          <a:solidFill>
            <a:schemeClr val="bg1"/>
          </a:solidFill>
          <a:ln w="12700">
            <a:solidFill>
              <a:schemeClr val="bg1"/>
            </a:solidFill>
            <a:miter lim="800000"/>
            <a:headEnd/>
            <a:tailEnd/>
          </a:ln>
        </p:spPr>
        <p:txBody>
          <a:bodyPr wrap="none" lIns="92075" tIns="46038" rIns="92075" bIns="46038" anchor="ctr"/>
          <a:lstStyle/>
          <a:p>
            <a:pPr algn="ctr"/>
            <a:endParaRPr lang="en-AU" sz="1800">
              <a:latin typeface="Arial" charset="0"/>
            </a:endParaRPr>
          </a:p>
        </p:txBody>
      </p:sp>
      <p:sp>
        <p:nvSpPr>
          <p:cNvPr id="36877" name="AutoShape 20"/>
          <p:cNvSpPr>
            <a:spLocks noChangeArrowheads="1"/>
          </p:cNvSpPr>
          <p:nvPr/>
        </p:nvSpPr>
        <p:spPr bwMode="auto">
          <a:xfrm>
            <a:off x="2057400" y="4038600"/>
            <a:ext cx="685800" cy="6096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FFCC"/>
          </a:solidFill>
          <a:ln w="12700">
            <a:solidFill>
              <a:schemeClr val="tx1"/>
            </a:solidFill>
            <a:miter lim="800000"/>
            <a:headEnd type="none" w="sm" len="sm"/>
            <a:tailEnd type="none" w="sm" len="sm"/>
          </a:ln>
        </p:spPr>
        <p:txBody>
          <a:bodyPr wrap="none" anchor="ctr"/>
          <a:lstStyle/>
          <a:p>
            <a:endParaRPr lang="en-US"/>
          </a:p>
        </p:txBody>
      </p:sp>
      <p:sp>
        <p:nvSpPr>
          <p:cNvPr id="36878" name="AutoShape 21"/>
          <p:cNvSpPr>
            <a:spLocks noChangeArrowheads="1"/>
          </p:cNvSpPr>
          <p:nvPr/>
        </p:nvSpPr>
        <p:spPr bwMode="auto">
          <a:xfrm>
            <a:off x="2514600" y="4572000"/>
            <a:ext cx="304800" cy="1752600"/>
          </a:xfrm>
          <a:prstGeom prst="downArrow">
            <a:avLst>
              <a:gd name="adj1" fmla="val 50000"/>
              <a:gd name="adj2" fmla="val 143750"/>
            </a:avLst>
          </a:prstGeom>
          <a:solidFill>
            <a:schemeClr val="folHlink"/>
          </a:solidFill>
          <a:ln w="12700">
            <a:solidFill>
              <a:schemeClr val="tx1"/>
            </a:solidFill>
            <a:miter lim="800000"/>
            <a:headEnd type="none" w="sm" len="sm"/>
            <a:tailEnd type="none" w="sm" len="sm"/>
          </a:ln>
        </p:spPr>
        <p:txBody>
          <a:bodyPr wrap="none" anchor="ctr"/>
          <a:lstStyle/>
          <a:p>
            <a:endParaRPr lang="en-US"/>
          </a:p>
        </p:txBody>
      </p:sp>
      <p:sp>
        <p:nvSpPr>
          <p:cNvPr id="36879" name="Text Box 22"/>
          <p:cNvSpPr txBox="1">
            <a:spLocks noChangeArrowheads="1"/>
          </p:cNvSpPr>
          <p:nvPr/>
        </p:nvSpPr>
        <p:spPr bwMode="auto">
          <a:xfrm>
            <a:off x="2819400" y="6037263"/>
            <a:ext cx="2170113" cy="287337"/>
          </a:xfrm>
          <a:prstGeom prst="rect">
            <a:avLst/>
          </a:prstGeom>
          <a:solidFill>
            <a:srgbClr val="33CCFF"/>
          </a:solidFill>
          <a:ln w="12700">
            <a:solidFill>
              <a:schemeClr val="tx1"/>
            </a:solidFill>
            <a:miter lim="800000"/>
            <a:headEnd type="none" w="sm" len="sm"/>
            <a:tailEnd type="none" w="sm" len="sm"/>
          </a:ln>
        </p:spPr>
        <p:txBody>
          <a:bodyPr>
            <a:spAutoFit/>
          </a:bodyPr>
          <a:lstStyle/>
          <a:p>
            <a:pPr algn="l">
              <a:buFontTx/>
              <a:buNone/>
            </a:pPr>
            <a:r>
              <a:rPr lang="en-US" sz="1200" b="1"/>
              <a:t>Spilled over water to well</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Untitled1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4995" name="Rectangle 3"/>
          <p:cNvSpPr>
            <a:spLocks noChangeArrowheads="1"/>
          </p:cNvSpPr>
          <p:nvPr/>
        </p:nvSpPr>
        <p:spPr bwMode="auto">
          <a:xfrm>
            <a:off x="4648200" y="6096000"/>
            <a:ext cx="4267200" cy="533400"/>
          </a:xfrm>
          <a:prstGeom prst="rect">
            <a:avLst/>
          </a:prstGeom>
          <a:solidFill>
            <a:schemeClr val="accent1"/>
          </a:solidFill>
          <a:ln w="9525">
            <a:solidFill>
              <a:schemeClr val="tx1"/>
            </a:solidFill>
            <a:miter lim="800000"/>
            <a:headEnd/>
            <a:tailEnd/>
          </a:ln>
        </p:spPr>
        <p:txBody>
          <a:bodyPr wrap="none" anchor="ctr"/>
          <a:lstStyle/>
          <a:p>
            <a:pPr algn="ctr"/>
            <a:r>
              <a:rPr lang="en-US" sz="2400" b="1">
                <a:effectLst/>
                <a:latin typeface="Times New Roman" pitchFamily="18" charset="0"/>
              </a:rPr>
              <a:t>control of drainage meandering</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Demand Side Management</a:t>
            </a:r>
            <a:endParaRPr lang="en-US" b="1" dirty="0"/>
          </a:p>
        </p:txBody>
      </p:sp>
      <p:sp>
        <p:nvSpPr>
          <p:cNvPr id="3" name="Content Placeholder 2"/>
          <p:cNvSpPr>
            <a:spLocks noGrp="1"/>
          </p:cNvSpPr>
          <p:nvPr>
            <p:ph idx="1"/>
          </p:nvPr>
        </p:nvSpPr>
        <p:spPr>
          <a:xfrm>
            <a:off x="457200" y="1371600"/>
            <a:ext cx="8229600" cy="4754563"/>
          </a:xfrm>
        </p:spPr>
        <p:txBody>
          <a:bodyPr/>
          <a:lstStyle/>
          <a:p>
            <a:r>
              <a:rPr lang="en-US" b="1" dirty="0" smtClean="0"/>
              <a:t>Increasing water use efficiency in agriculture</a:t>
            </a:r>
          </a:p>
          <a:p>
            <a:endParaRPr lang="en-US" dirty="0"/>
          </a:p>
        </p:txBody>
      </p:sp>
      <p:graphicFrame>
        <p:nvGraphicFramePr>
          <p:cNvPr id="4" name="Table 3"/>
          <p:cNvGraphicFramePr>
            <a:graphicFrameLocks noGrp="1"/>
          </p:cNvGraphicFramePr>
          <p:nvPr/>
        </p:nvGraphicFramePr>
        <p:xfrm>
          <a:off x="457200" y="2285999"/>
          <a:ext cx="8229600" cy="4038601"/>
        </p:xfrm>
        <a:graphic>
          <a:graphicData uri="http://schemas.openxmlformats.org/drawingml/2006/table">
            <a:tbl>
              <a:tblPr firstRow="1" bandRow="1">
                <a:tableStyleId>{69CF1AB2-1976-4502-BF36-3FF5EA218861}</a:tableStyleId>
              </a:tblPr>
              <a:tblGrid>
                <a:gridCol w="2743200"/>
                <a:gridCol w="2743200"/>
                <a:gridCol w="2743200"/>
              </a:tblGrid>
              <a:tr h="576943">
                <a:tc>
                  <a:txBody>
                    <a:bodyPr/>
                    <a:lstStyle/>
                    <a:p>
                      <a:pPr marL="0" marR="0" algn="ctr">
                        <a:lnSpc>
                          <a:spcPct val="115000"/>
                        </a:lnSpc>
                        <a:spcBef>
                          <a:spcPts val="0"/>
                        </a:spcBef>
                        <a:spcAft>
                          <a:spcPts val="0"/>
                        </a:spcAft>
                      </a:pPr>
                      <a:r>
                        <a:rPr lang="en-US" sz="2800" dirty="0"/>
                        <a:t>Crops</a:t>
                      </a:r>
                      <a:endParaRPr lang="en-US" sz="2800"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800" dirty="0" smtClean="0"/>
                        <a:t>India</a:t>
                      </a:r>
                      <a:endParaRPr lang="en-US" sz="2800"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800" dirty="0"/>
                        <a:t>World</a:t>
                      </a:r>
                      <a:endParaRPr lang="en-US" sz="2800" dirty="0">
                        <a:latin typeface="Calibri"/>
                        <a:ea typeface="Times New Roman"/>
                        <a:cs typeface="Arial"/>
                      </a:endParaRPr>
                    </a:p>
                  </a:txBody>
                  <a:tcPr marL="68580" marR="68580" marT="0" marB="0"/>
                </a:tc>
              </a:tr>
              <a:tr h="576943">
                <a:tc>
                  <a:txBody>
                    <a:bodyPr/>
                    <a:lstStyle/>
                    <a:p>
                      <a:pPr marL="0" marR="0">
                        <a:lnSpc>
                          <a:spcPct val="115000"/>
                        </a:lnSpc>
                        <a:spcBef>
                          <a:spcPts val="0"/>
                        </a:spcBef>
                        <a:spcAft>
                          <a:spcPts val="0"/>
                        </a:spcAft>
                      </a:pPr>
                      <a:r>
                        <a:rPr lang="en-US" sz="2400" b="1" dirty="0"/>
                        <a:t>Wheat</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a:t>1654</a:t>
                      </a:r>
                      <a:endParaRPr lang="en-US" sz="2400" b="1">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a:t>1334</a:t>
                      </a:r>
                      <a:endParaRPr lang="en-US" sz="2400" b="1">
                        <a:latin typeface="Calibri"/>
                        <a:ea typeface="Times New Roman"/>
                        <a:cs typeface="Arial"/>
                      </a:endParaRPr>
                    </a:p>
                  </a:txBody>
                  <a:tcPr marL="68580" marR="68580" marT="0" marB="0"/>
                </a:tc>
              </a:tr>
              <a:tr h="576943">
                <a:tc>
                  <a:txBody>
                    <a:bodyPr/>
                    <a:lstStyle/>
                    <a:p>
                      <a:pPr marL="0" marR="0">
                        <a:lnSpc>
                          <a:spcPct val="115000"/>
                        </a:lnSpc>
                        <a:spcBef>
                          <a:spcPts val="0"/>
                        </a:spcBef>
                        <a:spcAft>
                          <a:spcPts val="0"/>
                        </a:spcAft>
                      </a:pPr>
                      <a:r>
                        <a:rPr lang="en-US" sz="2400" b="1" dirty="0"/>
                        <a:t>Rice</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dirty="0"/>
                        <a:t>2850</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a:t>2291</a:t>
                      </a:r>
                      <a:endParaRPr lang="en-US" sz="2400" b="1">
                        <a:latin typeface="Calibri"/>
                        <a:ea typeface="Times New Roman"/>
                        <a:cs typeface="Arial"/>
                      </a:endParaRPr>
                    </a:p>
                  </a:txBody>
                  <a:tcPr marL="68580" marR="68580" marT="0" marB="0"/>
                </a:tc>
              </a:tr>
              <a:tr h="576943">
                <a:tc>
                  <a:txBody>
                    <a:bodyPr/>
                    <a:lstStyle/>
                    <a:p>
                      <a:pPr marL="0" marR="0">
                        <a:lnSpc>
                          <a:spcPct val="115000"/>
                        </a:lnSpc>
                        <a:spcBef>
                          <a:spcPts val="0"/>
                        </a:spcBef>
                        <a:spcAft>
                          <a:spcPts val="0"/>
                        </a:spcAft>
                      </a:pPr>
                      <a:r>
                        <a:rPr lang="en-US" sz="2400" b="1" dirty="0"/>
                        <a:t>Cotton</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dirty="0"/>
                        <a:t>18694</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a:t>8242</a:t>
                      </a:r>
                      <a:endParaRPr lang="en-US" sz="2400" b="1">
                        <a:latin typeface="Calibri"/>
                        <a:ea typeface="Times New Roman"/>
                        <a:cs typeface="Arial"/>
                      </a:endParaRPr>
                    </a:p>
                  </a:txBody>
                  <a:tcPr marL="68580" marR="68580" marT="0" marB="0"/>
                </a:tc>
              </a:tr>
              <a:tr h="576943">
                <a:tc>
                  <a:txBody>
                    <a:bodyPr/>
                    <a:lstStyle/>
                    <a:p>
                      <a:pPr marL="0" marR="0">
                        <a:lnSpc>
                          <a:spcPct val="115000"/>
                        </a:lnSpc>
                        <a:spcBef>
                          <a:spcPts val="0"/>
                        </a:spcBef>
                        <a:spcAft>
                          <a:spcPts val="0"/>
                        </a:spcAft>
                      </a:pPr>
                      <a:r>
                        <a:rPr lang="en-US" sz="2400" b="1" dirty="0"/>
                        <a:t>Milk</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dirty="0"/>
                        <a:t>1369</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dirty="0"/>
                        <a:t>990</a:t>
                      </a:r>
                      <a:endParaRPr lang="en-US" sz="2400" b="1" dirty="0">
                        <a:latin typeface="Calibri"/>
                        <a:ea typeface="Times New Roman"/>
                        <a:cs typeface="Arial"/>
                      </a:endParaRPr>
                    </a:p>
                  </a:txBody>
                  <a:tcPr marL="68580" marR="68580" marT="0" marB="0"/>
                </a:tc>
              </a:tr>
              <a:tr h="576943">
                <a:tc>
                  <a:txBody>
                    <a:bodyPr/>
                    <a:lstStyle/>
                    <a:p>
                      <a:pPr marL="0" marR="0">
                        <a:lnSpc>
                          <a:spcPct val="115000"/>
                        </a:lnSpc>
                        <a:spcBef>
                          <a:spcPts val="0"/>
                        </a:spcBef>
                        <a:spcAft>
                          <a:spcPts val="0"/>
                        </a:spcAft>
                      </a:pPr>
                      <a:r>
                        <a:rPr lang="en-US" sz="2400" b="1"/>
                        <a:t>Eggs</a:t>
                      </a:r>
                      <a:endParaRPr lang="en-US" sz="2400" b="1">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dirty="0"/>
                        <a:t>7531</a:t>
                      </a:r>
                      <a:endParaRPr lang="en-US" sz="2400" b="1" dirty="0">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dirty="0"/>
                        <a:t>3340</a:t>
                      </a:r>
                      <a:endParaRPr lang="en-US" sz="2400" b="1" dirty="0">
                        <a:latin typeface="Calibri"/>
                        <a:ea typeface="Times New Roman"/>
                        <a:cs typeface="Arial"/>
                      </a:endParaRPr>
                    </a:p>
                  </a:txBody>
                  <a:tcPr marL="68580" marR="68580" marT="0" marB="0"/>
                </a:tc>
              </a:tr>
              <a:tr h="576943">
                <a:tc>
                  <a:txBody>
                    <a:bodyPr/>
                    <a:lstStyle/>
                    <a:p>
                      <a:pPr marL="0" marR="0">
                        <a:lnSpc>
                          <a:spcPct val="115000"/>
                        </a:lnSpc>
                        <a:spcBef>
                          <a:spcPts val="0"/>
                        </a:spcBef>
                        <a:spcAft>
                          <a:spcPts val="0"/>
                        </a:spcAft>
                      </a:pPr>
                      <a:r>
                        <a:rPr lang="en-US" sz="2400" b="1"/>
                        <a:t>Chicken</a:t>
                      </a:r>
                      <a:endParaRPr lang="en-US" sz="2400" b="1">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a:t>7736</a:t>
                      </a:r>
                      <a:endParaRPr lang="en-US" sz="2400" b="1">
                        <a:latin typeface="Calibri"/>
                        <a:ea typeface="Times New Roman"/>
                        <a:cs typeface="Arial"/>
                      </a:endParaRPr>
                    </a:p>
                  </a:txBody>
                  <a:tcPr marL="68580" marR="68580" marT="0" marB="0"/>
                </a:tc>
                <a:tc>
                  <a:txBody>
                    <a:bodyPr/>
                    <a:lstStyle/>
                    <a:p>
                      <a:pPr marL="0" marR="0" algn="ctr">
                        <a:lnSpc>
                          <a:spcPct val="115000"/>
                        </a:lnSpc>
                        <a:spcBef>
                          <a:spcPts val="0"/>
                        </a:spcBef>
                        <a:spcAft>
                          <a:spcPts val="0"/>
                        </a:spcAft>
                      </a:pPr>
                      <a:r>
                        <a:rPr lang="en-US" sz="2400" b="1" dirty="0"/>
                        <a:t>3918</a:t>
                      </a:r>
                      <a:endParaRPr lang="en-US" sz="2400" b="1" dirty="0">
                        <a:latin typeface="Calibri"/>
                        <a:ea typeface="Times New Roman"/>
                        <a:cs typeface="Arial"/>
                      </a:endParaRPr>
                    </a:p>
                  </a:txBody>
                  <a:tcPr marL="68580" marR="68580" marT="0" marB="0"/>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229600" cy="990600"/>
          </a:xfrm>
        </p:spPr>
        <p:txBody>
          <a:bodyPr/>
          <a:lstStyle/>
          <a:p>
            <a:r>
              <a:rPr lang="en-US" b="1" dirty="0" smtClean="0"/>
              <a:t>Demand Side Management…</a:t>
            </a:r>
            <a:endParaRPr lang="en-US" b="1" dirty="0"/>
          </a:p>
        </p:txBody>
      </p:sp>
      <p:sp>
        <p:nvSpPr>
          <p:cNvPr id="5" name="Content Placeholder 4"/>
          <p:cNvSpPr>
            <a:spLocks noGrp="1"/>
          </p:cNvSpPr>
          <p:nvPr>
            <p:ph idx="1"/>
          </p:nvPr>
        </p:nvSpPr>
        <p:spPr>
          <a:xfrm>
            <a:off x="457200" y="1295400"/>
            <a:ext cx="8305800" cy="5257800"/>
          </a:xfrm>
        </p:spPr>
        <p:txBody>
          <a:bodyPr>
            <a:normAutofit/>
          </a:bodyPr>
          <a:lstStyle/>
          <a:p>
            <a:r>
              <a:rPr lang="en-US" sz="2600" b="1" dirty="0" smtClean="0"/>
              <a:t>Effective water use through improved irrigation systems, water efficient crops and recycling of waste water</a:t>
            </a:r>
          </a:p>
          <a:p>
            <a:r>
              <a:rPr lang="en-US" sz="2600" b="1" dirty="0" smtClean="0"/>
              <a:t>More crop per drop</a:t>
            </a:r>
          </a:p>
          <a:p>
            <a:r>
              <a:rPr lang="en-US" sz="2600" b="1" dirty="0" smtClean="0"/>
              <a:t>Micro irrigation</a:t>
            </a:r>
          </a:p>
          <a:p>
            <a:r>
              <a:rPr lang="en-US" sz="2600" b="1" dirty="0" smtClean="0"/>
              <a:t>Irrigate and </a:t>
            </a:r>
            <a:r>
              <a:rPr lang="en-US" sz="2600" b="1" dirty="0" err="1" smtClean="0"/>
              <a:t>fertigate</a:t>
            </a:r>
            <a:r>
              <a:rPr lang="en-US" sz="2600" b="1" dirty="0" smtClean="0"/>
              <a:t> the plant instead of soil</a:t>
            </a:r>
          </a:p>
          <a:p>
            <a:pPr marL="342900" lvl="1" indent="-342900">
              <a:buFont typeface="Arial" pitchFamily="34" charset="0"/>
              <a:buChar char="•"/>
            </a:pPr>
            <a:r>
              <a:rPr lang="en-US" sz="2600" b="1" dirty="0" smtClean="0"/>
              <a:t>Encourage cultivation of low-water requiring crops with market incentives</a:t>
            </a:r>
          </a:p>
          <a:p>
            <a:pPr marL="342900" lvl="1" indent="-342900">
              <a:buFont typeface="Arial" pitchFamily="34" charset="0"/>
              <a:buChar char="•"/>
            </a:pPr>
            <a:r>
              <a:rPr lang="en-US" sz="2600" b="1" dirty="0" smtClean="0"/>
              <a:t>Sustainable groundwater management</a:t>
            </a:r>
          </a:p>
          <a:p>
            <a:pPr lvl="0"/>
            <a:r>
              <a:rPr lang="en-US" sz="2600" b="1" dirty="0" smtClean="0"/>
              <a:t>Awareness and orientation of water users for conservation  of water  and change in lifestyle.</a:t>
            </a:r>
          </a:p>
          <a:p>
            <a:r>
              <a:rPr lang="en-US" sz="2600" b="1" dirty="0" smtClean="0"/>
              <a:t>Incentivizing Water Saving </a:t>
            </a:r>
          </a:p>
          <a:p>
            <a:pPr lvl="0"/>
            <a:endParaRPr lang="en-US" sz="2400" dirty="0" smtClean="0"/>
          </a:p>
          <a:p>
            <a:endParaRPr 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NRM Implementation</a:t>
            </a:r>
            <a:endParaRPr lang="en-IN" b="1" dirty="0"/>
          </a:p>
        </p:txBody>
      </p:sp>
      <p:sp>
        <p:nvSpPr>
          <p:cNvPr id="3" name="Content Placeholder 2"/>
          <p:cNvSpPr>
            <a:spLocks noGrp="1"/>
          </p:cNvSpPr>
          <p:nvPr>
            <p:ph idx="1"/>
          </p:nvPr>
        </p:nvSpPr>
        <p:spPr/>
        <p:txBody>
          <a:bodyPr>
            <a:normAutofit lnSpcReduction="10000"/>
          </a:bodyPr>
          <a:lstStyle/>
          <a:p>
            <a:r>
              <a:rPr lang="en-US" b="1" dirty="0" smtClean="0"/>
              <a:t>Works in common land – by UGs</a:t>
            </a:r>
          </a:p>
          <a:p>
            <a:r>
              <a:rPr lang="en-US" b="1" dirty="0" smtClean="0"/>
              <a:t>In private land – by the individual beneficiaries coordinated by beneficiary groups</a:t>
            </a:r>
          </a:p>
          <a:p>
            <a:r>
              <a:rPr lang="en-US" b="1" dirty="0" smtClean="0"/>
              <a:t>Estimates by WDT Engineers</a:t>
            </a:r>
          </a:p>
          <a:p>
            <a:r>
              <a:rPr lang="en-US" b="1" dirty="0" smtClean="0"/>
              <a:t>TS &amp; Check Measurement by LSGD Engineers</a:t>
            </a:r>
          </a:p>
          <a:p>
            <a:r>
              <a:rPr lang="en-US" b="1" dirty="0" err="1" smtClean="0"/>
              <a:t>SoR</a:t>
            </a:r>
            <a:r>
              <a:rPr lang="en-US" b="1" dirty="0" smtClean="0"/>
              <a:t> - Approved rates of  PWD/Soil Conservation/Agriculture/Forest or Local rates</a:t>
            </a:r>
          </a:p>
          <a:p>
            <a:endParaRPr lang="en-US" dirty="0" smtClean="0"/>
          </a:p>
          <a:p>
            <a:endParaRPr lang="en-IN"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NRM Implementation…</a:t>
            </a:r>
            <a:endParaRPr lang="en-IN" dirty="0"/>
          </a:p>
        </p:txBody>
      </p:sp>
      <p:sp>
        <p:nvSpPr>
          <p:cNvPr id="3" name="Content Placeholder 2"/>
          <p:cNvSpPr>
            <a:spLocks noGrp="1"/>
          </p:cNvSpPr>
          <p:nvPr>
            <p:ph idx="1"/>
          </p:nvPr>
        </p:nvSpPr>
        <p:spPr/>
        <p:txBody>
          <a:bodyPr>
            <a:normAutofit fontScale="92500" lnSpcReduction="20000"/>
          </a:bodyPr>
          <a:lstStyle/>
          <a:p>
            <a:r>
              <a:rPr lang="en-US" b="1" dirty="0" smtClean="0"/>
              <a:t>TS &amp; Check Measurement is not required for those works taken up under approved unit cost</a:t>
            </a:r>
          </a:p>
          <a:p>
            <a:r>
              <a:rPr lang="en-US" b="1" dirty="0" smtClean="0"/>
              <a:t>Mobilization advance &amp; part payments for UGs</a:t>
            </a:r>
          </a:p>
          <a:p>
            <a:r>
              <a:rPr lang="en-US" b="1" dirty="0" smtClean="0"/>
              <a:t>WDF for works in private land </a:t>
            </a:r>
          </a:p>
          <a:p>
            <a:r>
              <a:rPr lang="en-US" b="1" dirty="0" smtClean="0"/>
              <a:t>All financial transactions only with the approval of WCs</a:t>
            </a:r>
          </a:p>
          <a:p>
            <a:r>
              <a:rPr lang="en-US" b="1" dirty="0" smtClean="0"/>
              <a:t>Documentation of works in all stages</a:t>
            </a:r>
          </a:p>
          <a:p>
            <a:r>
              <a:rPr lang="en-US" b="1" dirty="0" smtClean="0"/>
              <a:t>Information Boards should be exhibited at worksite</a:t>
            </a:r>
          </a:p>
          <a:p>
            <a:r>
              <a:rPr lang="en-US" b="1" dirty="0" smtClean="0"/>
              <a:t>Social Audit by </a:t>
            </a:r>
            <a:r>
              <a:rPr lang="en-US" b="1" dirty="0" err="1" smtClean="0"/>
              <a:t>Grama</a:t>
            </a:r>
            <a:r>
              <a:rPr lang="en-US" b="1" dirty="0" smtClean="0"/>
              <a:t> </a:t>
            </a:r>
            <a:r>
              <a:rPr lang="en-US" b="1" dirty="0" err="1" smtClean="0"/>
              <a:t>Sabha</a:t>
            </a:r>
            <a:endParaRPr lang="en-US" b="1" dirty="0" smtClean="0"/>
          </a:p>
          <a:p>
            <a:endParaRPr lang="en-I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b="1" dirty="0" smtClean="0"/>
              <a:t>NRM activities envisaged in IWMP</a:t>
            </a:r>
            <a:endParaRPr lang="en-IN" b="1" dirty="0"/>
          </a:p>
        </p:txBody>
      </p:sp>
      <p:sp>
        <p:nvSpPr>
          <p:cNvPr id="3" name="Content Placeholder 2"/>
          <p:cNvSpPr>
            <a:spLocks noGrp="1"/>
          </p:cNvSpPr>
          <p:nvPr>
            <p:ph idx="1"/>
          </p:nvPr>
        </p:nvSpPr>
        <p:spPr>
          <a:xfrm>
            <a:off x="457200" y="1295400"/>
            <a:ext cx="8229600" cy="5181600"/>
          </a:xfrm>
        </p:spPr>
        <p:txBody>
          <a:bodyPr>
            <a:normAutofit lnSpcReduction="10000"/>
          </a:bodyPr>
          <a:lstStyle/>
          <a:p>
            <a:r>
              <a:rPr lang="en-IN" b="1" dirty="0" err="1" smtClean="0"/>
              <a:t>Afforestation</a:t>
            </a:r>
            <a:r>
              <a:rPr lang="en-IN" b="1" dirty="0" smtClean="0"/>
              <a:t> </a:t>
            </a:r>
          </a:p>
          <a:p>
            <a:r>
              <a:rPr lang="en-IN" b="1" dirty="0" smtClean="0"/>
              <a:t>Staggered trenching</a:t>
            </a:r>
          </a:p>
          <a:p>
            <a:r>
              <a:rPr lang="en-IN" b="1" dirty="0" smtClean="0"/>
              <a:t>Contour and graded </a:t>
            </a:r>
            <a:r>
              <a:rPr lang="en-IN" b="1" dirty="0" err="1" smtClean="0"/>
              <a:t>bunding</a:t>
            </a:r>
            <a:endParaRPr lang="en-IN" b="1" dirty="0" smtClean="0"/>
          </a:p>
          <a:p>
            <a:r>
              <a:rPr lang="en-IN" b="1" dirty="0" smtClean="0"/>
              <a:t>Bench terracing</a:t>
            </a:r>
          </a:p>
          <a:p>
            <a:r>
              <a:rPr lang="en-US" b="1" dirty="0" smtClean="0"/>
              <a:t>Land development</a:t>
            </a:r>
          </a:p>
          <a:p>
            <a:r>
              <a:rPr lang="en-US" b="1" dirty="0" smtClean="0"/>
              <a:t>Vegetative reinforcement</a:t>
            </a:r>
          </a:p>
          <a:p>
            <a:r>
              <a:rPr lang="en-US" b="1" dirty="0" smtClean="0"/>
              <a:t>Live fencing</a:t>
            </a:r>
          </a:p>
          <a:p>
            <a:r>
              <a:rPr lang="en-US" b="1" dirty="0" smtClean="0"/>
              <a:t>Mulching</a:t>
            </a:r>
          </a:p>
          <a:p>
            <a:r>
              <a:rPr lang="en-US" b="1" dirty="0" smtClean="0"/>
              <a:t>Agro-forestry</a:t>
            </a:r>
          </a:p>
          <a:p>
            <a:endParaRPr lang="en-IN"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1143000"/>
            <a:ext cx="8229600" cy="5105400"/>
          </a:xfrm>
        </p:spPr>
        <p:txBody>
          <a:bodyPr>
            <a:normAutofit/>
          </a:bodyPr>
          <a:lstStyle/>
          <a:p>
            <a:pPr>
              <a:buNone/>
            </a:pPr>
            <a:r>
              <a:rPr lang="en-IN" b="1" dirty="0" smtClean="0"/>
              <a:t>Drainage line treatment with a combination of vegetative and engineering structures</a:t>
            </a:r>
          </a:p>
          <a:p>
            <a:r>
              <a:rPr lang="en-IN" b="1" dirty="0" smtClean="0"/>
              <a:t>Earthen checks</a:t>
            </a:r>
          </a:p>
          <a:p>
            <a:r>
              <a:rPr lang="en-IN" b="1" dirty="0" smtClean="0"/>
              <a:t>Brushwood checks</a:t>
            </a:r>
          </a:p>
          <a:p>
            <a:r>
              <a:rPr lang="en-IN" b="1" dirty="0" smtClean="0"/>
              <a:t>Gully plugs </a:t>
            </a:r>
          </a:p>
          <a:p>
            <a:r>
              <a:rPr lang="en-IN" b="1" dirty="0" smtClean="0"/>
              <a:t>Loose boulder checks</a:t>
            </a:r>
          </a:p>
          <a:p>
            <a:r>
              <a:rPr lang="en-IN" b="1" dirty="0" smtClean="0"/>
              <a:t>Gabion structures </a:t>
            </a:r>
          </a:p>
          <a:p>
            <a:r>
              <a:rPr lang="en-IN" b="1" dirty="0" smtClean="0"/>
              <a:t>Underground dykes</a:t>
            </a:r>
            <a:endParaRPr lang="en-IN"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oter Placeholder 2"/>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solidFill>
                  <a:schemeClr val="tx1"/>
                </a:solidFill>
              </a:rPr>
              <a:t>Presentation © IDL </a:t>
            </a:r>
          </a:p>
        </p:txBody>
      </p:sp>
      <p:pic>
        <p:nvPicPr>
          <p:cNvPr id="81923" name="Picture 2" descr="mlphotos2"/>
          <p:cNvPicPr>
            <a:picLocks noChangeAspect="1" noChangeArrowheads="1"/>
          </p:cNvPicPr>
          <p:nvPr/>
        </p:nvPicPr>
        <p:blipFill>
          <a:blip r:embed="rId2"/>
          <a:srcRect/>
          <a:stretch>
            <a:fillRect/>
          </a:stretch>
        </p:blipFill>
        <p:spPr bwMode="auto">
          <a:xfrm>
            <a:off x="0" y="0"/>
            <a:ext cx="9145588" cy="6859588"/>
          </a:xfrm>
          <a:prstGeom prst="rect">
            <a:avLst/>
          </a:prstGeom>
          <a:noFill/>
          <a:ln w="9525">
            <a:noFill/>
            <a:miter lim="800000"/>
            <a:headEnd/>
            <a:tailEnd/>
          </a:ln>
        </p:spPr>
      </p:pic>
      <p:pic>
        <p:nvPicPr>
          <p:cNvPr id="206851" name="Picture 3" descr="mlphotos2"/>
          <p:cNvPicPr>
            <a:picLocks noChangeAspect="1" noChangeArrowheads="1"/>
          </p:cNvPicPr>
          <p:nvPr/>
        </p:nvPicPr>
        <p:blipFill>
          <a:blip r:embed="rId3">
            <a:lum contrast="18000"/>
          </a:blip>
          <a:srcRect/>
          <a:stretch>
            <a:fillRect/>
          </a:stretch>
        </p:blipFill>
        <p:spPr bwMode="auto">
          <a:xfrm>
            <a:off x="152400" y="533400"/>
            <a:ext cx="5257800" cy="3305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5" fill="hold" nodeType="afterEffect">
                                  <p:stCondLst>
                                    <p:cond delay="10000"/>
                                  </p:stCondLst>
                                  <p:childTnLst>
                                    <p:set>
                                      <p:cBhvr>
                                        <p:cTn id="6" dur="1" fill="hold">
                                          <p:stCondLst>
                                            <p:cond delay="0"/>
                                          </p:stCondLst>
                                        </p:cTn>
                                        <p:tgtEl>
                                          <p:spTgt spid="206851"/>
                                        </p:tgtEl>
                                        <p:attrNameLst>
                                          <p:attrName>style.visibility</p:attrName>
                                        </p:attrNameLst>
                                      </p:cBhvr>
                                      <p:to>
                                        <p:strVal val="visible"/>
                                      </p:to>
                                    </p:set>
                                    <p:animEffect transition="in" filter="checkerboard(down)">
                                      <p:cBhvr>
                                        <p:cTn id="7" dur="500"/>
                                        <p:tgtEl>
                                          <p:spTgt spid="206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a:xfrm>
            <a:off x="457200" y="1295400"/>
            <a:ext cx="8229600" cy="5105400"/>
          </a:xfrm>
        </p:spPr>
        <p:txBody>
          <a:bodyPr>
            <a:normAutofit/>
          </a:bodyPr>
          <a:lstStyle/>
          <a:p>
            <a:pPr>
              <a:buNone/>
            </a:pPr>
            <a:r>
              <a:rPr lang="en-IN" b="1" dirty="0" smtClean="0"/>
              <a:t>Development of water harvesting structures </a:t>
            </a:r>
          </a:p>
          <a:p>
            <a:r>
              <a:rPr lang="en-IN" b="1" dirty="0" smtClean="0"/>
              <a:t>Low-cost farm ponds</a:t>
            </a:r>
          </a:p>
          <a:p>
            <a:r>
              <a:rPr lang="en-IN" b="1" dirty="0" smtClean="0"/>
              <a:t>Check-dams</a:t>
            </a:r>
          </a:p>
          <a:p>
            <a:r>
              <a:rPr lang="en-IN" b="1" dirty="0" smtClean="0"/>
              <a:t> Percolation tanks/pits</a:t>
            </a:r>
          </a:p>
          <a:p>
            <a:r>
              <a:rPr lang="en-US" b="1" dirty="0" smtClean="0"/>
              <a:t>Pond Renovation</a:t>
            </a:r>
            <a:endParaRPr lang="en-IN" b="1" dirty="0" smtClean="0"/>
          </a:p>
          <a:p>
            <a:r>
              <a:rPr lang="en-IN" b="1" dirty="0" smtClean="0"/>
              <a:t>Ground water recharge through wells, bore wells, and other measures</a:t>
            </a:r>
          </a:p>
          <a:p>
            <a:r>
              <a:rPr lang="en-US" b="1" dirty="0" smtClean="0"/>
              <a:t>Rain water harvesting structures</a:t>
            </a:r>
            <a:endParaRPr lang="en-IN" b="1"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t>Production System and Micro Enterprises</a:t>
            </a:r>
            <a:endParaRPr lang="en-US" b="1" dirty="0"/>
          </a:p>
        </p:txBody>
      </p:sp>
      <p:sp>
        <p:nvSpPr>
          <p:cNvPr id="3" name="Content Placeholder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en-US" b="1" dirty="0" smtClean="0"/>
              <a:t>To support the production system and ME for land owning households</a:t>
            </a:r>
          </a:p>
          <a:p>
            <a:pPr eaLnBrk="1" fontAlgn="auto" hangingPunct="1">
              <a:spcAft>
                <a:spcPts val="0"/>
              </a:spcAft>
              <a:buFont typeface="Arial" pitchFamily="34" charset="0"/>
              <a:buChar char="•"/>
              <a:defRPr/>
            </a:pPr>
            <a:r>
              <a:rPr lang="en-US" b="1" dirty="0" smtClean="0"/>
              <a:t>To promote diversified production/farming systems based livelihood activities and interventions</a:t>
            </a:r>
          </a:p>
          <a:p>
            <a:pPr eaLnBrk="1" fontAlgn="auto" hangingPunct="1">
              <a:spcAft>
                <a:spcPts val="0"/>
              </a:spcAft>
              <a:buFont typeface="Arial" pitchFamily="34" charset="0"/>
              <a:buChar char="•"/>
              <a:defRPr/>
            </a:pPr>
            <a:r>
              <a:rPr lang="en-US" b="1" dirty="0" smtClean="0"/>
              <a:t>To encourage farmers to adopt and up-scale successful experiences of proven technologies, integrated farming systems and improved farming practices for livelihood augmentation</a:t>
            </a:r>
            <a:endParaRPr lang="en-US"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b="1" smtClean="0"/>
              <a:t>Eligibility</a:t>
            </a:r>
          </a:p>
        </p:txBody>
      </p:sp>
      <p:sp>
        <p:nvSpPr>
          <p:cNvPr id="26627" name="Content Placeholder 2"/>
          <p:cNvSpPr>
            <a:spLocks noGrp="1"/>
          </p:cNvSpPr>
          <p:nvPr>
            <p:ph idx="1"/>
          </p:nvPr>
        </p:nvSpPr>
        <p:spPr/>
        <p:txBody>
          <a:bodyPr/>
          <a:lstStyle/>
          <a:p>
            <a:pPr eaLnBrk="1" hangingPunct="1"/>
            <a:r>
              <a:rPr lang="en-US" b="1" dirty="0" smtClean="0"/>
              <a:t>Individual land holders/owners – small and marginal farmers, women headed farming households, SC &amp; ST will be given preference</a:t>
            </a:r>
          </a:p>
          <a:p>
            <a:pPr eaLnBrk="1" hangingPunct="1"/>
            <a:r>
              <a:rPr lang="en-US" b="1" dirty="0" smtClean="0"/>
              <a:t>Selection of beneficiaries will be done by PIA, in consultation with WC</a:t>
            </a:r>
          </a:p>
          <a:p>
            <a:r>
              <a:rPr lang="en-US" b="1" dirty="0" smtClean="0"/>
              <a:t>Beneficiaries having common interest may be organized in to User Groups of 10-20 members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b="1" smtClean="0"/>
              <a:t>Financial Assistance</a:t>
            </a:r>
          </a:p>
        </p:txBody>
      </p:sp>
      <p:sp>
        <p:nvSpPr>
          <p:cNvPr id="27651" name="Content Placeholder 2"/>
          <p:cNvSpPr>
            <a:spLocks noGrp="1"/>
          </p:cNvSpPr>
          <p:nvPr>
            <p:ph idx="1"/>
          </p:nvPr>
        </p:nvSpPr>
        <p:spPr/>
        <p:txBody>
          <a:bodyPr/>
          <a:lstStyle/>
          <a:p>
            <a:pPr eaLnBrk="1" hangingPunct="1"/>
            <a:r>
              <a:rPr lang="en-US" b="1" smtClean="0"/>
              <a:t>The project funds will meet the cost of farming/production system activity to a maximum limit of an amount equal to double of the unit cost of the project for watershed development (i.e. Rs.12,000/- or Rs.15,000/-)</a:t>
            </a:r>
          </a:p>
          <a:p>
            <a:pPr eaLnBrk="1" hangingPunct="1"/>
            <a:r>
              <a:rPr lang="en-US" b="1" smtClean="0"/>
              <a:t>Contribution of farmers will be 20% for general category and 10% for SC/ST</a:t>
            </a:r>
          </a:p>
          <a:p>
            <a:pPr eaLnBrk="1" hangingPunct="1"/>
            <a:r>
              <a:rPr lang="en-US" b="1" smtClean="0"/>
              <a:t>Farmers contribution will go to WDF</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Unit Cost</a:t>
            </a:r>
            <a:endParaRPr lang="en-US" b="1" dirty="0"/>
          </a:p>
        </p:txBody>
      </p:sp>
      <p:sp>
        <p:nvSpPr>
          <p:cNvPr id="3" name="Content Placeholder 2"/>
          <p:cNvSpPr>
            <a:spLocks noGrp="1"/>
          </p:cNvSpPr>
          <p:nvPr>
            <p:ph idx="1"/>
          </p:nvPr>
        </p:nvSpPr>
        <p:spPr/>
        <p:txBody>
          <a:bodyPr>
            <a:normAutofit/>
          </a:bodyPr>
          <a:lstStyle/>
          <a:p>
            <a:r>
              <a:rPr lang="en-US" b="1" dirty="0" smtClean="0"/>
              <a:t>Unit Cost of each activity shall be fixed based on either the NABARD or Departmental Unit Cost</a:t>
            </a:r>
          </a:p>
          <a:p>
            <a:r>
              <a:rPr lang="en-US" b="1" dirty="0" smtClean="0"/>
              <a:t>If no Unit Cost is prevailing for any activity, WDT in consultation with the concerned line department official, shall prepare unit cost, and this can be adopted with the approval of the Dist. Level Coordination Committee</a:t>
            </a:r>
            <a:endParaRPr lang="en-US"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SRI</a:t>
            </a:r>
            <a:endParaRPr lang="en-IN" dirty="0"/>
          </a:p>
        </p:txBody>
      </p:sp>
      <p:sp>
        <p:nvSpPr>
          <p:cNvPr id="3" name="Text Placeholder 2"/>
          <p:cNvSpPr>
            <a:spLocks noGrp="1"/>
          </p:cNvSpPr>
          <p:nvPr>
            <p:ph type="body" idx="1"/>
          </p:nvPr>
        </p:nvSpPr>
        <p:spPr/>
        <p:txBody>
          <a:bodyPr/>
          <a:lstStyle/>
          <a:p>
            <a:endParaRPr lang="en-IN" dirty="0"/>
          </a:p>
        </p:txBody>
      </p:sp>
      <p:sp>
        <p:nvSpPr>
          <p:cNvPr id="5" name="Text Placeholder 4"/>
          <p:cNvSpPr>
            <a:spLocks noGrp="1"/>
          </p:cNvSpPr>
          <p:nvPr>
            <p:ph type="body" sz="quarter" idx="3"/>
          </p:nvPr>
        </p:nvSpPr>
        <p:spPr/>
        <p:txBody>
          <a:bodyPr/>
          <a:lstStyle/>
          <a:p>
            <a:endParaRPr lang="en-IN"/>
          </a:p>
        </p:txBody>
      </p:sp>
      <p:pic>
        <p:nvPicPr>
          <p:cNvPr id="3074" name="Picture 2" descr="C:\Users\vaio\Desktop\SRI1.jpg"/>
          <p:cNvPicPr>
            <a:picLocks noChangeAspect="1" noChangeArrowheads="1"/>
          </p:cNvPicPr>
          <p:nvPr/>
        </p:nvPicPr>
        <p:blipFill>
          <a:blip r:embed="rId2" cstate="print"/>
          <a:srcRect/>
          <a:stretch>
            <a:fillRect/>
          </a:stretch>
        </p:blipFill>
        <p:spPr bwMode="auto">
          <a:xfrm>
            <a:off x="251520" y="3717032"/>
            <a:ext cx="2844924" cy="2607171"/>
          </a:xfrm>
          <a:prstGeom prst="rect">
            <a:avLst/>
          </a:prstGeom>
          <a:noFill/>
        </p:spPr>
      </p:pic>
      <p:pic>
        <p:nvPicPr>
          <p:cNvPr id="3075" name="Picture 3" descr="C:\Users\vaio\Desktop\SRI2.jpg"/>
          <p:cNvPicPr>
            <a:picLocks noGrp="1" noChangeAspect="1" noChangeArrowheads="1"/>
          </p:cNvPicPr>
          <p:nvPr>
            <p:ph sz="quarter" idx="4"/>
          </p:nvPr>
        </p:nvPicPr>
        <p:blipFill>
          <a:blip r:embed="rId3" cstate="print"/>
          <a:srcRect/>
          <a:stretch>
            <a:fillRect/>
          </a:stretch>
        </p:blipFill>
        <p:spPr bwMode="auto">
          <a:xfrm>
            <a:off x="3275856" y="3717032"/>
            <a:ext cx="2812157" cy="2448272"/>
          </a:xfrm>
          <a:prstGeom prst="rect">
            <a:avLst/>
          </a:prstGeom>
          <a:noFill/>
        </p:spPr>
      </p:pic>
      <p:pic>
        <p:nvPicPr>
          <p:cNvPr id="3076" name="Picture 4" descr="C:\Users\vaio\Desktop\SRI3.jpg"/>
          <p:cNvPicPr>
            <a:picLocks noGrp="1" noChangeAspect="1" noChangeArrowheads="1"/>
          </p:cNvPicPr>
          <p:nvPr>
            <p:ph sz="half" idx="2"/>
          </p:nvPr>
        </p:nvPicPr>
        <p:blipFill>
          <a:blip r:embed="rId4" cstate="print"/>
          <a:srcRect/>
          <a:stretch>
            <a:fillRect/>
          </a:stretch>
        </p:blipFill>
        <p:spPr bwMode="auto">
          <a:xfrm>
            <a:off x="251520" y="1196752"/>
            <a:ext cx="3456384" cy="2261989"/>
          </a:xfrm>
          <a:prstGeom prst="rect">
            <a:avLst/>
          </a:prstGeom>
          <a:noFill/>
        </p:spPr>
      </p:pic>
      <p:pic>
        <p:nvPicPr>
          <p:cNvPr id="3077" name="Picture 5" descr="C:\Users\vaio\Desktop\SRI4.jpg"/>
          <p:cNvPicPr>
            <a:picLocks noChangeAspect="1" noChangeArrowheads="1"/>
          </p:cNvPicPr>
          <p:nvPr/>
        </p:nvPicPr>
        <p:blipFill>
          <a:blip r:embed="rId5" cstate="print"/>
          <a:srcRect/>
          <a:stretch>
            <a:fillRect/>
          </a:stretch>
        </p:blipFill>
        <p:spPr bwMode="auto">
          <a:xfrm>
            <a:off x="6588224" y="3717032"/>
            <a:ext cx="2555776" cy="2460104"/>
          </a:xfrm>
          <a:prstGeom prst="rect">
            <a:avLst/>
          </a:prstGeom>
          <a:noFill/>
        </p:spPr>
      </p:pic>
      <p:pic>
        <p:nvPicPr>
          <p:cNvPr id="3078" name="Picture 6" descr="C:\Users\vaio\Desktop\SRI5.jpg"/>
          <p:cNvPicPr>
            <a:picLocks noChangeAspect="1" noChangeArrowheads="1"/>
          </p:cNvPicPr>
          <p:nvPr/>
        </p:nvPicPr>
        <p:blipFill>
          <a:blip r:embed="rId6" cstate="print"/>
          <a:srcRect/>
          <a:stretch>
            <a:fillRect/>
          </a:stretch>
        </p:blipFill>
        <p:spPr bwMode="auto">
          <a:xfrm>
            <a:off x="3779912" y="1124744"/>
            <a:ext cx="3547095" cy="2567930"/>
          </a:xfrm>
          <a:prstGeom prst="rect">
            <a:avLst/>
          </a:prstGeom>
          <a:noFill/>
        </p:spPr>
      </p:pic>
      <p:pic>
        <p:nvPicPr>
          <p:cNvPr id="10" name="Picture 2" descr="C:\Users\vaio\Desktop\cono weeder.jpg"/>
          <p:cNvPicPr>
            <a:picLocks noChangeAspect="1" noChangeArrowheads="1"/>
          </p:cNvPicPr>
          <p:nvPr/>
        </p:nvPicPr>
        <p:blipFill>
          <a:blip r:embed="rId7" cstate="print"/>
          <a:srcRect/>
          <a:stretch>
            <a:fillRect/>
          </a:stretch>
        </p:blipFill>
        <p:spPr bwMode="auto">
          <a:xfrm>
            <a:off x="6562725" y="1772816"/>
            <a:ext cx="2581275" cy="177165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85800"/>
          </a:xfrm>
        </p:spPr>
        <p:txBody>
          <a:bodyPr>
            <a:normAutofit fontScale="90000"/>
          </a:bodyPr>
          <a:lstStyle/>
          <a:p>
            <a:r>
              <a:rPr lang="en-US" b="1" dirty="0" smtClean="0"/>
              <a:t>SRI Paddy</a:t>
            </a:r>
            <a:endParaRPr lang="en-US" b="1" dirty="0"/>
          </a:p>
        </p:txBody>
      </p:sp>
      <p:pic>
        <p:nvPicPr>
          <p:cNvPr id="3" name="Picture 2" descr="G:\2015-02-23\DSC00683.JPG"/>
          <p:cNvPicPr/>
          <p:nvPr/>
        </p:nvPicPr>
        <p:blipFill>
          <a:blip r:embed="rId2" cstate="print"/>
          <a:srcRect/>
          <a:stretch>
            <a:fillRect/>
          </a:stretch>
        </p:blipFill>
        <p:spPr bwMode="auto">
          <a:xfrm>
            <a:off x="1143000" y="838200"/>
            <a:ext cx="7239000" cy="56388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Upland rice</a:t>
            </a:r>
            <a:endParaRPr lang="en-IN" b="1" dirty="0"/>
          </a:p>
        </p:txBody>
      </p:sp>
      <p:sp>
        <p:nvSpPr>
          <p:cNvPr id="3" name="Content Placeholder 2"/>
          <p:cNvSpPr>
            <a:spLocks noGrp="1"/>
          </p:cNvSpPr>
          <p:nvPr>
            <p:ph idx="1"/>
          </p:nvPr>
        </p:nvSpPr>
        <p:spPr/>
        <p:txBody>
          <a:bodyPr/>
          <a:lstStyle/>
          <a:p>
            <a:endParaRPr lang="en-IN"/>
          </a:p>
        </p:txBody>
      </p:sp>
      <p:pic>
        <p:nvPicPr>
          <p:cNvPr id="4" name="Picture 2" descr="C:\Users\vaio\Desktop\Four.jpg"/>
          <p:cNvPicPr>
            <a:picLocks noChangeAspect="1" noChangeArrowheads="1"/>
          </p:cNvPicPr>
          <p:nvPr/>
        </p:nvPicPr>
        <p:blipFill>
          <a:blip r:embed="rId2" cstate="print"/>
          <a:srcRect/>
          <a:stretch>
            <a:fillRect/>
          </a:stretch>
        </p:blipFill>
        <p:spPr bwMode="auto">
          <a:xfrm>
            <a:off x="457200" y="1376362"/>
            <a:ext cx="8305800" cy="4931569"/>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Seeding –lowland-Drum seeder</a:t>
            </a:r>
            <a:endParaRPr lang="en-IN" b="1" dirty="0"/>
          </a:p>
        </p:txBody>
      </p:sp>
      <p:pic>
        <p:nvPicPr>
          <p:cNvPr id="2051" name="Picture 3" descr="C:\Users\vaio\Desktop\drum seeder.jpg"/>
          <p:cNvPicPr>
            <a:picLocks noChangeAspect="1" noChangeArrowheads="1"/>
          </p:cNvPicPr>
          <p:nvPr/>
        </p:nvPicPr>
        <p:blipFill>
          <a:blip r:embed="rId2" cstate="print"/>
          <a:srcRect/>
          <a:stretch>
            <a:fillRect/>
          </a:stretch>
        </p:blipFill>
        <p:spPr bwMode="auto">
          <a:xfrm>
            <a:off x="539552" y="1484784"/>
            <a:ext cx="3888432" cy="2639938"/>
          </a:xfrm>
          <a:prstGeom prst="rect">
            <a:avLst/>
          </a:prstGeom>
          <a:noFill/>
        </p:spPr>
      </p:pic>
      <p:pic>
        <p:nvPicPr>
          <p:cNvPr id="2052" name="Picture 4" descr="C:\Users\vaio\Desktop\drum seeder3.jpg"/>
          <p:cNvPicPr>
            <a:picLocks noChangeAspect="1" noChangeArrowheads="1"/>
          </p:cNvPicPr>
          <p:nvPr/>
        </p:nvPicPr>
        <p:blipFill>
          <a:blip r:embed="rId3" cstate="print"/>
          <a:srcRect/>
          <a:stretch>
            <a:fillRect/>
          </a:stretch>
        </p:blipFill>
        <p:spPr bwMode="auto">
          <a:xfrm>
            <a:off x="4860032" y="2420889"/>
            <a:ext cx="3925044" cy="3528392"/>
          </a:xfrm>
          <a:prstGeom prst="rect">
            <a:avLst/>
          </a:prstGeom>
          <a:noFill/>
        </p:spPr>
      </p:pic>
      <p:sp>
        <p:nvSpPr>
          <p:cNvPr id="6" name="Content Placeholder 5"/>
          <p:cNvSpPr>
            <a:spLocks noGrp="1"/>
          </p:cNvSpPr>
          <p:nvPr>
            <p:ph idx="1"/>
          </p:nvPr>
        </p:nvSpPr>
        <p:spPr>
          <a:xfrm>
            <a:off x="457200" y="1600200"/>
            <a:ext cx="7931224" cy="4525963"/>
          </a:xfrm>
        </p:spPr>
        <p:txBody>
          <a:bodyPr>
            <a:normAutofit lnSpcReduction="10000"/>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b="1" dirty="0" smtClean="0"/>
              <a:t>Organic </a:t>
            </a:r>
            <a:r>
              <a:rPr lang="en-US" b="1" dirty="0" err="1" smtClean="0"/>
              <a:t>manuring</a:t>
            </a:r>
            <a:r>
              <a:rPr lang="en-US" b="1" dirty="0" smtClean="0"/>
              <a:t>    </a:t>
            </a:r>
          </a:p>
          <a:p>
            <a:r>
              <a:rPr lang="en-US" b="1" dirty="0" smtClean="0"/>
              <a:t> Green leaf </a:t>
            </a:r>
            <a:r>
              <a:rPr lang="en-US" b="1" dirty="0" err="1" smtClean="0"/>
              <a:t>manuring</a:t>
            </a:r>
            <a:r>
              <a:rPr lang="en-US" b="1" dirty="0" smtClean="0"/>
              <a:t> </a:t>
            </a:r>
            <a:r>
              <a:rPr lang="en-US" dirty="0" smtClean="0"/>
              <a:t>                                </a:t>
            </a:r>
            <a:endParaRPr lang="en-IN"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Rice reaper</a:t>
            </a:r>
            <a:endParaRPr lang="en-IN" b="1" dirty="0"/>
          </a:p>
        </p:txBody>
      </p:sp>
      <p:sp>
        <p:nvSpPr>
          <p:cNvPr id="3" name="Text Placeholder 2"/>
          <p:cNvSpPr>
            <a:spLocks noGrp="1"/>
          </p:cNvSpPr>
          <p:nvPr>
            <p:ph type="body" idx="1"/>
          </p:nvPr>
        </p:nvSpPr>
        <p:spPr/>
        <p:txBody>
          <a:bodyPr/>
          <a:lstStyle/>
          <a:p>
            <a:endParaRPr lang="en-IN"/>
          </a:p>
        </p:txBody>
      </p:sp>
      <p:sp>
        <p:nvSpPr>
          <p:cNvPr id="5" name="Text Placeholder 4"/>
          <p:cNvSpPr>
            <a:spLocks noGrp="1"/>
          </p:cNvSpPr>
          <p:nvPr>
            <p:ph type="body" sz="quarter" idx="3"/>
          </p:nvPr>
        </p:nvSpPr>
        <p:spPr/>
        <p:txBody>
          <a:bodyPr/>
          <a:lstStyle/>
          <a:p>
            <a:endParaRPr lang="en-IN"/>
          </a:p>
        </p:txBody>
      </p:sp>
      <p:pic>
        <p:nvPicPr>
          <p:cNvPr id="6146" name="Picture 2" descr="C:\Users\vaio\Desktop\rice harvetrimages.jpg"/>
          <p:cNvPicPr>
            <a:picLocks noChangeAspect="1" noChangeArrowheads="1"/>
          </p:cNvPicPr>
          <p:nvPr/>
        </p:nvPicPr>
        <p:blipFill>
          <a:blip r:embed="rId2" cstate="print"/>
          <a:srcRect/>
          <a:stretch>
            <a:fillRect/>
          </a:stretch>
        </p:blipFill>
        <p:spPr bwMode="auto">
          <a:xfrm>
            <a:off x="3779912" y="1124744"/>
            <a:ext cx="3907135" cy="2639938"/>
          </a:xfrm>
          <a:prstGeom prst="rect">
            <a:avLst/>
          </a:prstGeom>
          <a:noFill/>
        </p:spPr>
      </p:pic>
      <p:pic>
        <p:nvPicPr>
          <p:cNvPr id="6147" name="Picture 3" descr="C:\Users\vaio\Desktop\rice reaper.jpg"/>
          <p:cNvPicPr>
            <a:picLocks noGrp="1" noChangeAspect="1" noChangeArrowheads="1"/>
          </p:cNvPicPr>
          <p:nvPr>
            <p:ph sz="half" idx="2"/>
          </p:nvPr>
        </p:nvPicPr>
        <p:blipFill>
          <a:blip r:embed="rId3" cstate="print"/>
          <a:srcRect/>
          <a:stretch>
            <a:fillRect/>
          </a:stretch>
        </p:blipFill>
        <p:spPr bwMode="auto">
          <a:xfrm>
            <a:off x="228600" y="1628800"/>
            <a:ext cx="3352800" cy="3672408"/>
          </a:xfrm>
          <a:prstGeom prst="rect">
            <a:avLst/>
          </a:prstGeom>
          <a:noFill/>
        </p:spPr>
      </p:pic>
      <p:pic>
        <p:nvPicPr>
          <p:cNvPr id="6148" name="Picture 4" descr="C:\Users\vaio\Desktop\harvester.jpg"/>
          <p:cNvPicPr>
            <a:picLocks noGrp="1" noChangeAspect="1" noChangeArrowheads="1"/>
          </p:cNvPicPr>
          <p:nvPr>
            <p:ph sz="quarter" idx="4"/>
          </p:nvPr>
        </p:nvPicPr>
        <p:blipFill>
          <a:blip r:embed="rId4" cstate="print"/>
          <a:srcRect/>
          <a:stretch>
            <a:fillRect/>
          </a:stretch>
        </p:blipFill>
        <p:spPr bwMode="auto">
          <a:xfrm>
            <a:off x="4139952" y="3861048"/>
            <a:ext cx="4464496" cy="299695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2" descr="https://encrypted-tbn2.gstatic.com/images?q=tbn:ANd9GcQR2v1sgx9lo_aFRtRfuziuEnC7CXX5VPzhh5lVlTr50CrWtMD9"/>
          <p:cNvPicPr>
            <a:picLocks noChangeAspect="1" noChangeArrowheads="1"/>
          </p:cNvPicPr>
          <p:nvPr/>
        </p:nvPicPr>
        <p:blipFill>
          <a:blip r:embed="rId2"/>
          <a:srcRect/>
          <a:stretch>
            <a:fillRect/>
          </a:stretch>
        </p:blipFill>
        <p:spPr bwMode="auto">
          <a:xfrm>
            <a:off x="609601" y="714728"/>
            <a:ext cx="8268308" cy="5747861"/>
          </a:xfrm>
          <a:prstGeom prst="rect">
            <a:avLst/>
          </a:prstGeom>
          <a:noFill/>
        </p:spPr>
      </p:pic>
      <p:sp>
        <p:nvSpPr>
          <p:cNvPr id="3" name="Title 2"/>
          <p:cNvSpPr>
            <a:spLocks noGrp="1"/>
          </p:cNvSpPr>
          <p:nvPr>
            <p:ph type="title"/>
          </p:nvPr>
        </p:nvSpPr>
        <p:spPr>
          <a:xfrm>
            <a:off x="457200" y="152400"/>
            <a:ext cx="8229600" cy="533400"/>
          </a:xfrm>
        </p:spPr>
        <p:txBody>
          <a:bodyPr>
            <a:normAutofit fontScale="90000"/>
          </a:bodyPr>
          <a:lstStyle/>
          <a:p>
            <a:r>
              <a:rPr lang="en-US" b="1" dirty="0" smtClean="0"/>
              <a:t>Sand Bag Check Dam</a:t>
            </a:r>
            <a:endParaRPr lang="en-IN"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noAutofit/>
          </a:bodyPr>
          <a:lstStyle/>
          <a:p>
            <a:r>
              <a:rPr lang="en-US" sz="3600" b="1" dirty="0" smtClean="0">
                <a:effectLst>
                  <a:outerShdw blurRad="38100" dist="38100" dir="2700000" algn="tl">
                    <a:srgbClr val="C0C0C0"/>
                  </a:outerShdw>
                </a:effectLst>
              </a:rPr>
              <a:t>Leaf </a:t>
            </a:r>
            <a:r>
              <a:rPr lang="en-US" sz="3600" b="1" dirty="0" err="1" smtClean="0">
                <a:effectLst>
                  <a:outerShdw blurRad="38100" dist="38100" dir="2700000" algn="tl">
                    <a:srgbClr val="C0C0C0"/>
                  </a:outerShdw>
                </a:effectLst>
              </a:rPr>
              <a:t>colour</a:t>
            </a:r>
            <a:r>
              <a:rPr lang="en-US" sz="3600" b="1" dirty="0" smtClean="0">
                <a:effectLst>
                  <a:outerShdw blurRad="38100" dist="38100" dir="2700000" algn="tl">
                    <a:srgbClr val="C0C0C0"/>
                  </a:outerShdw>
                </a:effectLst>
              </a:rPr>
              <a:t> charts (LCC)</a:t>
            </a:r>
            <a:br>
              <a:rPr lang="en-US" sz="3600" b="1" dirty="0" smtClean="0">
                <a:effectLst>
                  <a:outerShdw blurRad="38100" dist="38100" dir="2700000" algn="tl">
                    <a:srgbClr val="C0C0C0"/>
                  </a:outerShdw>
                </a:effectLst>
              </a:rPr>
            </a:br>
            <a:endParaRPr lang="en-US" sz="3600" b="1" dirty="0" smtClean="0"/>
          </a:p>
        </p:txBody>
      </p:sp>
      <p:sp>
        <p:nvSpPr>
          <p:cNvPr id="95235" name="Rectangle 3"/>
          <p:cNvSpPr>
            <a:spLocks noGrp="1" noChangeArrowheads="1"/>
          </p:cNvSpPr>
          <p:nvPr>
            <p:ph type="body" idx="1"/>
          </p:nvPr>
        </p:nvSpPr>
        <p:spPr>
          <a:xfrm>
            <a:off x="381000" y="1981200"/>
            <a:ext cx="4040188" cy="1401762"/>
          </a:xfrm>
        </p:spPr>
        <p:txBody>
          <a:bodyPr>
            <a:normAutofit fontScale="47500" lnSpcReduction="20000"/>
          </a:bodyPr>
          <a:lstStyle/>
          <a:p>
            <a:pPr marL="609600" indent="-609600"/>
            <a:endParaRPr lang="en-US" sz="2400" dirty="0" smtClean="0">
              <a:solidFill>
                <a:schemeClr val="bg1"/>
              </a:solidFill>
            </a:endParaRPr>
          </a:p>
          <a:p>
            <a:pPr marL="609600" indent="-609600"/>
            <a:endParaRPr lang="en-US" dirty="0" smtClean="0">
              <a:solidFill>
                <a:schemeClr val="bg1"/>
              </a:solidFill>
            </a:endParaRPr>
          </a:p>
          <a:p>
            <a:pPr marL="609600" indent="-609600"/>
            <a:endParaRPr lang="en-US" sz="2400" dirty="0" smtClean="0">
              <a:solidFill>
                <a:schemeClr val="bg1"/>
              </a:solidFill>
            </a:endParaRPr>
          </a:p>
          <a:p>
            <a:pPr marL="609600" indent="-609600"/>
            <a:endParaRPr lang="en-US" dirty="0" smtClean="0">
              <a:solidFill>
                <a:schemeClr val="bg1"/>
              </a:solidFill>
            </a:endParaRPr>
          </a:p>
          <a:p>
            <a:pPr marL="609600" indent="-609600"/>
            <a:endParaRPr lang="en-US" sz="2400" dirty="0" smtClean="0">
              <a:solidFill>
                <a:schemeClr val="bg1"/>
              </a:solidFill>
            </a:endParaRPr>
          </a:p>
          <a:p>
            <a:pPr marL="609600" indent="-609600"/>
            <a:r>
              <a:rPr lang="en-US" sz="2400" dirty="0" smtClean="0">
                <a:solidFill>
                  <a:schemeClr val="bg1"/>
                </a:solidFill>
              </a:rPr>
              <a:t>No of tillers</a:t>
            </a:r>
          </a:p>
          <a:p>
            <a:pPr marL="609600" indent="-609600"/>
            <a:r>
              <a:rPr lang="en-US" sz="2400" dirty="0" smtClean="0">
                <a:solidFill>
                  <a:schemeClr val="bg1"/>
                </a:solidFill>
              </a:rPr>
              <a:t>Nutrient availability</a:t>
            </a:r>
          </a:p>
          <a:p>
            <a:pPr marL="609600" indent="-609600"/>
            <a:r>
              <a:rPr lang="en-US" sz="2400" dirty="0" smtClean="0">
                <a:solidFill>
                  <a:schemeClr val="bg1"/>
                </a:solidFill>
              </a:rPr>
              <a:t>Pest &amp; disease</a:t>
            </a:r>
          </a:p>
        </p:txBody>
      </p:sp>
      <p:pic>
        <p:nvPicPr>
          <p:cNvPr id="95245" name="Picture 13" descr="C:\Ameena photos\rice booklet new\3.4.jpg"/>
          <p:cNvPicPr>
            <a:picLocks noGrp="1" noChangeAspect="1" noChangeArrowheads="1"/>
          </p:cNvPicPr>
          <p:nvPr>
            <p:ph sz="half" idx="2"/>
          </p:nvPr>
        </p:nvPicPr>
        <p:blipFill>
          <a:blip r:embed="rId3" cstate="print"/>
          <a:srcRect/>
          <a:stretch>
            <a:fillRect/>
          </a:stretch>
        </p:blipFill>
        <p:spPr bwMode="auto">
          <a:xfrm>
            <a:off x="304800" y="4869160"/>
            <a:ext cx="4040188" cy="1638643"/>
          </a:xfrm>
          <a:prstGeom prst="rect">
            <a:avLst/>
          </a:prstGeom>
          <a:noFill/>
        </p:spPr>
      </p:pic>
      <p:pic>
        <p:nvPicPr>
          <p:cNvPr id="95246" name="Picture 14" descr="C:\Ameena photos\rice booklet new\cover page.jpg"/>
          <p:cNvPicPr>
            <a:picLocks noGrp="1" noChangeAspect="1" noChangeArrowheads="1"/>
          </p:cNvPicPr>
          <p:nvPr>
            <p:ph sz="quarter" idx="4"/>
          </p:nvPr>
        </p:nvPicPr>
        <p:blipFill>
          <a:blip r:embed="rId4" cstate="print"/>
          <a:srcRect/>
          <a:stretch>
            <a:fillRect/>
          </a:stretch>
        </p:blipFill>
        <p:spPr bwMode="auto">
          <a:xfrm>
            <a:off x="4572000" y="4077072"/>
            <a:ext cx="4041775" cy="2663633"/>
          </a:xfrm>
          <a:prstGeom prst="rect">
            <a:avLst/>
          </a:prstGeom>
          <a:noFill/>
        </p:spPr>
      </p:pic>
      <p:pic>
        <p:nvPicPr>
          <p:cNvPr id="6" name="Picture 6" descr="npo0001f9"/>
          <p:cNvPicPr>
            <a:picLocks noChangeAspect="1" noChangeArrowheads="1"/>
          </p:cNvPicPr>
          <p:nvPr/>
        </p:nvPicPr>
        <p:blipFill>
          <a:blip r:embed="rId5" cstate="print"/>
          <a:srcRect/>
          <a:stretch>
            <a:fillRect/>
          </a:stretch>
        </p:blipFill>
        <p:spPr bwMode="auto">
          <a:xfrm>
            <a:off x="395536" y="1412776"/>
            <a:ext cx="3925887" cy="3312368"/>
          </a:xfrm>
          <a:prstGeom prst="rect">
            <a:avLst/>
          </a:prstGeom>
          <a:noFill/>
          <a:ln w="9525" algn="ctr">
            <a:noFill/>
            <a:miter lim="800000"/>
            <a:headEnd/>
            <a:tailEnd/>
          </a:ln>
        </p:spPr>
      </p:pic>
      <p:pic>
        <p:nvPicPr>
          <p:cNvPr id="7" name="Picture 7" descr="npo0001fb"/>
          <p:cNvPicPr>
            <a:picLocks noChangeAspect="1" noChangeArrowheads="1"/>
          </p:cNvPicPr>
          <p:nvPr/>
        </p:nvPicPr>
        <p:blipFill>
          <a:blip r:embed="rId6" cstate="print"/>
          <a:srcRect/>
          <a:stretch>
            <a:fillRect/>
          </a:stretch>
        </p:blipFill>
        <p:spPr bwMode="auto">
          <a:xfrm>
            <a:off x="4644008" y="1412776"/>
            <a:ext cx="3721100" cy="25908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Double sucker planting</a:t>
            </a:r>
            <a:endParaRPr lang="en-IN" b="1" dirty="0"/>
          </a:p>
        </p:txBody>
      </p:sp>
      <p:sp>
        <p:nvSpPr>
          <p:cNvPr id="3" name="Text Placeholder 2"/>
          <p:cNvSpPr>
            <a:spLocks noGrp="1"/>
          </p:cNvSpPr>
          <p:nvPr>
            <p:ph type="body" idx="1"/>
          </p:nvPr>
        </p:nvSpPr>
        <p:spPr/>
        <p:txBody>
          <a:bodyPr/>
          <a:lstStyle/>
          <a:p>
            <a:endParaRPr lang="en-IN"/>
          </a:p>
        </p:txBody>
      </p:sp>
      <p:sp>
        <p:nvSpPr>
          <p:cNvPr id="4" name="Content Placeholder 3"/>
          <p:cNvSpPr>
            <a:spLocks noGrp="1"/>
          </p:cNvSpPr>
          <p:nvPr>
            <p:ph sz="half" idx="2"/>
          </p:nvPr>
        </p:nvSpPr>
        <p:spPr/>
        <p:txBody>
          <a:bodyPr/>
          <a:lstStyle/>
          <a:p>
            <a:endParaRPr lang="en-IN" dirty="0"/>
          </a:p>
        </p:txBody>
      </p:sp>
      <p:sp>
        <p:nvSpPr>
          <p:cNvPr id="5" name="Text Placeholder 4"/>
          <p:cNvSpPr>
            <a:spLocks noGrp="1"/>
          </p:cNvSpPr>
          <p:nvPr>
            <p:ph type="body" sz="quarter" idx="3"/>
          </p:nvPr>
        </p:nvSpPr>
        <p:spPr/>
        <p:txBody>
          <a:bodyPr/>
          <a:lstStyle/>
          <a:p>
            <a:endParaRPr lang="en-IN"/>
          </a:p>
        </p:txBody>
      </p:sp>
      <p:sp>
        <p:nvSpPr>
          <p:cNvPr id="6" name="Content Placeholder 5"/>
          <p:cNvSpPr>
            <a:spLocks noGrp="1"/>
          </p:cNvSpPr>
          <p:nvPr>
            <p:ph sz="quarter" idx="4"/>
          </p:nvPr>
        </p:nvSpPr>
        <p:spPr/>
        <p:txBody>
          <a:bodyPr/>
          <a:lstStyle/>
          <a:p>
            <a:endParaRPr lang="en-IN"/>
          </a:p>
        </p:txBody>
      </p:sp>
      <p:pic>
        <p:nvPicPr>
          <p:cNvPr id="7" name="Picture 4" descr="100_0349"/>
          <p:cNvPicPr>
            <a:picLocks noChangeAspect="1" noChangeArrowheads="1"/>
          </p:cNvPicPr>
          <p:nvPr/>
        </p:nvPicPr>
        <p:blipFill>
          <a:blip r:embed="rId2" cstate="print"/>
          <a:srcRect/>
          <a:stretch>
            <a:fillRect/>
          </a:stretch>
        </p:blipFill>
        <p:spPr bwMode="auto">
          <a:xfrm rot="5400000">
            <a:off x="1773552" y="-345738"/>
            <a:ext cx="5673096" cy="8305802"/>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ChangeArrowheads="1"/>
          </p:cNvSpPr>
          <p:nvPr/>
        </p:nvSpPr>
        <p:spPr bwMode="auto">
          <a:xfrm>
            <a:off x="319088" y="1292225"/>
            <a:ext cx="1830387" cy="762000"/>
          </a:xfrm>
          <a:prstGeom prst="rect">
            <a:avLst/>
          </a:prstGeom>
          <a:noFill/>
          <a:ln w="9525">
            <a:noFill/>
            <a:miter lim="800000"/>
            <a:headEnd/>
            <a:tailEnd/>
          </a:ln>
        </p:spPr>
        <p:txBody>
          <a:bodyPr wrap="none" lIns="92075" tIns="46038" rIns="92075" bIns="46038">
            <a:spAutoFit/>
          </a:bodyPr>
          <a:lstStyle/>
          <a:p>
            <a:pPr algn="ctr" eaLnBrk="0" hangingPunct="0"/>
            <a:r>
              <a:rPr lang="en-US" sz="4400" b="1" dirty="0" err="1">
                <a:solidFill>
                  <a:schemeClr val="tx2"/>
                </a:solidFill>
              </a:rPr>
              <a:t>Azolla</a:t>
            </a:r>
            <a:endParaRPr lang="en-US" sz="4400" b="1" dirty="0">
              <a:solidFill>
                <a:schemeClr val="tx2"/>
              </a:solidFill>
            </a:endParaRPr>
          </a:p>
        </p:txBody>
      </p:sp>
      <p:pic>
        <p:nvPicPr>
          <p:cNvPr id="70659" name="Picture 4" descr="Picture15"/>
          <p:cNvPicPr>
            <a:picLocks noChangeAspect="1" noChangeArrowheads="1"/>
          </p:cNvPicPr>
          <p:nvPr/>
        </p:nvPicPr>
        <p:blipFill>
          <a:blip r:embed="rId2" cstate="print"/>
          <a:srcRect/>
          <a:stretch>
            <a:fillRect/>
          </a:stretch>
        </p:blipFill>
        <p:spPr bwMode="auto">
          <a:xfrm>
            <a:off x="2667000" y="533400"/>
            <a:ext cx="5486400" cy="5949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scan0022"/>
          <p:cNvPicPr>
            <a:picLocks noChangeAspect="1" noChangeArrowheads="1"/>
          </p:cNvPicPr>
          <p:nvPr/>
        </p:nvPicPr>
        <p:blipFill>
          <a:blip r:embed="rId2" cstate="print"/>
          <a:srcRect r="3703" b="3424"/>
          <a:stretch>
            <a:fillRect/>
          </a:stretch>
        </p:blipFill>
        <p:spPr bwMode="auto">
          <a:xfrm>
            <a:off x="762000" y="1295400"/>
            <a:ext cx="7620000" cy="4343400"/>
          </a:xfrm>
          <a:prstGeom prst="rect">
            <a:avLst/>
          </a:prstGeom>
          <a:noFill/>
          <a:ln w="9525">
            <a:noFill/>
            <a:miter lim="800000"/>
            <a:headEnd/>
            <a:tailEnd/>
          </a:ln>
        </p:spPr>
      </p:pic>
      <p:sp>
        <p:nvSpPr>
          <p:cNvPr id="106499" name="Text Box 3"/>
          <p:cNvSpPr txBox="1">
            <a:spLocks noChangeArrowheads="1"/>
          </p:cNvSpPr>
          <p:nvPr/>
        </p:nvSpPr>
        <p:spPr bwMode="auto">
          <a:xfrm>
            <a:off x="2133600" y="762000"/>
            <a:ext cx="1577975" cy="519113"/>
          </a:xfrm>
          <a:prstGeom prst="rect">
            <a:avLst/>
          </a:prstGeom>
          <a:noFill/>
          <a:ln w="9525">
            <a:noFill/>
            <a:miter lim="800000"/>
            <a:headEnd/>
            <a:tailEnd/>
          </a:ln>
        </p:spPr>
        <p:txBody>
          <a:bodyPr wrap="none">
            <a:spAutoFit/>
          </a:bodyPr>
          <a:lstStyle/>
          <a:p>
            <a:r>
              <a:rPr lang="en-US" sz="2800" b="1" dirty="0">
                <a:latin typeface="Calibri" pitchFamily="34" charset="0"/>
              </a:rPr>
              <a:t>Coir pith</a:t>
            </a:r>
          </a:p>
        </p:txBody>
      </p:sp>
      <p:sp>
        <p:nvSpPr>
          <p:cNvPr id="106500" name="Text Box 4"/>
          <p:cNvSpPr txBox="1">
            <a:spLocks noChangeArrowheads="1"/>
          </p:cNvSpPr>
          <p:nvPr/>
        </p:nvSpPr>
        <p:spPr bwMode="auto">
          <a:xfrm>
            <a:off x="4953000" y="762000"/>
            <a:ext cx="2932113" cy="519113"/>
          </a:xfrm>
          <a:prstGeom prst="rect">
            <a:avLst/>
          </a:prstGeom>
          <a:noFill/>
          <a:ln w="9525">
            <a:noFill/>
            <a:miter lim="800000"/>
            <a:headEnd/>
            <a:tailEnd/>
          </a:ln>
        </p:spPr>
        <p:txBody>
          <a:bodyPr wrap="none">
            <a:spAutoFit/>
          </a:bodyPr>
          <a:lstStyle/>
          <a:p>
            <a:r>
              <a:rPr lang="en-US" sz="2800" b="1">
                <a:latin typeface="Calibri" pitchFamily="34" charset="0"/>
              </a:rPr>
              <a:t>Coir pith compost</a:t>
            </a:r>
          </a:p>
        </p:txBody>
      </p:sp>
    </p:spTree>
  </p:cSld>
  <p:clrMapOvr>
    <a:masterClrMapping/>
  </p:clrMapOvr>
  <p:transition spd="slow">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npo00010b"/>
          <p:cNvPicPr>
            <a:picLocks noChangeAspect="1" noChangeArrowheads="1"/>
          </p:cNvPicPr>
          <p:nvPr/>
        </p:nvPicPr>
        <p:blipFill>
          <a:blip r:embed="rId2" cstate="print"/>
          <a:srcRect/>
          <a:stretch>
            <a:fillRect/>
          </a:stretch>
        </p:blipFill>
        <p:spPr bwMode="auto">
          <a:xfrm>
            <a:off x="214282" y="177357"/>
            <a:ext cx="8572560" cy="6565192"/>
          </a:xfrm>
          <a:prstGeom prst="rect">
            <a:avLst/>
          </a:prstGeom>
          <a:noFill/>
          <a:ln w="9525" algn="ctr">
            <a:noFill/>
            <a:miter lim="800000"/>
            <a:headEnd/>
            <a:tailEnd/>
          </a:ln>
        </p:spPr>
      </p:pic>
      <p:sp>
        <p:nvSpPr>
          <p:cNvPr id="3" name="Rectangle 2"/>
          <p:cNvSpPr/>
          <p:nvPr/>
        </p:nvSpPr>
        <p:spPr>
          <a:xfrm>
            <a:off x="1066800" y="838200"/>
            <a:ext cx="4467963" cy="461665"/>
          </a:xfrm>
          <a:prstGeom prst="rect">
            <a:avLst/>
          </a:prstGeom>
        </p:spPr>
        <p:txBody>
          <a:bodyPr wrap="square">
            <a:spAutoFit/>
          </a:bodyPr>
          <a:lstStyle/>
          <a:p>
            <a:pPr>
              <a:spcBef>
                <a:spcPct val="50000"/>
              </a:spcBef>
            </a:pPr>
            <a:r>
              <a:rPr lang="en-US" altLang="he-IL" sz="2400" b="1" dirty="0" smtClean="0">
                <a:solidFill>
                  <a:schemeClr val="bg1"/>
                </a:solidFill>
                <a:cs typeface="Times New Roman (Hebrew)" pitchFamily="26" charset="-79"/>
              </a:rPr>
              <a:t>Drip  Irrigation</a:t>
            </a:r>
            <a:endParaRPr lang="en-US" altLang="he-IL" sz="2400" b="1" dirty="0">
              <a:solidFill>
                <a:schemeClr val="bg1"/>
              </a:solidFill>
              <a:cs typeface="Times New Roman (Hebrew)" pitchFamily="26" charset="-79"/>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IN"/>
          </a:p>
        </p:txBody>
      </p:sp>
      <p:pic>
        <p:nvPicPr>
          <p:cNvPr id="32771" name="Picture 2" descr="H:\phd banana pic shimi 1\New folder (4)\100KC140\phd photos 2\DSC06601.JPG"/>
          <p:cNvPicPr>
            <a:picLocks noChangeAspect="1" noChangeArrowheads="1"/>
          </p:cNvPicPr>
          <p:nvPr/>
        </p:nvPicPr>
        <p:blipFill>
          <a:blip r:embed="rId2" cstate="print"/>
          <a:srcRect/>
          <a:stretch>
            <a:fillRect/>
          </a:stretch>
        </p:blipFill>
        <p:spPr bwMode="auto">
          <a:xfrm>
            <a:off x="214313" y="1219200"/>
            <a:ext cx="4214812" cy="2781300"/>
          </a:xfrm>
          <a:prstGeom prst="rect">
            <a:avLst/>
          </a:prstGeom>
          <a:noFill/>
          <a:ln w="9525">
            <a:noFill/>
            <a:miter lim="800000"/>
            <a:headEnd/>
            <a:tailEnd/>
          </a:ln>
        </p:spPr>
      </p:pic>
      <p:pic>
        <p:nvPicPr>
          <p:cNvPr id="32773" name="Picture 3"/>
          <p:cNvPicPr>
            <a:picLocks noChangeAspect="1" noChangeArrowheads="1"/>
          </p:cNvPicPr>
          <p:nvPr/>
        </p:nvPicPr>
        <p:blipFill>
          <a:blip r:embed="rId3" cstate="print"/>
          <a:srcRect/>
          <a:stretch>
            <a:fillRect/>
          </a:stretch>
        </p:blipFill>
        <p:spPr bwMode="auto">
          <a:xfrm>
            <a:off x="3581400" y="4114800"/>
            <a:ext cx="4214813" cy="2517775"/>
          </a:xfrm>
          <a:prstGeom prst="rect">
            <a:avLst/>
          </a:prstGeom>
          <a:noFill/>
          <a:ln w="9525">
            <a:noFill/>
            <a:miter lim="800000"/>
            <a:headEnd/>
            <a:tailEnd/>
          </a:ln>
        </p:spPr>
      </p:pic>
      <p:sp>
        <p:nvSpPr>
          <p:cNvPr id="32774" name="Title 7"/>
          <p:cNvSpPr>
            <a:spLocks noGrp="1"/>
          </p:cNvSpPr>
          <p:nvPr>
            <p:ph type="title"/>
          </p:nvPr>
        </p:nvSpPr>
        <p:spPr>
          <a:xfrm>
            <a:off x="0" y="228600"/>
            <a:ext cx="9144000" cy="838200"/>
          </a:xfrm>
        </p:spPr>
        <p:txBody>
          <a:bodyPr>
            <a:normAutofit/>
          </a:bodyPr>
          <a:lstStyle/>
          <a:p>
            <a:r>
              <a:rPr lang="en-IN" sz="3600" b="1" dirty="0" smtClean="0">
                <a:solidFill>
                  <a:schemeClr val="bg1"/>
                </a:solidFill>
              </a:rPr>
              <a:t>Drip </a:t>
            </a:r>
            <a:r>
              <a:rPr lang="en-IN" sz="3600" b="1" dirty="0" err="1" smtClean="0">
                <a:solidFill>
                  <a:schemeClr val="bg1"/>
                </a:solidFill>
              </a:rPr>
              <a:t>fertigation</a:t>
            </a:r>
            <a:r>
              <a:rPr lang="en-IN" sz="3600" b="1" dirty="0" smtClean="0">
                <a:solidFill>
                  <a:schemeClr val="bg1"/>
                </a:solidFill>
              </a:rPr>
              <a:t> </a:t>
            </a:r>
            <a:r>
              <a:rPr lang="en-IN" sz="3600" b="1" dirty="0" smtClean="0">
                <a:solidFill>
                  <a:schemeClr val="accent2"/>
                </a:solidFill>
              </a:rPr>
              <a:t>system</a:t>
            </a:r>
          </a:p>
        </p:txBody>
      </p:sp>
      <p:sp>
        <p:nvSpPr>
          <p:cNvPr id="16" name="Oval 15"/>
          <p:cNvSpPr/>
          <p:nvPr/>
        </p:nvSpPr>
        <p:spPr>
          <a:xfrm>
            <a:off x="500063" y="3643313"/>
            <a:ext cx="642937" cy="357187"/>
          </a:xfrm>
          <a:prstGeom prst="ellipse">
            <a:avLst/>
          </a:prstGeom>
          <a:solidFill>
            <a:schemeClr val="tx1"/>
          </a:solid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IN" sz="1400" b="1" dirty="0">
                <a:solidFill>
                  <a:srgbClr val="FFFF00"/>
                </a:solidFill>
              </a:rPr>
              <a:t>N 2</a:t>
            </a:r>
          </a:p>
        </p:txBody>
      </p:sp>
      <p:sp>
        <p:nvSpPr>
          <p:cNvPr id="17" name="Oval 16"/>
          <p:cNvSpPr/>
          <p:nvPr/>
        </p:nvSpPr>
        <p:spPr>
          <a:xfrm>
            <a:off x="1357313" y="3643313"/>
            <a:ext cx="714375" cy="357187"/>
          </a:xfrm>
          <a:prstGeom prst="ellipse">
            <a:avLst/>
          </a:prstGeom>
          <a:solidFill>
            <a:schemeClr val="tx1"/>
          </a:solid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IN" b="1" dirty="0">
                <a:solidFill>
                  <a:srgbClr val="FFFF00"/>
                </a:solidFill>
              </a:rPr>
              <a:t>N 3</a:t>
            </a:r>
          </a:p>
        </p:txBody>
      </p:sp>
      <p:sp>
        <p:nvSpPr>
          <p:cNvPr id="18" name="Oval 17"/>
          <p:cNvSpPr/>
          <p:nvPr/>
        </p:nvSpPr>
        <p:spPr>
          <a:xfrm>
            <a:off x="2214563" y="3643313"/>
            <a:ext cx="714375" cy="428625"/>
          </a:xfrm>
          <a:prstGeom prst="ellipse">
            <a:avLst/>
          </a:prstGeom>
          <a:solidFill>
            <a:schemeClr val="tx1"/>
          </a:solid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IN" b="1" dirty="0">
                <a:solidFill>
                  <a:srgbClr val="FFFF00"/>
                </a:solidFill>
              </a:rPr>
              <a:t>N 4</a:t>
            </a:r>
          </a:p>
        </p:txBody>
      </p:sp>
      <p:sp>
        <p:nvSpPr>
          <p:cNvPr id="19" name="Oval 18"/>
          <p:cNvSpPr/>
          <p:nvPr/>
        </p:nvSpPr>
        <p:spPr>
          <a:xfrm>
            <a:off x="3000375" y="3643313"/>
            <a:ext cx="714375" cy="428625"/>
          </a:xfrm>
          <a:prstGeom prst="ellipse">
            <a:avLst/>
          </a:prstGeom>
          <a:solidFill>
            <a:schemeClr val="tx1"/>
          </a:solid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IN" b="1" dirty="0">
                <a:solidFill>
                  <a:srgbClr val="FFFF00"/>
                </a:solidFill>
              </a:rPr>
              <a:t>N 5</a:t>
            </a:r>
          </a:p>
        </p:txBody>
      </p:sp>
      <p:sp>
        <p:nvSpPr>
          <p:cNvPr id="20" name="Oval 19"/>
          <p:cNvSpPr/>
          <p:nvPr/>
        </p:nvSpPr>
        <p:spPr>
          <a:xfrm>
            <a:off x="3857625" y="3643313"/>
            <a:ext cx="714375" cy="428625"/>
          </a:xfrm>
          <a:prstGeom prst="ellipse">
            <a:avLst/>
          </a:prstGeom>
          <a:solidFill>
            <a:schemeClr val="tx1"/>
          </a:solid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IN" b="1" dirty="0">
                <a:solidFill>
                  <a:srgbClr val="FFFF00"/>
                </a:solidFill>
              </a:rPr>
              <a:t>N 6</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ph sz="quarter" idx="1"/>
          </p:nvPr>
        </p:nvGraphicFramePr>
        <p:xfrm>
          <a:off x="228600" y="838200"/>
          <a:ext cx="8509000" cy="5486400"/>
        </p:xfrm>
        <a:graphic>
          <a:graphicData uri="http://schemas.openxmlformats.org/presentationml/2006/ole">
            <p:oleObj spid="_x0000_s3074" name="Slide" r:id="rId3" imgW="4572000" imgH="3429000" progId="PowerPoint.Slide.8">
              <p:embed/>
            </p:oleObj>
          </a:graphicData>
        </a:graphic>
      </p:graphicFrame>
      <p:sp>
        <p:nvSpPr>
          <p:cNvPr id="1027" name="Rectangle 10"/>
          <p:cNvSpPr>
            <a:spLocks noChangeArrowheads="1"/>
          </p:cNvSpPr>
          <p:nvPr/>
        </p:nvSpPr>
        <p:spPr bwMode="auto">
          <a:xfrm>
            <a:off x="3276600" y="66675"/>
            <a:ext cx="2743200" cy="584775"/>
          </a:xfrm>
          <a:prstGeom prst="rect">
            <a:avLst/>
          </a:prstGeom>
          <a:noFill/>
          <a:ln w="9525">
            <a:noFill/>
            <a:miter lim="800000"/>
            <a:headEnd/>
            <a:tailEnd/>
          </a:ln>
        </p:spPr>
        <p:txBody>
          <a:bodyPr wrap="square">
            <a:spAutoFit/>
          </a:bodyPr>
          <a:lstStyle/>
          <a:p>
            <a:r>
              <a:rPr lang="en-US" sz="3200" b="1" dirty="0">
                <a:latin typeface="Calibri" pitchFamily="34" charset="0"/>
              </a:rPr>
              <a:t>Intercropping</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685800" y="1143000"/>
            <a:ext cx="5943600" cy="5130800"/>
          </a:xfrm>
          <a:prstGeom prst="rect">
            <a:avLst/>
          </a:prstGeom>
          <a:noFill/>
          <a:ln w="12700">
            <a:noFill/>
            <a:miter lim="800000"/>
            <a:headEnd type="none" w="sm" len="sm"/>
            <a:tailEnd type="none" w="sm" len="sm"/>
          </a:ln>
        </p:spPr>
        <p:txBody>
          <a:bodyPr>
            <a:spAutoFit/>
          </a:bodyPr>
          <a:lstStyle/>
          <a:p>
            <a:pPr algn="just" eaLnBrk="0" hangingPunct="0">
              <a:lnSpc>
                <a:spcPct val="120000"/>
              </a:lnSpc>
            </a:pPr>
            <a:r>
              <a:rPr lang="en-US"/>
              <a:t>Pond area : 400 m</a:t>
            </a:r>
            <a:r>
              <a:rPr lang="en-US" baseline="30000"/>
              <a:t>2</a:t>
            </a:r>
            <a:endParaRPr lang="en-US"/>
          </a:p>
          <a:p>
            <a:pPr algn="just" eaLnBrk="0" hangingPunct="0">
              <a:lnSpc>
                <a:spcPct val="120000"/>
              </a:lnSpc>
            </a:pPr>
            <a:r>
              <a:rPr lang="en-US"/>
              <a:t>Water level : 90 to 100 cm</a:t>
            </a:r>
          </a:p>
          <a:p>
            <a:pPr algn="just" eaLnBrk="0" hangingPunct="0">
              <a:lnSpc>
                <a:spcPct val="120000"/>
              </a:lnSpc>
            </a:pPr>
            <a:r>
              <a:rPr lang="en-US"/>
              <a:t>Stocking density : 1 fingerling per m</a:t>
            </a:r>
            <a:r>
              <a:rPr lang="en-US" baseline="30000"/>
              <a:t>2 </a:t>
            </a:r>
          </a:p>
          <a:p>
            <a:pPr algn="just" eaLnBrk="0" hangingPunct="0">
              <a:lnSpc>
                <a:spcPct val="120000"/>
              </a:lnSpc>
            </a:pPr>
            <a:endParaRPr lang="en-US" sz="1200"/>
          </a:p>
          <a:p>
            <a:pPr algn="just" eaLnBrk="0" hangingPunct="0">
              <a:lnSpc>
                <a:spcPct val="120000"/>
              </a:lnSpc>
            </a:pPr>
            <a:endParaRPr lang="en-US" sz="1200"/>
          </a:p>
          <a:p>
            <a:pPr algn="just" eaLnBrk="0" hangingPunct="0">
              <a:lnSpc>
                <a:spcPct val="120000"/>
              </a:lnSpc>
            </a:pPr>
            <a:endParaRPr lang="en-US" sz="1200"/>
          </a:p>
          <a:p>
            <a:pPr algn="just" eaLnBrk="0" hangingPunct="0">
              <a:lnSpc>
                <a:spcPct val="120000"/>
              </a:lnSpc>
            </a:pPr>
            <a:endParaRPr lang="en-US" sz="1200"/>
          </a:p>
          <a:p>
            <a:pPr algn="just" eaLnBrk="0" hangingPunct="0">
              <a:lnSpc>
                <a:spcPct val="120000"/>
              </a:lnSpc>
            </a:pPr>
            <a:endParaRPr lang="en-US" sz="1200"/>
          </a:p>
          <a:p>
            <a:pPr algn="just" eaLnBrk="0" hangingPunct="0">
              <a:lnSpc>
                <a:spcPct val="120000"/>
              </a:lnSpc>
            </a:pPr>
            <a:r>
              <a:rPr lang="en-US" b="1"/>
              <a:t>Variety</a:t>
            </a:r>
            <a:r>
              <a:rPr lang="en-US"/>
              <a:t>  </a:t>
            </a:r>
          </a:p>
          <a:p>
            <a:pPr algn="just" eaLnBrk="0" hangingPunct="0">
              <a:lnSpc>
                <a:spcPct val="120000"/>
              </a:lnSpc>
            </a:pPr>
            <a:r>
              <a:rPr lang="en-US"/>
              <a:t>Catla : 40 %</a:t>
            </a:r>
          </a:p>
          <a:p>
            <a:pPr algn="just" eaLnBrk="0" hangingPunct="0">
              <a:lnSpc>
                <a:spcPct val="120000"/>
              </a:lnSpc>
            </a:pPr>
            <a:r>
              <a:rPr lang="en-US"/>
              <a:t>Rohu  : 20 %</a:t>
            </a:r>
          </a:p>
          <a:p>
            <a:pPr algn="just" eaLnBrk="0" hangingPunct="0">
              <a:lnSpc>
                <a:spcPct val="120000"/>
              </a:lnSpc>
            </a:pPr>
            <a:r>
              <a:rPr lang="en-US"/>
              <a:t>Mrigal : 30 %</a:t>
            </a:r>
          </a:p>
          <a:p>
            <a:pPr algn="just" eaLnBrk="0" hangingPunct="0">
              <a:lnSpc>
                <a:spcPct val="120000"/>
              </a:lnSpc>
            </a:pPr>
            <a:r>
              <a:rPr lang="en-US"/>
              <a:t>Grass carp : 10 %</a:t>
            </a:r>
          </a:p>
          <a:p>
            <a:pPr algn="just" eaLnBrk="0" hangingPunct="0">
              <a:lnSpc>
                <a:spcPct val="120000"/>
              </a:lnSpc>
            </a:pPr>
            <a:r>
              <a:rPr lang="en-US"/>
              <a:t>Yield : 300 to 350 kg/ 400 Nos</a:t>
            </a:r>
          </a:p>
        </p:txBody>
      </p:sp>
      <p:sp>
        <p:nvSpPr>
          <p:cNvPr id="110595" name="Rectangle 3"/>
          <p:cNvSpPr>
            <a:spLocks noChangeArrowheads="1"/>
          </p:cNvSpPr>
          <p:nvPr/>
        </p:nvSpPr>
        <p:spPr bwMode="auto">
          <a:xfrm>
            <a:off x="685800" y="455613"/>
            <a:ext cx="1916679" cy="523220"/>
          </a:xfrm>
          <a:prstGeom prst="rect">
            <a:avLst/>
          </a:prstGeom>
          <a:noFill/>
          <a:ln w="12700">
            <a:noFill/>
            <a:miter lim="800000"/>
            <a:headEnd type="none" w="sm" len="sm"/>
            <a:tailEnd type="none" w="sm" len="sm"/>
          </a:ln>
        </p:spPr>
        <p:txBody>
          <a:bodyPr wrap="none">
            <a:spAutoFit/>
          </a:bodyPr>
          <a:lstStyle/>
          <a:p>
            <a:pPr eaLnBrk="0" hangingPunct="0"/>
            <a:r>
              <a:rPr lang="en-US" sz="2800" b="1" dirty="0">
                <a:solidFill>
                  <a:srgbClr val="0000FF"/>
                </a:solidFill>
              </a:rPr>
              <a:t>Fish rearing</a:t>
            </a:r>
          </a:p>
        </p:txBody>
      </p:sp>
      <p:pic>
        <p:nvPicPr>
          <p:cNvPr id="110596" name="Picture 5" descr="Picture27"/>
          <p:cNvPicPr>
            <a:picLocks noChangeAspect="1" noChangeArrowheads="1"/>
          </p:cNvPicPr>
          <p:nvPr/>
        </p:nvPicPr>
        <p:blipFill>
          <a:blip r:embed="rId2" cstate="print"/>
          <a:srcRect/>
          <a:stretch>
            <a:fillRect/>
          </a:stretch>
        </p:blipFill>
        <p:spPr bwMode="auto">
          <a:xfrm>
            <a:off x="3505200" y="2514600"/>
            <a:ext cx="4579938" cy="3268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4" descr="Picture2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Terrace farming with drip system</a:t>
            </a:r>
            <a:endParaRPr lang="en-IN" b="1" dirty="0"/>
          </a:p>
        </p:txBody>
      </p:sp>
      <p:pic>
        <p:nvPicPr>
          <p:cNvPr id="6146" name="Picture 2" descr="C:\Users\vaio\Desktop\Terrace2.jpg"/>
          <p:cNvPicPr>
            <a:picLocks noChangeAspect="1" noChangeArrowheads="1"/>
          </p:cNvPicPr>
          <p:nvPr/>
        </p:nvPicPr>
        <p:blipFill>
          <a:blip r:embed="rId2" cstate="print"/>
          <a:srcRect/>
          <a:stretch>
            <a:fillRect/>
          </a:stretch>
        </p:blipFill>
        <p:spPr bwMode="auto">
          <a:xfrm>
            <a:off x="899592" y="1484784"/>
            <a:ext cx="7128792" cy="403244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Check Dam</a:t>
            </a:r>
            <a:endParaRPr lang="en-US" b="1" dirty="0"/>
          </a:p>
        </p:txBody>
      </p:sp>
      <p:pic>
        <p:nvPicPr>
          <p:cNvPr id="3" name="Picture 2" descr="C:\Users\Rajani PC\Desktop\desk top may\josna\achoor Epa\DSC01715.JPG"/>
          <p:cNvPicPr/>
          <p:nvPr/>
        </p:nvPicPr>
        <p:blipFill>
          <a:blip r:embed="rId2" cstate="print"/>
          <a:srcRect/>
          <a:stretch>
            <a:fillRect/>
          </a:stretch>
        </p:blipFill>
        <p:spPr bwMode="auto">
          <a:xfrm>
            <a:off x="1143000" y="1143000"/>
            <a:ext cx="7010400" cy="533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Fruit crops in terrace</a:t>
            </a:r>
            <a:endParaRPr lang="en-IN" b="1" dirty="0"/>
          </a:p>
        </p:txBody>
      </p:sp>
      <p:pic>
        <p:nvPicPr>
          <p:cNvPr id="7170" name="Picture 2" descr="C:\Users\vaio\Desktop\Terrace 3.jpg"/>
          <p:cNvPicPr>
            <a:picLocks noChangeAspect="1" noChangeArrowheads="1"/>
          </p:cNvPicPr>
          <p:nvPr/>
        </p:nvPicPr>
        <p:blipFill>
          <a:blip r:embed="rId2" cstate="print"/>
          <a:srcRect/>
          <a:stretch>
            <a:fillRect/>
          </a:stretch>
        </p:blipFill>
        <p:spPr bwMode="auto">
          <a:xfrm>
            <a:off x="758080" y="1524000"/>
            <a:ext cx="7856496" cy="4785319"/>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farming</a:t>
            </a:r>
            <a:endParaRPr lang="en-IN" dirty="0"/>
          </a:p>
        </p:txBody>
      </p:sp>
      <p:pic>
        <p:nvPicPr>
          <p:cNvPr id="1026" name="Picture 2"/>
          <p:cNvPicPr>
            <a:picLocks noChangeAspect="1" noChangeArrowheads="1"/>
          </p:cNvPicPr>
          <p:nvPr/>
        </p:nvPicPr>
        <p:blipFill>
          <a:blip r:embed="rId3" cstate="print"/>
          <a:srcRect/>
          <a:stretch>
            <a:fillRect/>
          </a:stretch>
        </p:blipFill>
        <p:spPr bwMode="auto">
          <a:xfrm>
            <a:off x="457200" y="342900"/>
            <a:ext cx="8382000" cy="6286500"/>
          </a:xfrm>
          <a:prstGeom prst="rect">
            <a:avLst/>
          </a:prstGeom>
          <a:noFill/>
          <a:ln w="9525">
            <a:noFill/>
            <a:miter lim="800000"/>
            <a:headEnd/>
            <a:tailEnd/>
          </a:ln>
          <a:effectLst/>
        </p:spPr>
      </p:pic>
      <p:sp>
        <p:nvSpPr>
          <p:cNvPr id="4" name="TextBox 3"/>
          <p:cNvSpPr txBox="1"/>
          <p:nvPr/>
        </p:nvSpPr>
        <p:spPr>
          <a:xfrm>
            <a:off x="2627784" y="6021288"/>
            <a:ext cx="5112568" cy="707886"/>
          </a:xfrm>
          <a:prstGeom prst="rect">
            <a:avLst/>
          </a:prstGeom>
          <a:noFill/>
        </p:spPr>
        <p:txBody>
          <a:bodyPr wrap="square" rtlCol="0">
            <a:spAutoFit/>
          </a:bodyPr>
          <a:lstStyle/>
          <a:p>
            <a:r>
              <a:rPr lang="en-US" sz="4000" b="1" dirty="0" smtClean="0">
                <a:solidFill>
                  <a:schemeClr val="bg1"/>
                </a:solidFill>
              </a:rPr>
              <a:t>VERTIICAL FARMING</a:t>
            </a:r>
            <a:endParaRPr lang="en-IN" sz="4000" b="1" dirty="0">
              <a:solidFill>
                <a:schemeClr val="bg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2050" name="Picture 2"/>
          <p:cNvPicPr>
            <a:picLocks noChangeAspect="1" noChangeArrowheads="1"/>
          </p:cNvPicPr>
          <p:nvPr/>
        </p:nvPicPr>
        <p:blipFill>
          <a:blip r:embed="rId2" cstate="print"/>
          <a:srcRect/>
          <a:stretch>
            <a:fillRect/>
          </a:stretch>
        </p:blipFill>
        <p:spPr bwMode="auto">
          <a:xfrm>
            <a:off x="228600" y="171450"/>
            <a:ext cx="8763000" cy="6572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4098" name="Picture 2"/>
          <p:cNvPicPr>
            <a:picLocks noChangeAspect="1" noChangeArrowheads="1"/>
          </p:cNvPicPr>
          <p:nvPr/>
        </p:nvPicPr>
        <p:blipFill>
          <a:blip r:embed="rId2" cstate="print"/>
          <a:srcRect/>
          <a:stretch>
            <a:fillRect/>
          </a:stretch>
        </p:blipFill>
        <p:spPr bwMode="auto">
          <a:xfrm>
            <a:off x="285720" y="161754"/>
            <a:ext cx="8572560" cy="64294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990600"/>
          </a:xfrm>
        </p:spPr>
        <p:txBody>
          <a:bodyPr/>
          <a:lstStyle/>
          <a:p>
            <a:r>
              <a:rPr lang="en-US" b="1" dirty="0" smtClean="0"/>
              <a:t>Coconut climber</a:t>
            </a:r>
            <a:endParaRPr lang="en-IN" b="1" dirty="0"/>
          </a:p>
        </p:txBody>
      </p:sp>
      <p:pic>
        <p:nvPicPr>
          <p:cNvPr id="63490" name="Picture 2" descr="Image result for coconut climbing machine"/>
          <p:cNvPicPr>
            <a:picLocks noChangeAspect="1" noChangeArrowheads="1"/>
          </p:cNvPicPr>
          <p:nvPr/>
        </p:nvPicPr>
        <p:blipFill>
          <a:blip r:embed="rId2"/>
          <a:srcRect/>
          <a:stretch>
            <a:fillRect/>
          </a:stretch>
        </p:blipFill>
        <p:spPr bwMode="auto">
          <a:xfrm>
            <a:off x="1676400" y="1455600"/>
            <a:ext cx="6177516" cy="418320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838200"/>
          </a:xfrm>
        </p:spPr>
        <p:txBody>
          <a:bodyPr/>
          <a:lstStyle/>
          <a:p>
            <a:r>
              <a:rPr lang="en-US" b="1" dirty="0" smtClean="0"/>
              <a:t>Areca nut climber</a:t>
            </a:r>
            <a:endParaRPr lang="en-IN" b="1" dirty="0"/>
          </a:p>
        </p:txBody>
      </p:sp>
      <p:pic>
        <p:nvPicPr>
          <p:cNvPr id="104450" name="Picture 2" descr="http://www.thehindu.com/multimedia/dynamic/01257/02mn_mnrav_wond_03_1257248g.jpg"/>
          <p:cNvPicPr>
            <a:picLocks noChangeAspect="1" noChangeArrowheads="1"/>
          </p:cNvPicPr>
          <p:nvPr/>
        </p:nvPicPr>
        <p:blipFill>
          <a:blip r:embed="rId2"/>
          <a:srcRect/>
          <a:stretch>
            <a:fillRect/>
          </a:stretch>
        </p:blipFill>
        <p:spPr bwMode="auto">
          <a:xfrm>
            <a:off x="1371600" y="1295400"/>
            <a:ext cx="2590800" cy="5105400"/>
          </a:xfrm>
          <a:prstGeom prst="rect">
            <a:avLst/>
          </a:prstGeom>
          <a:noFill/>
        </p:spPr>
      </p:pic>
      <p:sp>
        <p:nvSpPr>
          <p:cNvPr id="104452" name="AutoShape 4" descr="Image result for arecanut climbing machin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IN"/>
          </a:p>
        </p:txBody>
      </p:sp>
      <p:sp>
        <p:nvSpPr>
          <p:cNvPr id="104454" name="AutoShape 6" descr="Image result for arecanut climbing machin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IN"/>
          </a:p>
        </p:txBody>
      </p:sp>
      <p:pic>
        <p:nvPicPr>
          <p:cNvPr id="104456" name="Picture 8" descr="https://lh3.googleusercontent.com/8fk01HGrLKQ8zzTLEbhRW9Ud1P3M_XOHVmh7MosIxpF8_SpBLDhzn0QMboFbqYO7JhlLUFqRvKOmPR19GdPfiuVF8tug8W2mOsvPFRCTdnuZm5io5-4"/>
          <p:cNvPicPr>
            <a:picLocks noChangeAspect="1" noChangeArrowheads="1"/>
          </p:cNvPicPr>
          <p:nvPr/>
        </p:nvPicPr>
        <p:blipFill>
          <a:blip r:embed="rId3"/>
          <a:srcRect/>
          <a:stretch>
            <a:fillRect/>
          </a:stretch>
        </p:blipFill>
        <p:spPr bwMode="auto">
          <a:xfrm>
            <a:off x="5029200" y="1364181"/>
            <a:ext cx="2924175" cy="5046144"/>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371600"/>
          </a:xfrm>
        </p:spPr>
        <p:txBody>
          <a:bodyPr/>
          <a:lstStyle/>
          <a:p>
            <a:r>
              <a:rPr lang="en-US" b="1" dirty="0" smtClean="0"/>
              <a:t>Multi tree climber </a:t>
            </a:r>
            <a:br>
              <a:rPr lang="en-US" b="1" dirty="0" smtClean="0"/>
            </a:br>
            <a:r>
              <a:rPr lang="en-IN" sz="2400" b="1" dirty="0" smtClean="0"/>
              <a:t>Coimbatore, Tamil Nadu</a:t>
            </a:r>
            <a:endParaRPr lang="en-IN" sz="2400" b="1" dirty="0"/>
          </a:p>
        </p:txBody>
      </p:sp>
      <p:pic>
        <p:nvPicPr>
          <p:cNvPr id="105474" name="Picture 2" descr="http://nif.org.in/upload/innovation_photo/6th/multi-tree-climber-xl.jpg"/>
          <p:cNvPicPr>
            <a:picLocks noChangeAspect="1" noChangeArrowheads="1"/>
          </p:cNvPicPr>
          <p:nvPr/>
        </p:nvPicPr>
        <p:blipFill>
          <a:blip r:embed="rId2"/>
          <a:srcRect/>
          <a:stretch>
            <a:fillRect/>
          </a:stretch>
        </p:blipFill>
        <p:spPr bwMode="auto">
          <a:xfrm>
            <a:off x="1371600" y="1981200"/>
            <a:ext cx="6011830" cy="4013484"/>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Pedal pump for water lifting</a:t>
            </a:r>
            <a:endParaRPr lang="en-IN" b="1" dirty="0"/>
          </a:p>
        </p:txBody>
      </p:sp>
      <p:pic>
        <p:nvPicPr>
          <p:cNvPr id="106498" name="Picture 2" descr="http://www.thehindu.com/multimedia/dynamic/00788/HARITOTSAVAM_2_788032g.jpg"/>
          <p:cNvPicPr>
            <a:picLocks noChangeAspect="1" noChangeArrowheads="1"/>
          </p:cNvPicPr>
          <p:nvPr/>
        </p:nvPicPr>
        <p:blipFill>
          <a:blip r:embed="rId2"/>
          <a:srcRect/>
          <a:stretch>
            <a:fillRect/>
          </a:stretch>
        </p:blipFill>
        <p:spPr bwMode="auto">
          <a:xfrm>
            <a:off x="1633870" y="1676400"/>
            <a:ext cx="5986130" cy="4851918"/>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Pepper Thresher</a:t>
            </a:r>
            <a:endParaRPr lang="en-IN" b="1" dirty="0"/>
          </a:p>
        </p:txBody>
      </p:sp>
      <p:pic>
        <p:nvPicPr>
          <p:cNvPr id="107522" name="Picture 2" descr="P K Ravi, Pepper thresher."/>
          <p:cNvPicPr>
            <a:picLocks noChangeAspect="1" noChangeArrowheads="1"/>
          </p:cNvPicPr>
          <p:nvPr/>
        </p:nvPicPr>
        <p:blipFill>
          <a:blip r:embed="rId2"/>
          <a:srcRect/>
          <a:stretch>
            <a:fillRect/>
          </a:stretch>
        </p:blipFill>
        <p:spPr bwMode="auto">
          <a:xfrm>
            <a:off x="1489472" y="1905001"/>
            <a:ext cx="6057303" cy="4191000"/>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Bicycle </a:t>
            </a:r>
            <a:r>
              <a:rPr lang="en-US" b="1" dirty="0" err="1" smtClean="0"/>
              <a:t>weeder</a:t>
            </a:r>
            <a:r>
              <a:rPr lang="en-US" b="1" dirty="0" smtClean="0"/>
              <a:t>/plough</a:t>
            </a:r>
            <a:endParaRPr lang="en-IN" b="1" dirty="0"/>
          </a:p>
        </p:txBody>
      </p:sp>
      <p:pic>
        <p:nvPicPr>
          <p:cNvPr id="109570" name="Picture 2" descr="http://im.rediff.com/money/2011/mar/15nif7.jpg"/>
          <p:cNvPicPr>
            <a:picLocks noChangeAspect="1" noChangeArrowheads="1"/>
          </p:cNvPicPr>
          <p:nvPr/>
        </p:nvPicPr>
        <p:blipFill>
          <a:blip r:embed="rId2"/>
          <a:srcRect/>
          <a:stretch>
            <a:fillRect/>
          </a:stretch>
        </p:blipFill>
        <p:spPr bwMode="auto">
          <a:xfrm>
            <a:off x="1066800" y="1600200"/>
            <a:ext cx="7010400" cy="457406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Shutter Check Dam</a:t>
            </a:r>
            <a:endParaRPr lang="en-US" b="1" dirty="0"/>
          </a:p>
        </p:txBody>
      </p:sp>
      <p:pic>
        <p:nvPicPr>
          <p:cNvPr id="3" name="Picture 2" descr="C:\Users\Rajani PC\Desktop\DSC05131.JPG"/>
          <p:cNvPicPr/>
          <p:nvPr/>
        </p:nvPicPr>
        <p:blipFill>
          <a:blip r:embed="rId2" cstate="print"/>
          <a:srcRect/>
          <a:stretch>
            <a:fillRect/>
          </a:stretch>
        </p:blipFill>
        <p:spPr bwMode="auto">
          <a:xfrm>
            <a:off x="838200" y="1600200"/>
            <a:ext cx="7391400"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066800"/>
          </a:xfrm>
        </p:spPr>
        <p:txBody>
          <a:bodyPr/>
          <a:lstStyle/>
          <a:p>
            <a:r>
              <a:rPr lang="en-US" dirty="0" smtClean="0"/>
              <a:t>ICT enabled services</a:t>
            </a:r>
            <a:endParaRPr lang="en-IN" dirty="0"/>
          </a:p>
        </p:txBody>
      </p:sp>
      <p:sp>
        <p:nvSpPr>
          <p:cNvPr id="3" name="Content Placeholder 2"/>
          <p:cNvSpPr>
            <a:spLocks noGrp="1"/>
          </p:cNvSpPr>
          <p:nvPr>
            <p:ph idx="1"/>
          </p:nvPr>
        </p:nvSpPr>
        <p:spPr>
          <a:xfrm>
            <a:off x="685800" y="1295400"/>
            <a:ext cx="7696200" cy="4191000"/>
          </a:xfrm>
        </p:spPr>
        <p:txBody>
          <a:bodyPr/>
          <a:lstStyle/>
          <a:p>
            <a:r>
              <a:rPr lang="en-IN" sz="2800" b="1" dirty="0" err="1" smtClean="0"/>
              <a:t>mKRISHI</a:t>
            </a:r>
            <a:r>
              <a:rPr lang="en-IN" sz="2800" b="1" dirty="0" smtClean="0"/>
              <a:t>: Mobile Agro Advisory Services – TCS</a:t>
            </a:r>
          </a:p>
          <a:p>
            <a:r>
              <a:rPr lang="en-IN" sz="2800" b="1" dirty="0" smtClean="0"/>
              <a:t>Fresh-N-Daily - Online Veggie Store</a:t>
            </a:r>
          </a:p>
          <a:p>
            <a:r>
              <a:rPr lang="en-IN" sz="2800" b="1" dirty="0" smtClean="0"/>
              <a:t>Knowledge based </a:t>
            </a:r>
            <a:r>
              <a:rPr lang="en-IN" sz="2800" b="1" dirty="0" err="1" smtClean="0"/>
              <a:t>informations</a:t>
            </a:r>
            <a:r>
              <a:rPr lang="en-IN" sz="2800" b="1" dirty="0" smtClean="0"/>
              <a:t> - </a:t>
            </a:r>
            <a:r>
              <a:rPr lang="en-IN" sz="2800" b="1" dirty="0" smtClean="0">
                <a:hlinkClick r:id="rId2"/>
              </a:rPr>
              <a:t>www.farmer.gov.in</a:t>
            </a:r>
            <a:r>
              <a:rPr lang="en-IN" sz="2800" b="1" dirty="0" smtClean="0"/>
              <a:t>, </a:t>
            </a:r>
          </a:p>
          <a:p>
            <a:r>
              <a:rPr lang="en-IN" sz="2800" b="1" dirty="0" smtClean="0">
                <a:hlinkClick r:id="rId3"/>
              </a:rPr>
              <a:t>www.mkisan.gov.in</a:t>
            </a:r>
            <a:r>
              <a:rPr lang="en-IN" sz="2800" b="1" dirty="0" smtClean="0"/>
              <a:t> and </a:t>
            </a:r>
          </a:p>
          <a:p>
            <a:r>
              <a:rPr lang="en-IN" sz="2800" b="1" dirty="0" err="1" smtClean="0"/>
              <a:t>Kisan</a:t>
            </a:r>
            <a:r>
              <a:rPr lang="en-IN" sz="2800" b="1" dirty="0" smtClean="0"/>
              <a:t> Call Centres (KSS)</a:t>
            </a:r>
            <a:endParaRPr lang="en-US" sz="2800" b="1" dirty="0" smtClean="0"/>
          </a:p>
          <a:p>
            <a:endParaRPr lang="en-IN" sz="2800" b="1" dirty="0" smtClean="0"/>
          </a:p>
          <a:p>
            <a:r>
              <a:rPr lang="en-US" sz="2800" b="1" dirty="0" smtClean="0"/>
              <a:t>-</a:t>
            </a:r>
            <a:endParaRPr lang="en-IN" sz="2800" b="1" dirty="0" smtClean="0">
              <a:hlinkClick r:id="rId4"/>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dirty="0" smtClean="0"/>
              <a:t> </a:t>
            </a:r>
            <a:r>
              <a:rPr lang="en-US" b="1" dirty="0" smtClean="0"/>
              <a:t> For more details about innovative practices-</a:t>
            </a:r>
            <a:endParaRPr lang="en-IN" dirty="0" smtClean="0"/>
          </a:p>
          <a:p>
            <a:r>
              <a:rPr lang="en-IN" b="1" u="sng" dirty="0" err="1" smtClean="0">
                <a:hlinkClick r:id="rId2"/>
              </a:rPr>
              <a:t>Krishi</a:t>
            </a:r>
            <a:r>
              <a:rPr lang="en-IN" b="1" u="sng" dirty="0" smtClean="0">
                <a:hlinkClick r:id="rId2"/>
              </a:rPr>
              <a:t> Sutra (Profiles of agricultural innovations in India)</a:t>
            </a:r>
            <a:r>
              <a:rPr lang="en-IN" b="1" dirty="0" smtClean="0"/>
              <a:t/>
            </a:r>
            <a:br>
              <a:rPr lang="en-IN" b="1" dirty="0" smtClean="0"/>
            </a:br>
            <a:r>
              <a:rPr lang="en-IN" b="1" dirty="0" smtClean="0"/>
              <a:t>farmer.gov.in/</a:t>
            </a:r>
            <a:r>
              <a:rPr lang="en-IN" b="1" dirty="0" err="1" smtClean="0"/>
              <a:t>imagedefault</a:t>
            </a:r>
            <a:r>
              <a:rPr lang="en-IN" b="1" dirty="0" smtClean="0"/>
              <a:t>/</a:t>
            </a:r>
            <a:r>
              <a:rPr lang="en-IN" b="1" dirty="0" err="1" smtClean="0"/>
              <a:t>successstories</a:t>
            </a:r>
            <a:r>
              <a:rPr lang="en-IN" b="1" dirty="0" smtClean="0"/>
              <a:t>/KRISHI-SUTRA(English).</a:t>
            </a:r>
          </a:p>
          <a:p>
            <a:endParaRPr lang="en-IN"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Livelihood</a:t>
            </a:r>
            <a:endParaRPr lang="en-IN" b="1" dirty="0"/>
          </a:p>
        </p:txBody>
      </p:sp>
      <p:sp>
        <p:nvSpPr>
          <p:cNvPr id="3" name="Content Placeholder 2"/>
          <p:cNvSpPr>
            <a:spLocks noGrp="1"/>
          </p:cNvSpPr>
          <p:nvPr>
            <p:ph idx="1"/>
          </p:nvPr>
        </p:nvSpPr>
        <p:spPr>
          <a:xfrm>
            <a:off x="457200" y="1600200"/>
            <a:ext cx="8229600" cy="4800600"/>
          </a:xfrm>
        </p:spPr>
        <p:txBody>
          <a:bodyPr>
            <a:normAutofit/>
          </a:bodyPr>
          <a:lstStyle/>
          <a:p>
            <a:pPr algn="just"/>
            <a:r>
              <a:rPr lang="en-US" b="1" dirty="0" smtClean="0"/>
              <a:t>Livelihood activities for the asset less persons- 9% of the Total Project Cost is earmarked</a:t>
            </a:r>
          </a:p>
          <a:p>
            <a:pPr algn="just"/>
            <a:r>
              <a:rPr lang="en-US" b="1" dirty="0" smtClean="0"/>
              <a:t>Emphasize on natural resource based activities</a:t>
            </a:r>
          </a:p>
          <a:p>
            <a:pPr algn="just"/>
            <a:r>
              <a:rPr lang="en-US" b="1" dirty="0" smtClean="0"/>
              <a:t>Implementation is through SHGs/JLGs or their federation</a:t>
            </a:r>
          </a:p>
          <a:p>
            <a:pPr algn="just"/>
            <a:r>
              <a:rPr lang="en-US" b="1" dirty="0" smtClean="0"/>
              <a:t>Eligibility – BPL families in the watershed area</a:t>
            </a:r>
          </a:p>
          <a:p>
            <a:pPr algn="just"/>
            <a:endParaRPr lang="en-US" b="1" dirty="0" smtClean="0"/>
          </a:p>
          <a:p>
            <a:endParaRPr lang="en-IN"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Livelihood - Fund Management</a:t>
            </a:r>
            <a:endParaRPr lang="en-IN" dirty="0"/>
          </a:p>
        </p:txBody>
      </p:sp>
      <p:sp>
        <p:nvSpPr>
          <p:cNvPr id="3" name="Content Placeholder 2"/>
          <p:cNvSpPr>
            <a:spLocks noGrp="1"/>
          </p:cNvSpPr>
          <p:nvPr>
            <p:ph idx="1"/>
          </p:nvPr>
        </p:nvSpPr>
        <p:spPr/>
        <p:txBody>
          <a:bodyPr/>
          <a:lstStyle/>
          <a:p>
            <a:pPr marL="365760" indent="-283464">
              <a:buFont typeface="Wingdings 2"/>
              <a:buChar char=""/>
              <a:defRPr/>
            </a:pPr>
            <a:r>
              <a:rPr lang="en-US" b="1" dirty="0" smtClean="0"/>
              <a:t>Funds can be used to provide financial assistance as</a:t>
            </a:r>
          </a:p>
          <a:p>
            <a:pPr marL="365760" indent="-283464">
              <a:buFont typeface="Wingdings" pitchFamily="2" charset="2"/>
              <a:buChar char="Ø"/>
              <a:defRPr/>
            </a:pPr>
            <a:r>
              <a:rPr lang="en-US" b="1" dirty="0" smtClean="0"/>
              <a:t>Seed money for Interest Free Loan to JLGs, (at least 70% of available funds) </a:t>
            </a:r>
          </a:p>
          <a:p>
            <a:pPr marL="365760" indent="-283464">
              <a:buFont typeface="Wingdings" pitchFamily="2" charset="2"/>
              <a:buChar char="Ø"/>
              <a:defRPr/>
            </a:pPr>
            <a:r>
              <a:rPr lang="en-US" b="1" dirty="0" smtClean="0"/>
              <a:t>Grant-in-aid for enterprising JLGs/SHGs/SHG federations to undertake major livelihood activities (maximum 30%)</a:t>
            </a:r>
          </a:p>
          <a:p>
            <a:pPr marL="365760" indent="-283464">
              <a:buFont typeface="Wingdings" pitchFamily="2" charset="2"/>
              <a:buChar char="Ø"/>
              <a:defRPr/>
            </a:pPr>
            <a:r>
              <a:rPr lang="en-US" b="1" dirty="0" smtClean="0"/>
              <a:t>One time grant for WDS &amp; BLWDS</a:t>
            </a:r>
          </a:p>
          <a:p>
            <a:endParaRPr lang="en-IN"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Seed Money for Interest Free Loan</a:t>
            </a:r>
            <a:endParaRPr lang="en-IN" dirty="0"/>
          </a:p>
        </p:txBody>
      </p:sp>
      <p:sp>
        <p:nvSpPr>
          <p:cNvPr id="3" name="Content Placeholder 2"/>
          <p:cNvSpPr>
            <a:spLocks noGrp="1"/>
          </p:cNvSpPr>
          <p:nvPr>
            <p:ph idx="1"/>
          </p:nvPr>
        </p:nvSpPr>
        <p:spPr/>
        <p:txBody>
          <a:bodyPr/>
          <a:lstStyle/>
          <a:p>
            <a:pPr marL="365760" indent="-283464">
              <a:buNone/>
              <a:defRPr/>
            </a:pPr>
            <a:r>
              <a:rPr lang="en-US" b="1" dirty="0" smtClean="0"/>
              <a:t>Seed money may be given to JLGs as 	Interest free loan. </a:t>
            </a:r>
          </a:p>
          <a:p>
            <a:pPr marL="365760" indent="-283464">
              <a:buFont typeface="Wingdings" pitchFamily="2" charset="2"/>
              <a:buChar char="Ø"/>
              <a:defRPr/>
            </a:pPr>
            <a:r>
              <a:rPr lang="en-US" b="1" dirty="0" smtClean="0"/>
              <a:t>   Maximum limit is Rs.25,000/- per JLG (90%    	of Project Cost can be given as Seed  	Money)</a:t>
            </a:r>
          </a:p>
          <a:p>
            <a:pPr marL="365760" indent="-283464">
              <a:buFont typeface="Wingdings" pitchFamily="2" charset="2"/>
              <a:buChar char="Ø"/>
              <a:defRPr/>
            </a:pPr>
            <a:r>
              <a:rPr lang="en-US" b="1" dirty="0" smtClean="0"/>
              <a:t>   The JLGs should return the Seed money on 	monthly basis (maximum of 18 months)</a:t>
            </a:r>
          </a:p>
          <a:p>
            <a:endParaRPr lang="en-IN"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Funding of Major Livelihood activities</a:t>
            </a:r>
            <a:endParaRPr lang="en-IN" dirty="0"/>
          </a:p>
        </p:txBody>
      </p:sp>
      <p:sp>
        <p:nvSpPr>
          <p:cNvPr id="3" name="Content Placeholder 2"/>
          <p:cNvSpPr>
            <a:spLocks noGrp="1"/>
          </p:cNvSpPr>
          <p:nvPr>
            <p:ph idx="1"/>
          </p:nvPr>
        </p:nvSpPr>
        <p:spPr/>
        <p:txBody>
          <a:bodyPr>
            <a:normAutofit lnSpcReduction="10000"/>
          </a:bodyPr>
          <a:lstStyle/>
          <a:p>
            <a:pPr marL="365760" indent="-283464">
              <a:buFont typeface="Wingdings 2"/>
              <a:buChar char=""/>
              <a:defRPr/>
            </a:pPr>
            <a:r>
              <a:rPr lang="en-US" b="1" dirty="0" smtClean="0"/>
              <a:t>For JLGs/SHGs/SHG federations(with at least 5 SHGs) to avail a composite loan for undertaking major livelihood activities or upscale activities, as recommended by WC and approved by WCDC</a:t>
            </a:r>
          </a:p>
          <a:p>
            <a:pPr marL="365760" indent="-283464">
              <a:buFont typeface="Wingdings 2"/>
              <a:buChar char=""/>
              <a:defRPr/>
            </a:pPr>
            <a:r>
              <a:rPr lang="en-US" b="1" dirty="0" smtClean="0"/>
              <a:t>Composite loan = Grant-in-aid + Bank loan</a:t>
            </a:r>
          </a:p>
          <a:p>
            <a:pPr marL="365760" indent="-283464">
              <a:buFont typeface="Wingdings 2"/>
              <a:buChar char=""/>
              <a:defRPr/>
            </a:pPr>
            <a:r>
              <a:rPr lang="en-US" b="1" dirty="0" smtClean="0"/>
              <a:t>Grant-in-aid will be 50% of the project cost or Rs.2 </a:t>
            </a:r>
            <a:r>
              <a:rPr lang="en-US" b="1" dirty="0" err="1" smtClean="0"/>
              <a:t>lakhs</a:t>
            </a:r>
            <a:r>
              <a:rPr lang="en-US" b="1" dirty="0" smtClean="0"/>
              <a:t> which ever is less</a:t>
            </a:r>
          </a:p>
          <a:p>
            <a:pPr marL="365760" indent="-283464">
              <a:buFont typeface="Wingdings 2"/>
              <a:buChar char=""/>
              <a:defRPr/>
            </a:pPr>
            <a:r>
              <a:rPr lang="en-US" b="1" dirty="0" smtClean="0"/>
              <a:t>Per head subsidy ceiling is Rs.20,000/-</a:t>
            </a:r>
          </a:p>
          <a:p>
            <a:endParaRPr lang="en-IN"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One time grant for WDS &amp; BLWDS</a:t>
            </a:r>
            <a:endParaRPr lang="en-IN" dirty="0"/>
          </a:p>
        </p:txBody>
      </p:sp>
      <p:sp>
        <p:nvSpPr>
          <p:cNvPr id="3" name="Content Placeholder 2"/>
          <p:cNvSpPr>
            <a:spLocks noGrp="1"/>
          </p:cNvSpPr>
          <p:nvPr>
            <p:ph idx="1"/>
          </p:nvPr>
        </p:nvSpPr>
        <p:spPr/>
        <p:txBody>
          <a:bodyPr/>
          <a:lstStyle/>
          <a:p>
            <a:pPr>
              <a:buNone/>
            </a:pPr>
            <a:r>
              <a:rPr lang="en-US" b="1" dirty="0" smtClean="0"/>
              <a:t>For meeting the administrative Expenses of WDS &amp; BLWDS</a:t>
            </a:r>
          </a:p>
          <a:p>
            <a:pPr>
              <a:buNone/>
            </a:pPr>
            <a:endParaRPr lang="en-US" b="1" dirty="0" smtClean="0"/>
          </a:p>
          <a:p>
            <a:pPr>
              <a:buFont typeface="Wingdings" pitchFamily="2" charset="2"/>
              <a:buChar char="Ø"/>
            </a:pPr>
            <a:r>
              <a:rPr lang="en-US" b="1" dirty="0" smtClean="0"/>
              <a:t>Rs.25,000/- for WDS</a:t>
            </a:r>
          </a:p>
          <a:p>
            <a:pPr>
              <a:buFont typeface="Wingdings" pitchFamily="2" charset="2"/>
              <a:buChar char="Ø"/>
            </a:pPr>
            <a:r>
              <a:rPr lang="en-US" b="1" dirty="0" smtClean="0"/>
              <a:t>Rs.40,000/- for BLWDS</a:t>
            </a:r>
          </a:p>
          <a:p>
            <a:endParaRPr lang="en-IN"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Joint Liability Groups</a:t>
            </a:r>
            <a:endParaRPr lang="en-IN" dirty="0"/>
          </a:p>
        </p:txBody>
      </p:sp>
      <p:sp>
        <p:nvSpPr>
          <p:cNvPr id="3" name="Content Placeholder 2"/>
          <p:cNvSpPr>
            <a:spLocks noGrp="1"/>
          </p:cNvSpPr>
          <p:nvPr>
            <p:ph idx="1"/>
          </p:nvPr>
        </p:nvSpPr>
        <p:spPr>
          <a:xfrm>
            <a:off x="457200" y="1447800"/>
            <a:ext cx="8229600" cy="4876800"/>
          </a:xfrm>
        </p:spPr>
        <p:txBody>
          <a:bodyPr>
            <a:normAutofit fontScale="92500" lnSpcReduction="20000"/>
          </a:bodyPr>
          <a:lstStyle/>
          <a:p>
            <a:pPr marL="365760" indent="-283464">
              <a:defRPr/>
            </a:pPr>
            <a:r>
              <a:rPr lang="en-US" b="1" dirty="0" smtClean="0"/>
              <a:t>5-10 members </a:t>
            </a:r>
            <a:r>
              <a:rPr lang="en-IN" b="1" dirty="0" smtClean="0"/>
              <a:t>from existing SHGs/NHGs</a:t>
            </a:r>
            <a:r>
              <a:rPr lang="en-US" b="1" dirty="0" smtClean="0"/>
              <a:t> interested in similar activity</a:t>
            </a:r>
          </a:p>
          <a:p>
            <a:pPr marL="365760" indent="-283464">
              <a:defRPr/>
            </a:pPr>
            <a:r>
              <a:rPr lang="en-US" b="1" dirty="0" smtClean="0"/>
              <a:t>JLGs shall be Men, Women or Mixed Groups</a:t>
            </a:r>
          </a:p>
          <a:p>
            <a:pPr marL="365760" indent="-283464">
              <a:defRPr/>
            </a:pPr>
            <a:r>
              <a:rPr lang="en-US" b="1" dirty="0" smtClean="0"/>
              <a:t>3 office bearers from each JLG – President, Vice President &amp; Secretary</a:t>
            </a:r>
          </a:p>
          <a:p>
            <a:pPr marL="365760" indent="-283464">
              <a:defRPr/>
            </a:pPr>
            <a:r>
              <a:rPr lang="en-US" b="1" dirty="0" smtClean="0"/>
              <a:t>Out of this one should be form SC/ST (if any SC/ST member available in that JLG), and one should be women (for mixed groups)</a:t>
            </a:r>
          </a:p>
          <a:p>
            <a:pPr marL="365760" indent="-283464">
              <a:defRPr/>
            </a:pPr>
            <a:r>
              <a:rPr lang="en-US" b="1" dirty="0" smtClean="0"/>
              <a:t>Account of JLG shall be in the name of President &amp; Secretary</a:t>
            </a:r>
          </a:p>
          <a:p>
            <a:pPr marL="365760" indent="-283464">
              <a:defRPr/>
            </a:pPr>
            <a:r>
              <a:rPr lang="en-US" b="1" dirty="0" smtClean="0"/>
              <a:t>Separate minutes books &amp; books of accounts</a:t>
            </a:r>
            <a:endParaRPr lang="en-IN" b="1" dirty="0" smtClean="0"/>
          </a:p>
          <a:p>
            <a:endParaRPr lang="en-IN"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JLG Federation</a:t>
            </a:r>
            <a:endParaRPr lang="en-IN" dirty="0"/>
          </a:p>
        </p:txBody>
      </p:sp>
      <p:sp>
        <p:nvSpPr>
          <p:cNvPr id="3" name="Content Placeholder 2"/>
          <p:cNvSpPr>
            <a:spLocks noGrp="1"/>
          </p:cNvSpPr>
          <p:nvPr>
            <p:ph idx="1"/>
          </p:nvPr>
        </p:nvSpPr>
        <p:spPr/>
        <p:txBody>
          <a:bodyPr/>
          <a:lstStyle/>
          <a:p>
            <a:r>
              <a:rPr lang="en-US" b="1" dirty="0" smtClean="0"/>
              <a:t>At Watershed level – Watershed Development Society (WDS)</a:t>
            </a:r>
          </a:p>
          <a:p>
            <a:endParaRPr lang="en-US" b="1" dirty="0" smtClean="0"/>
          </a:p>
          <a:p>
            <a:r>
              <a:rPr lang="en-US" b="1" dirty="0" smtClean="0"/>
              <a:t>At PIA/Block level – Block Level Watershed Development Society (BLWDS)</a:t>
            </a:r>
            <a:endParaRPr lang="en-IN" b="1" dirty="0" smtClean="0"/>
          </a:p>
          <a:p>
            <a:endParaRPr lang="en-IN"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57200" y="152400"/>
            <a:ext cx="7696200" cy="838200"/>
          </a:xfrm>
        </p:spPr>
        <p:txBody>
          <a:bodyPr/>
          <a:lstStyle/>
          <a:p>
            <a:pPr eaLnBrk="1" fontAlgn="auto" hangingPunct="1">
              <a:spcAft>
                <a:spcPts val="0"/>
              </a:spcAft>
              <a:defRPr/>
            </a:pPr>
            <a:r>
              <a:rPr lang="en-US" sz="3600" b="1" dirty="0" smtClean="0">
                <a:solidFill>
                  <a:schemeClr val="tx1"/>
                </a:solidFill>
              </a:rPr>
              <a:t>Watershed Development Fund</a:t>
            </a:r>
            <a:endParaRPr lang="en-IN" sz="3600" b="1" dirty="0" smtClean="0">
              <a:solidFill>
                <a:schemeClr val="tx1"/>
              </a:solidFill>
            </a:endParaRPr>
          </a:p>
        </p:txBody>
      </p:sp>
      <p:sp>
        <p:nvSpPr>
          <p:cNvPr id="104451" name="Content Placeholder 2"/>
          <p:cNvSpPr>
            <a:spLocks noGrp="1"/>
          </p:cNvSpPr>
          <p:nvPr>
            <p:ph sz="quarter" idx="1"/>
          </p:nvPr>
        </p:nvSpPr>
        <p:spPr>
          <a:xfrm>
            <a:off x="304800" y="1066800"/>
            <a:ext cx="8534400" cy="5562600"/>
          </a:xfrm>
        </p:spPr>
        <p:txBody>
          <a:bodyPr/>
          <a:lstStyle/>
          <a:p>
            <a:pPr eaLnBrk="1" hangingPunct="1">
              <a:buFont typeface="Wingdings" pitchFamily="2" charset="2"/>
              <a:buChar char="Ø"/>
            </a:pPr>
            <a:r>
              <a:rPr lang="en-US" sz="2800" b="1" dirty="0" smtClean="0"/>
              <a:t>WC shall maintain a separate account as WDF</a:t>
            </a:r>
          </a:p>
          <a:p>
            <a:pPr eaLnBrk="1" hangingPunct="1">
              <a:buFont typeface="Wingdings" pitchFamily="2" charset="2"/>
              <a:buChar char="Ø"/>
            </a:pPr>
            <a:r>
              <a:rPr lang="en-US" sz="2800" b="1" dirty="0" smtClean="0"/>
              <a:t>Beneficiary Contribution of WDF shall be a minimum 10% of cost of NRM works executed in private land (For SC/ST and small &amp; marginal farmers - 5% of cost of work)</a:t>
            </a:r>
          </a:p>
          <a:p>
            <a:pPr eaLnBrk="1" hangingPunct="1">
              <a:buFont typeface="Wingdings" pitchFamily="2" charset="2"/>
              <a:buChar char="Ø"/>
            </a:pPr>
            <a:r>
              <a:rPr lang="en-US" sz="2800" b="1" dirty="0" smtClean="0"/>
              <a:t>Contribution of WDF for production system assistance is 20% for General Category and 10% for SC/ST</a:t>
            </a:r>
          </a:p>
          <a:p>
            <a:pPr eaLnBrk="1" hangingPunct="1">
              <a:buFont typeface="Wingdings" pitchFamily="2" charset="2"/>
              <a:buChar char="Ø"/>
            </a:pPr>
            <a:r>
              <a:rPr lang="en-US" sz="2800" b="1" dirty="0" smtClean="0"/>
              <a:t>In addition to this User Charges can also be collected for works which benefitted small number of beneficiaries. No user charges from landless, destitute or disabled/widow headed households </a:t>
            </a:r>
          </a:p>
          <a:p>
            <a:pPr eaLnBrk="1" hangingPunct="1">
              <a:buFont typeface="Arial" pitchFamily="34" charset="0"/>
              <a:buChar char="•"/>
            </a:pPr>
            <a:endParaRPr lang="en-IN"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100_3028"/>
          <p:cNvPicPr>
            <a:picLocks noChangeAspect="1" noChangeArrowheads="1"/>
          </p:cNvPicPr>
          <p:nvPr/>
        </p:nvPicPr>
        <p:blipFill>
          <a:blip r:embed="rId2" cstate="print"/>
          <a:srcRect/>
          <a:stretch>
            <a:fillRect/>
          </a:stretch>
        </p:blipFill>
        <p:spPr bwMode="auto">
          <a:xfrm>
            <a:off x="609600" y="1018108"/>
            <a:ext cx="8001000" cy="5535092"/>
          </a:xfrm>
          <a:prstGeom prst="rect">
            <a:avLst/>
          </a:prstGeom>
          <a:noFill/>
          <a:ln w="9525">
            <a:noFill/>
            <a:miter lim="800000"/>
            <a:headEnd/>
            <a:tailEnd/>
          </a:ln>
        </p:spPr>
      </p:pic>
      <p:sp>
        <p:nvSpPr>
          <p:cNvPr id="3" name="Title 2"/>
          <p:cNvSpPr>
            <a:spLocks noGrp="1"/>
          </p:cNvSpPr>
          <p:nvPr>
            <p:ph type="title"/>
          </p:nvPr>
        </p:nvSpPr>
        <p:spPr>
          <a:xfrm>
            <a:off x="457200" y="274638"/>
            <a:ext cx="8229600" cy="715962"/>
          </a:xfrm>
        </p:spPr>
        <p:txBody>
          <a:bodyPr>
            <a:normAutofit fontScale="90000"/>
          </a:bodyPr>
          <a:lstStyle/>
          <a:p>
            <a:r>
              <a:rPr lang="en-US" b="1" dirty="0" smtClean="0"/>
              <a:t>Bio Check Dam</a:t>
            </a:r>
            <a:endParaRPr lang="en-US" b="1"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eaLnBrk="1" fontAlgn="auto" hangingPunct="1">
              <a:spcAft>
                <a:spcPts val="0"/>
              </a:spcAft>
              <a:defRPr/>
            </a:pPr>
            <a:r>
              <a:rPr lang="en-US" sz="3600" b="1" dirty="0" smtClean="0">
                <a:solidFill>
                  <a:schemeClr val="tx1"/>
                </a:solidFill>
              </a:rPr>
              <a:t>Monitoring, Evaluation &amp; Documentation</a:t>
            </a:r>
            <a:endParaRPr lang="en-IN" sz="3600" b="1" dirty="0">
              <a:solidFill>
                <a:schemeClr val="tx1"/>
              </a:solidFill>
            </a:endParaRPr>
          </a:p>
        </p:txBody>
      </p:sp>
      <p:sp>
        <p:nvSpPr>
          <p:cNvPr id="105475" name="Content Placeholder 2"/>
          <p:cNvSpPr>
            <a:spLocks noGrp="1"/>
          </p:cNvSpPr>
          <p:nvPr>
            <p:ph sz="quarter" idx="1"/>
          </p:nvPr>
        </p:nvSpPr>
        <p:spPr>
          <a:xfrm>
            <a:off x="457200" y="1524000"/>
            <a:ext cx="8305800" cy="4800600"/>
          </a:xfrm>
        </p:spPr>
        <p:txBody>
          <a:bodyPr/>
          <a:lstStyle/>
          <a:p>
            <a:pPr eaLnBrk="1" hangingPunct="1">
              <a:buFont typeface="Wingdings" pitchFamily="2" charset="2"/>
              <a:buChar char="Ø"/>
            </a:pPr>
            <a:r>
              <a:rPr lang="en-US" sz="2600" b="1" smtClean="0"/>
              <a:t>Effective monitoring up to field level by using GIS &amp; other IT enabled services</a:t>
            </a:r>
          </a:p>
          <a:p>
            <a:pPr eaLnBrk="1" hangingPunct="1">
              <a:buFont typeface="Wingdings" pitchFamily="2" charset="2"/>
              <a:buChar char="Ø"/>
            </a:pPr>
            <a:r>
              <a:rPr lang="en-US" sz="2600" b="1" smtClean="0"/>
              <a:t>Mechanism for proper field verification</a:t>
            </a:r>
          </a:p>
          <a:p>
            <a:pPr eaLnBrk="1" hangingPunct="1">
              <a:buFont typeface="Wingdings" pitchFamily="2" charset="2"/>
              <a:buChar char="Ø"/>
            </a:pPr>
            <a:r>
              <a:rPr lang="en-US" sz="2600" b="1" smtClean="0"/>
              <a:t>Social Audit through Grama Sabhas</a:t>
            </a:r>
          </a:p>
          <a:p>
            <a:pPr eaLnBrk="1" hangingPunct="1">
              <a:buFont typeface="Wingdings" pitchFamily="2" charset="2"/>
              <a:buChar char="Ø"/>
            </a:pPr>
            <a:r>
              <a:rPr lang="en-US" sz="2600" b="1" smtClean="0"/>
              <a:t>External evaluators at National &amp; State level</a:t>
            </a:r>
          </a:p>
          <a:p>
            <a:pPr eaLnBrk="1" hangingPunct="1">
              <a:buFont typeface="Wingdings" pitchFamily="2" charset="2"/>
              <a:buChar char="Ø"/>
            </a:pPr>
            <a:r>
              <a:rPr lang="en-US" sz="2600" b="1" smtClean="0"/>
              <a:t>Documentation at each stage of work</a:t>
            </a:r>
          </a:p>
          <a:p>
            <a:pPr eaLnBrk="1" hangingPunct="1">
              <a:buFont typeface="Wingdings" pitchFamily="2" charset="2"/>
              <a:buChar char="Ø"/>
            </a:pPr>
            <a:r>
              <a:rPr lang="en-US" sz="2600" b="1" smtClean="0"/>
              <a:t>Documentation of all the activities taken up under the scheme</a:t>
            </a:r>
          </a:p>
          <a:p>
            <a:pPr eaLnBrk="1" hangingPunct="1">
              <a:buFont typeface="Wingdings" pitchFamily="2" charset="2"/>
              <a:buChar char="Ø"/>
            </a:pPr>
            <a:r>
              <a:rPr lang="en-US" sz="2600" b="1" smtClean="0"/>
              <a:t>Audio &amp; Visual documentation</a:t>
            </a:r>
          </a:p>
          <a:p>
            <a:pPr eaLnBrk="1" hangingPunct="1">
              <a:buFont typeface="Wingdings" pitchFamily="2" charset="2"/>
              <a:buChar char="Ø"/>
            </a:pPr>
            <a:r>
              <a:rPr lang="en-US" sz="2600" b="1" smtClean="0"/>
              <a:t>Process documentation</a:t>
            </a:r>
          </a:p>
          <a:p>
            <a:pPr eaLnBrk="1" hangingPunct="1">
              <a:buFont typeface="Arial" pitchFamily="34" charset="0"/>
              <a:buChar char="•"/>
            </a:pPr>
            <a:endParaRPr lang="en-IN" smtClean="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ICT Application</a:t>
            </a:r>
            <a:endParaRPr lang="en-IN" b="1" dirty="0"/>
          </a:p>
        </p:txBody>
      </p:sp>
      <p:sp>
        <p:nvSpPr>
          <p:cNvPr id="3" name="Content Placeholder 2"/>
          <p:cNvSpPr>
            <a:spLocks noGrp="1"/>
          </p:cNvSpPr>
          <p:nvPr>
            <p:ph idx="1"/>
          </p:nvPr>
        </p:nvSpPr>
        <p:spPr/>
        <p:txBody>
          <a:bodyPr/>
          <a:lstStyle/>
          <a:p>
            <a:r>
              <a:rPr lang="en-US" b="1" dirty="0" smtClean="0"/>
              <a:t>Online MIS</a:t>
            </a:r>
          </a:p>
          <a:p>
            <a:r>
              <a:rPr lang="en-US" b="1" dirty="0" smtClean="0"/>
              <a:t>Public Finance Management System (PFMS)</a:t>
            </a:r>
          </a:p>
          <a:p>
            <a:r>
              <a:rPr lang="en-US" b="1" dirty="0" smtClean="0"/>
              <a:t>Process Management Software (PMS)</a:t>
            </a:r>
          </a:p>
          <a:p>
            <a:r>
              <a:rPr lang="en-US" b="1" dirty="0" err="1" smtClean="0"/>
              <a:t>eDPR</a:t>
            </a:r>
            <a:endParaRPr lang="en-US" b="1" dirty="0" smtClean="0"/>
          </a:p>
          <a:p>
            <a:r>
              <a:rPr lang="en-US" b="1" dirty="0" err="1" smtClean="0"/>
              <a:t>Bhuvan</a:t>
            </a:r>
            <a:r>
              <a:rPr lang="en-US" b="1" dirty="0" smtClean="0"/>
              <a:t> with </a:t>
            </a:r>
            <a:r>
              <a:rPr lang="en-US" b="1" dirty="0" err="1" smtClean="0"/>
              <a:t>Shrishti</a:t>
            </a:r>
            <a:r>
              <a:rPr lang="en-US" b="1" dirty="0" smtClean="0"/>
              <a:t> &amp; </a:t>
            </a:r>
            <a:r>
              <a:rPr lang="en-US" b="1" dirty="0" err="1" smtClean="0"/>
              <a:t>Drishti</a:t>
            </a:r>
            <a:endParaRPr lang="en-IN" b="1"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rmAutofit fontScale="90000"/>
          </a:bodyPr>
          <a:lstStyle/>
          <a:p>
            <a:pPr eaLnBrk="1" hangingPunct="1">
              <a:defRPr/>
            </a:pPr>
            <a:r>
              <a:rPr lang="en-US" b="1" dirty="0" smtClean="0"/>
              <a:t>Importance of Capacity Building in IWMP</a:t>
            </a:r>
            <a:endParaRPr lang="en-US" b="1" dirty="0"/>
          </a:p>
        </p:txBody>
      </p:sp>
      <p:sp>
        <p:nvSpPr>
          <p:cNvPr id="87043" name="Content Placeholder 2"/>
          <p:cNvSpPr>
            <a:spLocks noGrp="1"/>
          </p:cNvSpPr>
          <p:nvPr>
            <p:ph idx="1"/>
          </p:nvPr>
        </p:nvSpPr>
        <p:spPr>
          <a:xfrm>
            <a:off x="381000" y="1752600"/>
            <a:ext cx="8382000" cy="4724400"/>
          </a:xfrm>
        </p:spPr>
        <p:txBody>
          <a:bodyPr/>
          <a:lstStyle/>
          <a:p>
            <a:pPr eaLnBrk="1" hangingPunct="1"/>
            <a:r>
              <a:rPr lang="en-US" b="1" smtClean="0"/>
              <a:t>Capacity Building – An integral part of IWMP</a:t>
            </a:r>
          </a:p>
          <a:p>
            <a:pPr eaLnBrk="1" hangingPunct="1"/>
            <a:r>
              <a:rPr lang="en-US" b="1" smtClean="0"/>
              <a:t>Provision of ample funds</a:t>
            </a:r>
          </a:p>
          <a:p>
            <a:pPr eaLnBrk="1" hangingPunct="1"/>
            <a:r>
              <a:rPr lang="en-US" b="1" smtClean="0"/>
              <a:t>Watershed Management – Not essentially looks for engineering solutions</a:t>
            </a:r>
          </a:p>
          <a:p>
            <a:pPr eaLnBrk="1" hangingPunct="1"/>
            <a:r>
              <a:rPr lang="en-US" b="1" smtClean="0"/>
              <a:t>Effective watershed management is possible only through attitudinal and behavioral change of local people</a:t>
            </a:r>
          </a:p>
          <a:p>
            <a:pPr eaLnBrk="1" hangingPunct="1"/>
            <a:endParaRPr lang="en-US" smtClean="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a:xfrm>
            <a:off x="457200" y="1143000"/>
            <a:ext cx="8229600" cy="5410200"/>
          </a:xfrm>
        </p:spPr>
        <p:txBody>
          <a:bodyPr>
            <a:normAutofit fontScale="92500"/>
          </a:bodyPr>
          <a:lstStyle/>
          <a:p>
            <a:pPr eaLnBrk="1" hangingPunct="1">
              <a:buFont typeface="Arial" charset="0"/>
              <a:buChar char="•"/>
              <a:defRPr/>
            </a:pPr>
            <a:r>
              <a:rPr lang="en-US" b="1" dirty="0" smtClean="0"/>
              <a:t>Effective training itself is an efficient tool for empowerment &amp; poverty alleviation</a:t>
            </a:r>
          </a:p>
          <a:p>
            <a:pPr eaLnBrk="1" hangingPunct="1">
              <a:buFont typeface="Arial" charset="0"/>
              <a:buChar char="•"/>
              <a:defRPr/>
            </a:pPr>
            <a:r>
              <a:rPr lang="en-US" b="1" dirty="0" smtClean="0"/>
              <a:t>Lecture classes on general subjects should be minimal</a:t>
            </a:r>
          </a:p>
          <a:p>
            <a:pPr eaLnBrk="1" hangingPunct="1">
              <a:buFont typeface="Arial" charset="0"/>
              <a:buChar char="•"/>
              <a:defRPr/>
            </a:pPr>
            <a:r>
              <a:rPr lang="en-US" b="1" dirty="0" smtClean="0"/>
              <a:t>We should emphasize on skill up gradation of rural poor in specialized areas</a:t>
            </a:r>
          </a:p>
          <a:p>
            <a:pPr eaLnBrk="1" hangingPunct="1">
              <a:buFont typeface="Arial" charset="0"/>
              <a:buChar char="•"/>
              <a:defRPr/>
            </a:pPr>
            <a:r>
              <a:rPr lang="en-US" b="1" dirty="0" smtClean="0"/>
              <a:t>MGNREGS workers may be targeted for upgrading their skills in special jobs like masonry, plumbing, gardening, housekeeping, farming, fodder cultivation, manufacturing of bio fertilizers &amp; pesticides etc.  </a:t>
            </a:r>
            <a:endParaRPr lang="en-US" b="1" dirty="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914400"/>
          </a:xfrm>
        </p:spPr>
        <p:txBody>
          <a:bodyPr/>
          <a:lstStyle/>
          <a:p>
            <a:r>
              <a:rPr lang="en-US" sz="4000" b="1" dirty="0" smtClean="0"/>
              <a:t>Skill Development</a:t>
            </a:r>
            <a:endParaRPr lang="en-US" sz="4000" b="1" dirty="0"/>
          </a:p>
        </p:txBody>
      </p:sp>
      <p:sp>
        <p:nvSpPr>
          <p:cNvPr id="3" name="Content Placeholder 2"/>
          <p:cNvSpPr>
            <a:spLocks noGrp="1"/>
          </p:cNvSpPr>
          <p:nvPr>
            <p:ph idx="1"/>
          </p:nvPr>
        </p:nvSpPr>
        <p:spPr>
          <a:xfrm>
            <a:off x="685800" y="1143000"/>
            <a:ext cx="7696200" cy="4495800"/>
          </a:xfrm>
        </p:spPr>
        <p:txBody>
          <a:bodyPr/>
          <a:lstStyle/>
          <a:p>
            <a:r>
              <a:rPr lang="en-US" sz="2800" b="1" dirty="0" smtClean="0"/>
              <a:t>For soil &amp; water conservation, water efficiency management, ecological conservation etc</a:t>
            </a:r>
          </a:p>
          <a:p>
            <a:r>
              <a:rPr lang="en-US" sz="2800" b="1" dirty="0" smtClean="0"/>
              <a:t>For farming practices</a:t>
            </a:r>
          </a:p>
          <a:p>
            <a:r>
              <a:rPr lang="en-US" sz="2800" b="1" dirty="0" smtClean="0"/>
              <a:t>For marketing of farm products</a:t>
            </a:r>
          </a:p>
          <a:p>
            <a:r>
              <a:rPr lang="en-US" sz="2800" b="1" dirty="0" smtClean="0"/>
              <a:t>For self employment/micro enterprises </a:t>
            </a:r>
          </a:p>
          <a:p>
            <a:r>
              <a:rPr lang="en-US" sz="2800" b="1" dirty="0" smtClean="0"/>
              <a:t>For wage employment</a:t>
            </a:r>
          </a:p>
          <a:p>
            <a:r>
              <a:rPr lang="en-US" sz="2800" b="1" dirty="0" smtClean="0"/>
              <a:t>For placement</a:t>
            </a:r>
          </a:p>
          <a:p>
            <a:pPr>
              <a:buNone/>
            </a:pPr>
            <a:endParaRPr lang="en-US" sz="2800" b="1" dirty="0" smtClean="0"/>
          </a:p>
          <a:p>
            <a:pPr>
              <a:buNone/>
            </a:pPr>
            <a:endParaRPr lang="en-US" sz="2800" b="1"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6870700" cy="914400"/>
          </a:xfrm>
        </p:spPr>
        <p:txBody>
          <a:bodyPr>
            <a:normAutofit fontScale="90000"/>
          </a:bodyPr>
          <a:lstStyle/>
          <a:p>
            <a:r>
              <a:rPr lang="en-US" sz="3600" b="1" dirty="0" smtClean="0"/>
              <a:t>Skill development for farming practices</a:t>
            </a:r>
            <a:endParaRPr lang="en-IN" sz="3600" dirty="0"/>
          </a:p>
        </p:txBody>
      </p:sp>
      <p:sp>
        <p:nvSpPr>
          <p:cNvPr id="3" name="Content Placeholder 2"/>
          <p:cNvSpPr>
            <a:spLocks noGrp="1"/>
          </p:cNvSpPr>
          <p:nvPr>
            <p:ph idx="1"/>
          </p:nvPr>
        </p:nvSpPr>
        <p:spPr>
          <a:xfrm>
            <a:off x="685800" y="1219200"/>
            <a:ext cx="7696200" cy="4953000"/>
          </a:xfrm>
        </p:spPr>
        <p:txBody>
          <a:bodyPr/>
          <a:lstStyle/>
          <a:p>
            <a:r>
              <a:rPr lang="en-US" sz="2400" b="1" dirty="0" smtClean="0"/>
              <a:t>New &amp; Innovative farming practices</a:t>
            </a:r>
          </a:p>
          <a:p>
            <a:r>
              <a:rPr lang="en-US" sz="2400" b="1" dirty="0" smtClean="0"/>
              <a:t>New variety of seeds, INM, IPM practices etc.</a:t>
            </a:r>
          </a:p>
          <a:p>
            <a:r>
              <a:rPr lang="en-US" sz="2400" b="1" dirty="0" smtClean="0"/>
              <a:t>Modern technologies/machineries adaptable in rural context</a:t>
            </a:r>
          </a:p>
          <a:p>
            <a:r>
              <a:rPr lang="en-US" sz="2400" b="1" dirty="0" smtClean="0"/>
              <a:t>Farm field visits and interaction with successful farmers</a:t>
            </a:r>
          </a:p>
          <a:p>
            <a:r>
              <a:rPr lang="en-US" sz="2400" b="1" dirty="0" smtClean="0"/>
              <a:t>Emerging trends in local &amp; global markets</a:t>
            </a:r>
          </a:p>
          <a:p>
            <a:r>
              <a:rPr lang="en-US" sz="2400" b="1" dirty="0" smtClean="0"/>
              <a:t>Post harvest technology, processing &amp; value addition possibilities</a:t>
            </a:r>
          </a:p>
          <a:p>
            <a:r>
              <a:rPr lang="en-US" sz="2400" b="1" dirty="0" smtClean="0"/>
              <a:t>Marketing skills, possibilities including online marketing avenues</a:t>
            </a:r>
          </a:p>
          <a:p>
            <a:endParaRPr lang="en-US" dirty="0" smtClean="0"/>
          </a:p>
          <a:p>
            <a:endParaRPr lang="en-IN"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6870700" cy="914400"/>
          </a:xfrm>
        </p:spPr>
        <p:txBody>
          <a:bodyPr>
            <a:normAutofit fontScale="90000"/>
          </a:bodyPr>
          <a:lstStyle/>
          <a:p>
            <a:r>
              <a:rPr lang="en-US" sz="3600" b="1" dirty="0" smtClean="0"/>
              <a:t>Skill development for micro enterprises</a:t>
            </a:r>
            <a:endParaRPr lang="en-IN" sz="3600" b="1" dirty="0"/>
          </a:p>
        </p:txBody>
      </p:sp>
      <p:sp>
        <p:nvSpPr>
          <p:cNvPr id="3" name="Content Placeholder 2"/>
          <p:cNvSpPr>
            <a:spLocks noGrp="1"/>
          </p:cNvSpPr>
          <p:nvPr>
            <p:ph idx="1"/>
          </p:nvPr>
        </p:nvSpPr>
        <p:spPr>
          <a:xfrm>
            <a:off x="609600" y="1295400"/>
            <a:ext cx="8001000" cy="4343400"/>
          </a:xfrm>
        </p:spPr>
        <p:txBody>
          <a:bodyPr/>
          <a:lstStyle/>
          <a:p>
            <a:r>
              <a:rPr lang="en-US" sz="2600" b="1" dirty="0" smtClean="0"/>
              <a:t>General awareness</a:t>
            </a:r>
          </a:p>
          <a:p>
            <a:r>
              <a:rPr lang="en-US" sz="2600" b="1" dirty="0" smtClean="0"/>
              <a:t>Entrepreneurial attitude and skills - Management of Man, Money, Materials, Machinery &amp; Markets </a:t>
            </a:r>
          </a:p>
          <a:p>
            <a:r>
              <a:rPr lang="en-US" sz="2600" b="1" dirty="0" smtClean="0"/>
              <a:t>Skill in the selected area of activity &amp; available technology</a:t>
            </a:r>
          </a:p>
          <a:p>
            <a:r>
              <a:rPr lang="en-US" sz="2600" b="1" dirty="0" smtClean="0"/>
              <a:t>Accounting skills</a:t>
            </a:r>
          </a:p>
          <a:p>
            <a:r>
              <a:rPr lang="en-US" sz="2600" b="1" dirty="0" smtClean="0"/>
              <a:t>Skill of costing &amp; pricing</a:t>
            </a:r>
          </a:p>
          <a:p>
            <a:r>
              <a:rPr lang="en-US" sz="2600" b="1" dirty="0" smtClean="0"/>
              <a:t>Market awareness &amp; marketing skills</a:t>
            </a:r>
          </a:p>
          <a:p>
            <a:r>
              <a:rPr lang="en-US" sz="2600" b="1" dirty="0" smtClean="0"/>
              <a:t>Groups dynamics &amp; conflict resolution</a:t>
            </a:r>
          </a:p>
          <a:p>
            <a:endParaRPr lang="en-IN"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Skill development for wage employment &amp; placement</a:t>
            </a:r>
            <a:endParaRPr lang="en-IN" sz="3600" dirty="0"/>
          </a:p>
        </p:txBody>
      </p:sp>
      <p:sp>
        <p:nvSpPr>
          <p:cNvPr id="3" name="Content Placeholder 2"/>
          <p:cNvSpPr>
            <a:spLocks noGrp="1"/>
          </p:cNvSpPr>
          <p:nvPr>
            <p:ph idx="1"/>
          </p:nvPr>
        </p:nvSpPr>
        <p:spPr>
          <a:xfrm>
            <a:off x="685800" y="2133600"/>
            <a:ext cx="7696200" cy="3352800"/>
          </a:xfrm>
        </p:spPr>
        <p:txBody>
          <a:bodyPr/>
          <a:lstStyle/>
          <a:p>
            <a:r>
              <a:rPr lang="en-US" b="1" dirty="0" smtClean="0"/>
              <a:t>Skill </a:t>
            </a:r>
            <a:r>
              <a:rPr lang="en-US" b="1" dirty="0" smtClean="0"/>
              <a:t>in the selected area of activity &amp; available technology</a:t>
            </a:r>
          </a:p>
          <a:p>
            <a:r>
              <a:rPr lang="en-US" b="1" dirty="0" smtClean="0"/>
              <a:t>Soft skill development</a:t>
            </a:r>
          </a:p>
          <a:p>
            <a:r>
              <a:rPr lang="en-US" b="1" dirty="0" smtClean="0"/>
              <a:t>Capability of self marketing</a:t>
            </a:r>
          </a:p>
          <a:p>
            <a:endParaRPr lang="en-US" b="1" dirty="0" smtClean="0"/>
          </a:p>
          <a:p>
            <a:endParaRPr lang="en-US" b="1" dirty="0" smtClean="0"/>
          </a:p>
          <a:p>
            <a:endParaRPr lang="en-US" b="1" dirty="0" smtClean="0"/>
          </a:p>
          <a:p>
            <a:endParaRPr lang="en-IN"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219200"/>
          </a:xfrm>
        </p:spPr>
        <p:txBody>
          <a:bodyPr/>
          <a:lstStyle/>
          <a:p>
            <a:r>
              <a:rPr lang="en-US" sz="3600" b="1" dirty="0" smtClean="0"/>
              <a:t>Institutional support for Skill development</a:t>
            </a:r>
            <a:endParaRPr lang="en-US" sz="3600" b="1" dirty="0"/>
          </a:p>
        </p:txBody>
      </p:sp>
      <p:sp>
        <p:nvSpPr>
          <p:cNvPr id="3" name="Content Placeholder 2"/>
          <p:cNvSpPr>
            <a:spLocks noGrp="1"/>
          </p:cNvSpPr>
          <p:nvPr>
            <p:ph idx="1"/>
          </p:nvPr>
        </p:nvSpPr>
        <p:spPr>
          <a:xfrm>
            <a:off x="762000" y="1295400"/>
            <a:ext cx="7772400" cy="4191000"/>
          </a:xfrm>
        </p:spPr>
        <p:txBody>
          <a:bodyPr>
            <a:noAutofit/>
          </a:bodyPr>
          <a:lstStyle/>
          <a:p>
            <a:r>
              <a:rPr lang="en-US" sz="2400" b="1" dirty="0" smtClean="0"/>
              <a:t>CTCRI, </a:t>
            </a:r>
            <a:r>
              <a:rPr lang="en-US" sz="2400" b="1" dirty="0" err="1" smtClean="0"/>
              <a:t>Sreekaryam</a:t>
            </a:r>
            <a:endParaRPr lang="en-US" sz="2400" b="1" dirty="0" smtClean="0"/>
          </a:p>
          <a:p>
            <a:r>
              <a:rPr lang="en-US" sz="2400" b="1" dirty="0" smtClean="0"/>
              <a:t>CPCRI, </a:t>
            </a:r>
            <a:r>
              <a:rPr lang="en-US" sz="2400" b="1" dirty="0" err="1" smtClean="0"/>
              <a:t>Kasaragod</a:t>
            </a:r>
            <a:endParaRPr lang="en-US" sz="2400" b="1" dirty="0" smtClean="0"/>
          </a:p>
          <a:p>
            <a:r>
              <a:rPr lang="en-US" sz="2400" b="1" dirty="0" smtClean="0"/>
              <a:t>CMFRI, Cochin</a:t>
            </a:r>
          </a:p>
          <a:p>
            <a:r>
              <a:rPr lang="en-US" sz="2400" b="1" dirty="0" smtClean="0"/>
              <a:t>CIFT, Cochin</a:t>
            </a:r>
          </a:p>
          <a:p>
            <a:r>
              <a:rPr lang="en-US" sz="2400" b="1" dirty="0" smtClean="0"/>
              <a:t>IISR-Spice </a:t>
            </a:r>
            <a:r>
              <a:rPr lang="en-US" sz="2400" b="1" dirty="0" err="1" smtClean="0"/>
              <a:t>Research,Kozhikode</a:t>
            </a:r>
            <a:endParaRPr lang="en-US" sz="2400" b="1" dirty="0" smtClean="0"/>
          </a:p>
          <a:p>
            <a:r>
              <a:rPr lang="en-US" sz="2400" b="1" dirty="0" smtClean="0"/>
              <a:t>CWRDM, Kozhikode</a:t>
            </a:r>
          </a:p>
          <a:p>
            <a:r>
              <a:rPr lang="en-US" sz="2400" b="1" dirty="0" smtClean="0"/>
              <a:t>KAU, RARS, Agriculture Colleges</a:t>
            </a:r>
          </a:p>
          <a:p>
            <a:r>
              <a:rPr lang="en-US" sz="2400" b="1" dirty="0" smtClean="0"/>
              <a:t>KVASU</a:t>
            </a:r>
          </a:p>
          <a:p>
            <a:r>
              <a:rPr lang="en-US" sz="2400" b="1" dirty="0" smtClean="0"/>
              <a:t>KVKs</a:t>
            </a:r>
          </a:p>
          <a:p>
            <a:r>
              <a:rPr lang="en-US" sz="2400" b="1" dirty="0" smtClean="0"/>
              <a:t>Fisheries College, </a:t>
            </a:r>
            <a:r>
              <a:rPr lang="en-US" sz="2400" b="1" dirty="0" err="1" smtClean="0"/>
              <a:t>Panangad</a:t>
            </a:r>
            <a:endParaRPr lang="en-US" sz="2400" b="1" dirty="0" smtClean="0"/>
          </a:p>
          <a:p>
            <a:r>
              <a:rPr lang="en-US" sz="2400" b="1" dirty="0" smtClean="0"/>
              <a:t>Kerala live Stock Development Board</a:t>
            </a:r>
            <a:endParaRPr lang="en-US" sz="2400" b="1"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143000"/>
          </a:xfrm>
        </p:spPr>
        <p:txBody>
          <a:bodyPr>
            <a:normAutofit fontScale="90000"/>
          </a:bodyPr>
          <a:lstStyle/>
          <a:p>
            <a:r>
              <a:rPr lang="en-US" sz="3600" b="1" dirty="0" smtClean="0"/>
              <a:t>Institutional support for Skill development</a:t>
            </a:r>
            <a:endParaRPr lang="en-US" sz="3600" dirty="0"/>
          </a:p>
        </p:txBody>
      </p:sp>
      <p:sp>
        <p:nvSpPr>
          <p:cNvPr id="5" name="Content Placeholder 4"/>
          <p:cNvSpPr>
            <a:spLocks noGrp="1"/>
          </p:cNvSpPr>
          <p:nvPr>
            <p:ph idx="1"/>
          </p:nvPr>
        </p:nvSpPr>
        <p:spPr>
          <a:xfrm>
            <a:off x="838200" y="1295400"/>
            <a:ext cx="7620000" cy="4191000"/>
          </a:xfrm>
        </p:spPr>
        <p:txBody>
          <a:bodyPr>
            <a:noAutofit/>
          </a:bodyPr>
          <a:lstStyle/>
          <a:p>
            <a:r>
              <a:rPr lang="en-US" sz="2400" b="1" dirty="0" smtClean="0"/>
              <a:t>RSETIs</a:t>
            </a:r>
          </a:p>
          <a:p>
            <a:r>
              <a:rPr lang="en-US" sz="2400" b="1" dirty="0" smtClean="0"/>
              <a:t>State </a:t>
            </a:r>
            <a:r>
              <a:rPr lang="en-US" sz="2400" b="1" dirty="0" err="1" smtClean="0"/>
              <a:t>Agri</a:t>
            </a:r>
            <a:r>
              <a:rPr lang="en-US" sz="2400" b="1" dirty="0" smtClean="0"/>
              <a:t> Management &amp; </a:t>
            </a:r>
            <a:r>
              <a:rPr lang="en-US" sz="2400" b="1" dirty="0" err="1" smtClean="0"/>
              <a:t>Extn</a:t>
            </a:r>
            <a:r>
              <a:rPr lang="en-US" sz="2400" b="1" dirty="0" smtClean="0"/>
              <a:t>. </a:t>
            </a:r>
            <a:r>
              <a:rPr lang="en-US" sz="2400" b="1" dirty="0" err="1" smtClean="0"/>
              <a:t>Trg</a:t>
            </a:r>
            <a:r>
              <a:rPr lang="en-US" sz="2400" b="1" dirty="0" smtClean="0"/>
              <a:t> Institute</a:t>
            </a:r>
          </a:p>
          <a:p>
            <a:r>
              <a:rPr lang="en-US" sz="2400" b="1" dirty="0" smtClean="0"/>
              <a:t>SHM &amp; VFPCK</a:t>
            </a:r>
          </a:p>
          <a:p>
            <a:r>
              <a:rPr lang="en-US" sz="2400" b="1" dirty="0" smtClean="0"/>
              <a:t>Coconut </a:t>
            </a:r>
            <a:r>
              <a:rPr lang="en-US" sz="2400" b="1" dirty="0" err="1" smtClean="0"/>
              <a:t>Devp</a:t>
            </a:r>
            <a:r>
              <a:rPr lang="en-US" sz="2400" b="1" dirty="0" smtClean="0"/>
              <a:t>. Board</a:t>
            </a:r>
          </a:p>
          <a:p>
            <a:r>
              <a:rPr lang="en-US" sz="2400" b="1" dirty="0" smtClean="0"/>
              <a:t>SIRD &amp; ETCs</a:t>
            </a:r>
          </a:p>
          <a:p>
            <a:r>
              <a:rPr lang="en-US" sz="2400" b="1" dirty="0" smtClean="0"/>
              <a:t>IWDMK, </a:t>
            </a:r>
            <a:r>
              <a:rPr lang="en-US" sz="2400" b="1" dirty="0" err="1" smtClean="0"/>
              <a:t>Chadayamangalam</a:t>
            </a:r>
            <a:endParaRPr lang="en-US" sz="2400" b="1" dirty="0" smtClean="0"/>
          </a:p>
          <a:p>
            <a:r>
              <a:rPr lang="en-US" sz="2400" b="1" dirty="0" smtClean="0"/>
              <a:t>Dairy Institutes</a:t>
            </a:r>
          </a:p>
          <a:p>
            <a:r>
              <a:rPr lang="en-US" sz="2400" b="1" dirty="0" smtClean="0"/>
              <a:t>Livestock Management Training </a:t>
            </a:r>
            <a:r>
              <a:rPr lang="en-US" sz="2400" b="1" dirty="0" err="1" smtClean="0"/>
              <a:t>Centres</a:t>
            </a:r>
            <a:endParaRPr lang="en-US" sz="2400" b="1" dirty="0" smtClean="0"/>
          </a:p>
          <a:p>
            <a:r>
              <a:rPr lang="en-US" sz="2400" b="1" dirty="0" smtClean="0"/>
              <a:t>Kerala State Poultry </a:t>
            </a:r>
            <a:r>
              <a:rPr lang="en-US" sz="2400" b="1" dirty="0" err="1" smtClean="0"/>
              <a:t>Devpmt</a:t>
            </a:r>
            <a:r>
              <a:rPr lang="en-US" sz="2400" b="1" dirty="0" smtClean="0"/>
              <a:t>. Corporation</a:t>
            </a:r>
          </a:p>
          <a:p>
            <a:r>
              <a:rPr lang="en-US" sz="2400" b="1" dirty="0" smtClean="0"/>
              <a:t>FFDA</a:t>
            </a:r>
          </a:p>
          <a:p>
            <a:r>
              <a:rPr lang="en-US" sz="2400" b="1" dirty="0" err="1" smtClean="0"/>
              <a:t>Matsyafed</a:t>
            </a:r>
            <a:endParaRPr lang="en-US" sz="2400" b="1" dirty="0" smtClean="0"/>
          </a:p>
          <a:p>
            <a:r>
              <a:rPr lang="en-US" sz="2400" b="1" dirty="0" smtClean="0"/>
              <a:t>NGOs</a:t>
            </a:r>
          </a:p>
          <a:p>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11" descr="vcb2"/>
          <p:cNvPicPr>
            <a:picLocks noChangeAspect="1" noChangeArrowheads="1"/>
          </p:cNvPicPr>
          <p:nvPr/>
        </p:nvPicPr>
        <p:blipFill>
          <a:blip r:embed="rId2"/>
          <a:srcRect/>
          <a:stretch>
            <a:fillRect/>
          </a:stretch>
        </p:blipFill>
        <p:spPr bwMode="auto">
          <a:xfrm>
            <a:off x="381000" y="822325"/>
            <a:ext cx="8743950" cy="5807075"/>
          </a:xfrm>
          <a:prstGeom prst="rect">
            <a:avLst/>
          </a:prstGeom>
          <a:noFill/>
          <a:ln w="9525">
            <a:solidFill>
              <a:schemeClr val="accent1"/>
            </a:solidFill>
            <a:miter lim="800000"/>
            <a:headEnd/>
            <a:tailEnd/>
          </a:ln>
        </p:spPr>
      </p:pic>
      <p:sp>
        <p:nvSpPr>
          <p:cNvPr id="205836" name="Text Box 12"/>
          <p:cNvSpPr txBox="1">
            <a:spLocks noChangeArrowheads="1"/>
          </p:cNvSpPr>
          <p:nvPr/>
        </p:nvSpPr>
        <p:spPr bwMode="auto">
          <a:xfrm>
            <a:off x="1600200" y="152400"/>
            <a:ext cx="6096000" cy="457200"/>
          </a:xfrm>
          <a:prstGeom prst="rect">
            <a:avLst/>
          </a:prstGeom>
          <a:noFill/>
          <a:ln w="9525">
            <a:noFill/>
            <a:miter lim="800000"/>
            <a:headEnd/>
            <a:tailEnd/>
          </a:ln>
          <a:effectLst/>
        </p:spPr>
        <p:txBody>
          <a:bodyPr>
            <a:spAutoFit/>
          </a:bodyPr>
          <a:lstStyle/>
          <a:p>
            <a:pPr algn="ctr" eaLnBrk="1" hangingPunct="1">
              <a:spcBef>
                <a:spcPct val="0"/>
              </a:spcBef>
              <a:buFontTx/>
              <a:buNone/>
              <a:defRPr/>
            </a:pPr>
            <a:r>
              <a:rPr lang="en-US" sz="2400" b="1">
                <a:effectLst>
                  <a:outerShdw blurRad="38100" dist="38100" dir="2700000" algn="tl">
                    <a:srgbClr val="FFFFFF"/>
                  </a:outerShdw>
                </a:effectLst>
                <a:latin typeface="Times New Roman" pitchFamily="18" charset="0"/>
              </a:rPr>
              <a:t>A Vented Cross Bar (VCB)</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eaLnBrk="1" hangingPunct="1"/>
            <a:r>
              <a:rPr lang="en-US" b="1" smtClean="0"/>
              <a:t>Convergence</a:t>
            </a:r>
            <a:endParaRPr lang="en-IN" b="1" smtClean="0"/>
          </a:p>
        </p:txBody>
      </p:sp>
      <p:sp>
        <p:nvSpPr>
          <p:cNvPr id="3" name="Content Placeholder 2"/>
          <p:cNvSpPr>
            <a:spLocks noGrp="1"/>
          </p:cNvSpPr>
          <p:nvPr>
            <p:ph sz="quarter" idx="1"/>
          </p:nvPr>
        </p:nvSpPr>
        <p:spPr>
          <a:xfrm>
            <a:off x="457200" y="1600200"/>
            <a:ext cx="8305800" cy="4648200"/>
          </a:xfrm>
        </p:spPr>
        <p:txBody>
          <a:bodyPr rtlCol="0">
            <a:normAutofit fontScale="92500" lnSpcReduction="10000"/>
          </a:bodyPr>
          <a:lstStyle/>
          <a:p>
            <a:pPr eaLnBrk="1" fontAlgn="auto" hangingPunct="1">
              <a:spcAft>
                <a:spcPts val="0"/>
              </a:spcAft>
              <a:defRPr/>
            </a:pPr>
            <a:r>
              <a:rPr lang="en-US" b="1" dirty="0" smtClean="0"/>
              <a:t>Convergence with other </a:t>
            </a:r>
            <a:r>
              <a:rPr lang="en-US" b="1" dirty="0" err="1" smtClean="0"/>
              <a:t>programmes</a:t>
            </a:r>
            <a:r>
              <a:rPr lang="en-US" b="1" dirty="0" smtClean="0"/>
              <a:t> is a pre requisite for effective implementation</a:t>
            </a:r>
          </a:p>
          <a:p>
            <a:pPr eaLnBrk="1" fontAlgn="auto" hangingPunct="1">
              <a:spcAft>
                <a:spcPts val="0"/>
              </a:spcAft>
              <a:defRPr/>
            </a:pPr>
            <a:r>
              <a:rPr lang="en-US" b="1" dirty="0" smtClean="0"/>
              <a:t>Convergence with MGNREGS</a:t>
            </a:r>
          </a:p>
          <a:p>
            <a:pPr eaLnBrk="1" fontAlgn="auto" hangingPunct="1">
              <a:spcAft>
                <a:spcPts val="0"/>
              </a:spcAft>
              <a:defRPr/>
            </a:pPr>
            <a:r>
              <a:rPr lang="en-US" b="1" dirty="0" smtClean="0"/>
              <a:t>Convergence with ATMA, RKVY &amp; Other Agri. Projects</a:t>
            </a:r>
          </a:p>
          <a:p>
            <a:pPr eaLnBrk="1" fontAlgn="auto" hangingPunct="1">
              <a:spcAft>
                <a:spcPts val="0"/>
              </a:spcAft>
              <a:defRPr/>
            </a:pPr>
            <a:r>
              <a:rPr lang="en-US" b="1" dirty="0" smtClean="0"/>
              <a:t>Convergence with Animal Husbandry &amp; Dairy Projects</a:t>
            </a:r>
          </a:p>
          <a:p>
            <a:pPr eaLnBrk="1" fontAlgn="auto" hangingPunct="1">
              <a:spcAft>
                <a:spcPts val="0"/>
              </a:spcAft>
              <a:defRPr/>
            </a:pPr>
            <a:r>
              <a:rPr lang="en-US" b="1" dirty="0" smtClean="0"/>
              <a:t>Convergence with NRLM</a:t>
            </a:r>
          </a:p>
          <a:p>
            <a:pPr eaLnBrk="1" fontAlgn="auto" hangingPunct="1">
              <a:spcAft>
                <a:spcPts val="0"/>
              </a:spcAft>
              <a:defRPr/>
            </a:pPr>
            <a:r>
              <a:rPr lang="en-US" b="1" dirty="0" smtClean="0"/>
              <a:t>Convergence with Plan Schemes</a:t>
            </a:r>
            <a:endParaRPr lang="en-IN" b="1" dirty="0"/>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Convergence Matrix</a:t>
            </a:r>
            <a:endParaRPr lang="en-IN" dirty="0"/>
          </a:p>
        </p:txBody>
      </p:sp>
      <p:sp>
        <p:nvSpPr>
          <p:cNvPr id="3" name="Content Placeholder 2"/>
          <p:cNvSpPr>
            <a:spLocks noGrp="1"/>
          </p:cNvSpPr>
          <p:nvPr>
            <p:ph idx="1"/>
          </p:nvPr>
        </p:nvSpPr>
        <p:spPr/>
        <p:txBody>
          <a:bodyPr/>
          <a:lstStyle/>
          <a:p>
            <a:r>
              <a:rPr lang="en-US" b="1" dirty="0" smtClean="0"/>
              <a:t>Every DPR should have systematically developed Convergence Matrix drawing share and roles of converging partners</a:t>
            </a:r>
          </a:p>
          <a:p>
            <a:r>
              <a:rPr lang="en-US" b="1" dirty="0" smtClean="0"/>
              <a:t>It indicates specific activities (of other </a:t>
            </a:r>
            <a:r>
              <a:rPr lang="en-US" b="1" dirty="0" err="1" smtClean="0"/>
              <a:t>programmes</a:t>
            </a:r>
            <a:r>
              <a:rPr lang="en-US" b="1" dirty="0" smtClean="0"/>
              <a:t>/schemes) proposed to be converged with IWMP</a:t>
            </a:r>
          </a:p>
          <a:p>
            <a:endParaRPr lang="en-US" b="1" dirty="0" smtClean="0"/>
          </a:p>
          <a:p>
            <a:endParaRPr lang="en-IN"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Convergence with MGNREGS</a:t>
            </a:r>
            <a:endParaRPr lang="en-IN" b="1" dirty="0"/>
          </a:p>
        </p:txBody>
      </p:sp>
      <p:sp>
        <p:nvSpPr>
          <p:cNvPr id="3" name="Content Placeholder 2"/>
          <p:cNvSpPr>
            <a:spLocks noGrp="1"/>
          </p:cNvSpPr>
          <p:nvPr>
            <p:ph idx="1"/>
          </p:nvPr>
        </p:nvSpPr>
        <p:spPr>
          <a:xfrm>
            <a:off x="457200" y="1371600"/>
            <a:ext cx="8382000" cy="5105400"/>
          </a:xfrm>
        </p:spPr>
        <p:txBody>
          <a:bodyPr>
            <a:normAutofit fontScale="85000" lnSpcReduction="10000"/>
          </a:bodyPr>
          <a:lstStyle/>
          <a:p>
            <a:r>
              <a:rPr lang="en-IN" sz="3300" b="1" dirty="0" smtClean="0"/>
              <a:t>Water conservation activities (construction of check dams, mud dams, renovation of Ponds etc) </a:t>
            </a:r>
          </a:p>
          <a:p>
            <a:r>
              <a:rPr lang="en-IN" sz="3300" b="1" dirty="0" smtClean="0"/>
              <a:t>Rain water harvesting</a:t>
            </a:r>
          </a:p>
          <a:p>
            <a:r>
              <a:rPr lang="en-IN" sz="3300" b="1" dirty="0" smtClean="0"/>
              <a:t>Soil conservation</a:t>
            </a:r>
          </a:p>
          <a:p>
            <a:r>
              <a:rPr lang="en-IN" sz="3300" b="1" dirty="0" err="1" smtClean="0"/>
              <a:t>Afforestation</a:t>
            </a:r>
            <a:endParaRPr lang="en-IN" sz="3300" b="1" dirty="0" smtClean="0"/>
          </a:p>
          <a:p>
            <a:r>
              <a:rPr lang="en-IN" sz="3300" b="1" dirty="0" smtClean="0"/>
              <a:t>Water recharging</a:t>
            </a:r>
          </a:p>
          <a:p>
            <a:r>
              <a:rPr lang="en-IN" sz="3300" b="1" dirty="0" smtClean="0"/>
              <a:t>SC/ST habitat development plan</a:t>
            </a:r>
          </a:p>
          <a:p>
            <a:r>
              <a:rPr lang="en-IN" sz="3300" b="1" dirty="0" smtClean="0"/>
              <a:t>Fallow land cultivation &amp; </a:t>
            </a:r>
            <a:r>
              <a:rPr lang="en-IN" sz="3300" b="1" dirty="0" err="1" smtClean="0"/>
              <a:t>Azolla</a:t>
            </a:r>
            <a:r>
              <a:rPr lang="en-IN" sz="3300" b="1" dirty="0" smtClean="0"/>
              <a:t> cultivation</a:t>
            </a:r>
          </a:p>
          <a:p>
            <a:pPr fontAlgn="t"/>
            <a:r>
              <a:rPr lang="en-US" sz="3300" b="1" dirty="0" smtClean="0"/>
              <a:t>Poultry Shed</a:t>
            </a:r>
            <a:endParaRPr lang="en-IN" sz="3300" b="1" dirty="0" smtClean="0"/>
          </a:p>
          <a:p>
            <a:pPr fontAlgn="t"/>
            <a:r>
              <a:rPr lang="en-US" sz="3300" b="1" dirty="0" smtClean="0"/>
              <a:t>Goat Shed</a:t>
            </a:r>
            <a:endParaRPr lang="en-IN" sz="3300" b="1" dirty="0" smtClean="0"/>
          </a:p>
          <a:p>
            <a:pPr fontAlgn="t"/>
            <a:r>
              <a:rPr lang="en-US" sz="3300" b="1" dirty="0" smtClean="0"/>
              <a:t>Renovation of cattle shed</a:t>
            </a:r>
            <a:endParaRPr lang="en-IN" sz="3300" b="1" dirty="0" smtClean="0"/>
          </a:p>
          <a:p>
            <a:endParaRPr lang="en-IN"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MGNREGS</a:t>
            </a:r>
            <a:endParaRPr lang="en-IN" b="1" dirty="0"/>
          </a:p>
        </p:txBody>
      </p:sp>
      <p:sp>
        <p:nvSpPr>
          <p:cNvPr id="3" name="Content Placeholder 2"/>
          <p:cNvSpPr>
            <a:spLocks noGrp="1"/>
          </p:cNvSpPr>
          <p:nvPr>
            <p:ph idx="1"/>
          </p:nvPr>
        </p:nvSpPr>
        <p:spPr/>
        <p:txBody>
          <a:bodyPr/>
          <a:lstStyle/>
          <a:p>
            <a:r>
              <a:rPr lang="en-US" b="1" dirty="0" smtClean="0"/>
              <a:t>In IWMP projects under implementation – </a:t>
            </a:r>
          </a:p>
          <a:p>
            <a:pPr>
              <a:buNone/>
            </a:pPr>
            <a:endParaRPr lang="en-US" b="1" dirty="0" smtClean="0"/>
          </a:p>
          <a:p>
            <a:pPr>
              <a:buFont typeface="Wingdings" pitchFamily="2" charset="2"/>
              <a:buChar char="Ø"/>
            </a:pPr>
            <a:r>
              <a:rPr lang="en-US" b="1" dirty="0" smtClean="0"/>
              <a:t>All the </a:t>
            </a:r>
            <a:r>
              <a:rPr lang="en-US" b="1" dirty="0" err="1" smtClean="0"/>
              <a:t>labour</a:t>
            </a:r>
            <a:r>
              <a:rPr lang="en-US" b="1" dirty="0" smtClean="0"/>
              <a:t> oriented works shall be done only under MGNREGS</a:t>
            </a:r>
          </a:p>
          <a:p>
            <a:pPr>
              <a:buFont typeface="Wingdings" pitchFamily="2" charset="2"/>
              <a:buChar char="Ø"/>
            </a:pPr>
            <a:r>
              <a:rPr lang="en-US" b="1" dirty="0" smtClean="0"/>
              <a:t>Such works in the DPR should be included in the AAP of MGNREGS</a:t>
            </a:r>
          </a:p>
          <a:p>
            <a:pPr>
              <a:buNone/>
            </a:pPr>
            <a:endParaRPr lang="en-IN"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MGNREGS </a:t>
            </a:r>
            <a:endParaRPr lang="en-IN" b="1" dirty="0"/>
          </a:p>
        </p:txBody>
      </p:sp>
      <p:sp>
        <p:nvSpPr>
          <p:cNvPr id="3" name="Content Placeholder 2"/>
          <p:cNvSpPr>
            <a:spLocks noGrp="1"/>
          </p:cNvSpPr>
          <p:nvPr>
            <p:ph idx="1"/>
          </p:nvPr>
        </p:nvSpPr>
        <p:spPr/>
        <p:txBody>
          <a:bodyPr>
            <a:normAutofit lnSpcReduction="10000"/>
          </a:bodyPr>
          <a:lstStyle/>
          <a:p>
            <a:r>
              <a:rPr lang="en-US" b="1" dirty="0" smtClean="0"/>
              <a:t>In New IWMP projects</a:t>
            </a:r>
            <a:r>
              <a:rPr lang="en-IN" b="1" dirty="0" smtClean="0"/>
              <a:t> – </a:t>
            </a:r>
          </a:p>
          <a:p>
            <a:pPr>
              <a:buFont typeface="Wingdings" pitchFamily="2" charset="2"/>
              <a:buChar char="Ø"/>
            </a:pPr>
            <a:r>
              <a:rPr lang="en-US" b="1" dirty="0" smtClean="0"/>
              <a:t>The </a:t>
            </a:r>
            <a:r>
              <a:rPr lang="en-US" b="1" dirty="0" err="1" smtClean="0"/>
              <a:t>labour</a:t>
            </a:r>
            <a:r>
              <a:rPr lang="en-US" b="1" dirty="0" smtClean="0"/>
              <a:t> component of all NRM works should be included under MGNREGS</a:t>
            </a:r>
          </a:p>
          <a:p>
            <a:pPr>
              <a:buFont typeface="Wingdings" pitchFamily="2" charset="2"/>
              <a:buChar char="Ø"/>
            </a:pPr>
            <a:r>
              <a:rPr lang="en-US" b="1" dirty="0" smtClean="0"/>
              <a:t>In the DPRs, comprehensive treatment plan for the entire watershed area to be prepared. All the possible works under MGNREGS should also be included in the DPR of IWMP</a:t>
            </a:r>
          </a:p>
          <a:p>
            <a:pPr>
              <a:buFont typeface="Wingdings" pitchFamily="2" charset="2"/>
              <a:buChar char="Ø"/>
            </a:pPr>
            <a:r>
              <a:rPr lang="en-US" b="1" dirty="0" err="1" smtClean="0"/>
              <a:t>Labour</a:t>
            </a:r>
            <a:r>
              <a:rPr lang="en-US" b="1" dirty="0" smtClean="0"/>
              <a:t> Budget &amp; AAP of MGNREGS should be prepared based on the DPR of IWMP</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sz="4000" b="1" dirty="0" smtClean="0"/>
              <a:t>Convergence -</a:t>
            </a:r>
            <a:r>
              <a:rPr lang="en-IN" sz="4000" b="1" dirty="0" smtClean="0"/>
              <a:t> Agriculture</a:t>
            </a:r>
            <a:endParaRPr lang="en-IN" sz="4000" b="1" dirty="0"/>
          </a:p>
        </p:txBody>
      </p:sp>
      <p:sp>
        <p:nvSpPr>
          <p:cNvPr id="3" name="Content Placeholder 2"/>
          <p:cNvSpPr>
            <a:spLocks noGrp="1"/>
          </p:cNvSpPr>
          <p:nvPr>
            <p:ph idx="1"/>
          </p:nvPr>
        </p:nvSpPr>
        <p:spPr>
          <a:xfrm>
            <a:off x="457200" y="990600"/>
            <a:ext cx="8382000" cy="5715000"/>
          </a:xfrm>
        </p:spPr>
        <p:txBody>
          <a:bodyPr>
            <a:normAutofit fontScale="40000" lnSpcReduction="20000"/>
          </a:bodyPr>
          <a:lstStyle/>
          <a:p>
            <a:r>
              <a:rPr lang="en-IN" sz="7000" b="1" dirty="0" smtClean="0"/>
              <a:t>Promotion of fallow land cultivation</a:t>
            </a:r>
            <a:endParaRPr lang="en-US" sz="7000" b="1" dirty="0" smtClean="0"/>
          </a:p>
          <a:p>
            <a:r>
              <a:rPr lang="en-US" sz="7000" b="1" dirty="0" smtClean="0"/>
              <a:t>Promotion of Integrated Farming practices</a:t>
            </a:r>
            <a:endParaRPr lang="en-IN" sz="7000" b="1" dirty="0" smtClean="0"/>
          </a:p>
          <a:p>
            <a:r>
              <a:rPr lang="en-IN" sz="7000" b="1" dirty="0" smtClean="0"/>
              <a:t>Crop Diversification</a:t>
            </a:r>
          </a:p>
          <a:p>
            <a:r>
              <a:rPr lang="en-IN" sz="7000" b="1" dirty="0" smtClean="0"/>
              <a:t>Assist Farmers carrying out soil testing to identify nutrient deficiencies</a:t>
            </a:r>
          </a:p>
          <a:p>
            <a:r>
              <a:rPr lang="en-IN" sz="7000" b="1" dirty="0" smtClean="0"/>
              <a:t>Create facilities for testing, training and demonstrations</a:t>
            </a:r>
            <a:endParaRPr lang="en-US" sz="7000" b="1" dirty="0" smtClean="0"/>
          </a:p>
          <a:p>
            <a:r>
              <a:rPr lang="en-IN" sz="7000" b="1" dirty="0" smtClean="0"/>
              <a:t>Facilitate farmers in availing quality seed and planting materials.</a:t>
            </a:r>
          </a:p>
          <a:p>
            <a:r>
              <a:rPr lang="en-IN" sz="7000" b="1" dirty="0" smtClean="0"/>
              <a:t>Support farmers to improve post- harvest handling and marketing the produce. </a:t>
            </a:r>
            <a:endParaRPr lang="en-US" sz="7000" b="1" dirty="0" smtClean="0"/>
          </a:p>
          <a:p>
            <a:r>
              <a:rPr lang="en-US" sz="7000" b="1" dirty="0" smtClean="0"/>
              <a:t>Production of bio fertilizers &amp; pesticides</a:t>
            </a:r>
            <a:endParaRPr lang="en-IN" sz="7000" b="1" dirty="0" smtClean="0"/>
          </a:p>
          <a:p>
            <a:r>
              <a:rPr lang="en-IN" sz="7000" b="1" dirty="0" smtClean="0"/>
              <a:t>Production of bio control agents.</a:t>
            </a:r>
          </a:p>
          <a:p>
            <a:r>
              <a:rPr lang="en-IN" sz="7000" b="1" dirty="0" smtClean="0"/>
              <a:t>Production incentive</a:t>
            </a:r>
          </a:p>
          <a:p>
            <a:pPr fontAlgn="t"/>
            <a:endParaRPr lang="en-IN" dirty="0" smtClean="0"/>
          </a:p>
          <a:p>
            <a:endParaRPr lang="en-IN"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Animal Husbandry &amp; Dairy Development</a:t>
            </a:r>
            <a:endParaRPr lang="en-IN" b="1" dirty="0"/>
          </a:p>
        </p:txBody>
      </p:sp>
      <p:sp>
        <p:nvSpPr>
          <p:cNvPr id="3" name="Content Placeholder 2"/>
          <p:cNvSpPr>
            <a:spLocks noGrp="1"/>
          </p:cNvSpPr>
          <p:nvPr>
            <p:ph idx="1"/>
          </p:nvPr>
        </p:nvSpPr>
        <p:spPr>
          <a:xfrm>
            <a:off x="457200" y="1600200"/>
            <a:ext cx="8229600" cy="4800600"/>
          </a:xfrm>
        </p:spPr>
        <p:txBody>
          <a:bodyPr>
            <a:normAutofit fontScale="70000" lnSpcReduction="20000"/>
          </a:bodyPr>
          <a:lstStyle/>
          <a:p>
            <a:r>
              <a:rPr lang="en-IN" sz="3400" b="1" dirty="0" smtClean="0"/>
              <a:t>Animal &amp; Poultry farm</a:t>
            </a:r>
          </a:p>
          <a:p>
            <a:endParaRPr lang="en-US" sz="3400" b="1" dirty="0" smtClean="0"/>
          </a:p>
          <a:p>
            <a:r>
              <a:rPr lang="en-US" sz="3400" b="1" dirty="0" smtClean="0"/>
              <a:t>Fodder cultivation</a:t>
            </a:r>
            <a:endParaRPr lang="en-IN" sz="3400" b="1" dirty="0" smtClean="0"/>
          </a:p>
          <a:p>
            <a:endParaRPr lang="en-US" sz="3400" b="1" dirty="0" smtClean="0"/>
          </a:p>
          <a:p>
            <a:r>
              <a:rPr lang="en-US" sz="3400" b="1" dirty="0" err="1" smtClean="0"/>
              <a:t>Azolla</a:t>
            </a:r>
            <a:r>
              <a:rPr lang="en-US" sz="3400" b="1" dirty="0" smtClean="0"/>
              <a:t> cultivation</a:t>
            </a:r>
            <a:endParaRPr lang="en-IN" sz="3400" dirty="0" smtClean="0"/>
          </a:p>
          <a:p>
            <a:pPr fontAlgn="t"/>
            <a:endParaRPr lang="en-IN" sz="3400" b="1" dirty="0" smtClean="0"/>
          </a:p>
          <a:p>
            <a:r>
              <a:rPr lang="en-IN" sz="3400" b="1" dirty="0" smtClean="0"/>
              <a:t>Assistance to SHGs &amp; Individuals to animal &amp; poultry farming</a:t>
            </a:r>
          </a:p>
          <a:p>
            <a:pPr fontAlgn="t"/>
            <a:endParaRPr lang="en-IN" sz="3400" b="1" dirty="0" smtClean="0"/>
          </a:p>
          <a:p>
            <a:pPr fontAlgn="t"/>
            <a:r>
              <a:rPr lang="en-IN" sz="3400" b="1" dirty="0" smtClean="0"/>
              <a:t>Training to SHGs &amp; individuals to learn new methods in this field</a:t>
            </a:r>
          </a:p>
          <a:p>
            <a:pPr fontAlgn="t"/>
            <a:endParaRPr lang="en-IN" sz="3400" b="1" dirty="0" smtClean="0"/>
          </a:p>
          <a:p>
            <a:r>
              <a:rPr lang="en-IN" sz="3400" b="1" dirty="0" smtClean="0"/>
              <a:t>Technical support for farmers </a:t>
            </a:r>
          </a:p>
          <a:p>
            <a:pPr fontAlgn="t"/>
            <a:endParaRPr lang="en-IN" dirty="0" smtClean="0"/>
          </a:p>
          <a:p>
            <a:endParaRPr lang="en-IN"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Convergence –</a:t>
            </a:r>
            <a:r>
              <a:rPr lang="en-IN" sz="4000" b="1" dirty="0" smtClean="0"/>
              <a:t> </a:t>
            </a:r>
            <a:r>
              <a:rPr lang="en-IN" sz="4000" b="1" dirty="0" err="1" smtClean="0"/>
              <a:t>Nirmal</a:t>
            </a:r>
            <a:r>
              <a:rPr lang="en-IN" sz="4000" b="1" dirty="0" smtClean="0"/>
              <a:t> </a:t>
            </a:r>
            <a:r>
              <a:rPr lang="en-IN" sz="4000" b="1" dirty="0" err="1" smtClean="0"/>
              <a:t>Bharath</a:t>
            </a:r>
            <a:r>
              <a:rPr lang="en-IN" sz="4000" b="1" dirty="0" smtClean="0"/>
              <a:t> </a:t>
            </a:r>
            <a:r>
              <a:rPr lang="en-IN" sz="4000" b="1" dirty="0" err="1" smtClean="0"/>
              <a:t>Abhiyan</a:t>
            </a:r>
            <a:endParaRPr lang="en-IN" sz="4000" b="1" dirty="0"/>
          </a:p>
        </p:txBody>
      </p:sp>
      <p:sp>
        <p:nvSpPr>
          <p:cNvPr id="3" name="Content Placeholder 2"/>
          <p:cNvSpPr>
            <a:spLocks noGrp="1"/>
          </p:cNvSpPr>
          <p:nvPr>
            <p:ph idx="1"/>
          </p:nvPr>
        </p:nvSpPr>
        <p:spPr/>
        <p:txBody>
          <a:bodyPr/>
          <a:lstStyle/>
          <a:p>
            <a:r>
              <a:rPr lang="en-IN" b="1" dirty="0" smtClean="0"/>
              <a:t> IEC campaign on Safe Drinking Water </a:t>
            </a:r>
            <a:endParaRPr lang="en-IN" dirty="0" smtClean="0"/>
          </a:p>
          <a:p>
            <a:pPr fontAlgn="t"/>
            <a:endParaRPr lang="en-IN" b="1" dirty="0" smtClean="0"/>
          </a:p>
          <a:p>
            <a:r>
              <a:rPr lang="en-IN" b="1" dirty="0" smtClean="0"/>
              <a:t>Solid &amp; Liquid Waste management, Soak pit  &amp; Garbage pits </a:t>
            </a:r>
          </a:p>
          <a:p>
            <a:pPr fontAlgn="t"/>
            <a:endParaRPr lang="en-IN" b="1" dirty="0" smtClean="0"/>
          </a:p>
          <a:p>
            <a:pPr fontAlgn="t"/>
            <a:r>
              <a:rPr lang="en-IN" b="1" dirty="0" smtClean="0"/>
              <a:t>Skill up-gradation training to masons for construction and maintenance of sanitation facilities</a:t>
            </a:r>
          </a:p>
          <a:p>
            <a:endParaRPr lang="en-IN"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b="1" dirty="0" smtClean="0"/>
              <a:t>Benchmarking of Watershed Projects</a:t>
            </a:r>
            <a:endParaRPr lang="en-US" b="1" dirty="0"/>
          </a:p>
        </p:txBody>
      </p:sp>
      <p:sp>
        <p:nvSpPr>
          <p:cNvPr id="3" name="Content Placeholder 2"/>
          <p:cNvSpPr>
            <a:spLocks noGrp="1"/>
          </p:cNvSpPr>
          <p:nvPr>
            <p:ph idx="1"/>
          </p:nvPr>
        </p:nvSpPr>
        <p:spPr>
          <a:xfrm>
            <a:off x="228600" y="1143000"/>
            <a:ext cx="8763000" cy="5715000"/>
          </a:xfrm>
        </p:spPr>
        <p:txBody>
          <a:bodyPr>
            <a:normAutofit fontScale="55000" lnSpcReduction="20000"/>
          </a:bodyPr>
          <a:lstStyle/>
          <a:p>
            <a:pPr>
              <a:lnSpc>
                <a:spcPct val="160000"/>
              </a:lnSpc>
            </a:pPr>
            <a:r>
              <a:rPr lang="en-US" sz="4400" b="1" dirty="0" smtClean="0">
                <a:cs typeface="Times New Roman" pitchFamily="18" charset="0"/>
              </a:rPr>
              <a:t>Huge investment is made by Govt. The outlay for 12</a:t>
            </a:r>
            <a:r>
              <a:rPr lang="en-US" sz="4400" b="1" baseline="30000" dirty="0" smtClean="0">
                <a:cs typeface="Times New Roman" pitchFamily="18" charset="0"/>
              </a:rPr>
              <a:t>th</a:t>
            </a:r>
            <a:r>
              <a:rPr lang="en-US" sz="4400" b="1" dirty="0" smtClean="0">
                <a:cs typeface="Times New Roman" pitchFamily="18" charset="0"/>
              </a:rPr>
              <a:t> Plan period is Rs 29,000 </a:t>
            </a:r>
            <a:r>
              <a:rPr lang="en-US" sz="4400" b="1" dirty="0" err="1" smtClean="0">
                <a:cs typeface="Times New Roman" pitchFamily="18" charset="0"/>
              </a:rPr>
              <a:t>crores</a:t>
            </a:r>
            <a:r>
              <a:rPr lang="en-US" sz="4400" b="1" dirty="0" smtClean="0">
                <a:cs typeface="Times New Roman" pitchFamily="18" charset="0"/>
              </a:rPr>
              <a:t>. </a:t>
            </a:r>
            <a:endParaRPr lang="en-IN" sz="4400" b="1" dirty="0" smtClean="0">
              <a:cs typeface="Times New Roman" pitchFamily="18" charset="0"/>
            </a:endParaRPr>
          </a:p>
          <a:p>
            <a:pPr>
              <a:lnSpc>
                <a:spcPct val="160000"/>
              </a:lnSpc>
            </a:pPr>
            <a:r>
              <a:rPr lang="en-US" sz="4400" b="1" dirty="0" smtClean="0">
                <a:cs typeface="Times New Roman" pitchFamily="18" charset="0"/>
              </a:rPr>
              <a:t>To ensure accountability and  </a:t>
            </a:r>
          </a:p>
          <a:p>
            <a:pPr>
              <a:lnSpc>
                <a:spcPct val="160000"/>
              </a:lnSpc>
            </a:pPr>
            <a:r>
              <a:rPr lang="en-US" sz="4400" b="1" dirty="0" smtClean="0">
                <a:cs typeface="Times New Roman" pitchFamily="18" charset="0"/>
              </a:rPr>
              <a:t>To set minimum acceptable standards  of performance and achievements</a:t>
            </a:r>
          </a:p>
          <a:p>
            <a:pPr>
              <a:lnSpc>
                <a:spcPct val="160000"/>
              </a:lnSpc>
            </a:pPr>
            <a:r>
              <a:rPr lang="en-US" sz="4400" b="1" dirty="0" smtClean="0">
                <a:cs typeface="Times New Roman" pitchFamily="18" charset="0"/>
              </a:rPr>
              <a:t>Bench marks have been set by </a:t>
            </a:r>
            <a:r>
              <a:rPr lang="en-US" sz="4400" b="1" dirty="0" err="1" smtClean="0">
                <a:cs typeface="Times New Roman" pitchFamily="18" charset="0"/>
              </a:rPr>
              <a:t>GoI</a:t>
            </a:r>
            <a:r>
              <a:rPr lang="en-US" sz="4400" b="1" dirty="0" smtClean="0">
                <a:cs typeface="Times New Roman" pitchFamily="18" charset="0"/>
              </a:rPr>
              <a:t>, and it will serve as  a management tool for realization of watershed outcomes which could be evaluated at different stages of project implementation.</a:t>
            </a:r>
          </a:p>
          <a:p>
            <a:pPr>
              <a:lnSpc>
                <a:spcPct val="160000"/>
              </a:lnSpc>
            </a:pPr>
            <a:r>
              <a:rPr lang="en-US" sz="4400" b="1" dirty="0" smtClean="0">
                <a:cs typeface="Times New Roman" pitchFamily="18" charset="0"/>
              </a:rPr>
              <a:t>Bench marks will also facilitate the tracking of the performance of the project and enables midcourse correction if required.  </a:t>
            </a:r>
          </a:p>
          <a:p>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609600"/>
            <a:ext cx="8229600" cy="990600"/>
          </a:xfrm>
        </p:spPr>
        <p:txBody>
          <a:bodyPr>
            <a:normAutofit fontScale="90000"/>
          </a:bodyPr>
          <a:lstStyle/>
          <a:p>
            <a:r>
              <a:rPr lang="en-US" sz="4000" b="1" dirty="0" smtClean="0">
                <a:latin typeface="+mn-lt"/>
                <a:cs typeface="Times New Roman" pitchFamily="18" charset="0"/>
              </a:rPr>
              <a:t>Bench marking </a:t>
            </a:r>
            <a:r>
              <a:rPr lang="en-US" sz="4000" b="1" dirty="0" smtClean="0">
                <a:cs typeface="Times New Roman" pitchFamily="18" charset="0"/>
              </a:rPr>
              <a:t>indicators </a:t>
            </a:r>
            <a:r>
              <a:rPr lang="en-US" sz="4000" b="1" dirty="0" smtClean="0">
                <a:latin typeface="+mn-lt"/>
                <a:cs typeface="Times New Roman" pitchFamily="18" charset="0"/>
              </a:rPr>
              <a:t>in the following sectors</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a:buFont typeface="Wingdings" pitchFamily="2" charset="2"/>
              <a:buChar char="Ø"/>
            </a:pPr>
            <a:r>
              <a:rPr lang="en-US" dirty="0" smtClean="0">
                <a:latin typeface="Times New Roman" pitchFamily="18" charset="0"/>
                <a:cs typeface="Times New Roman" pitchFamily="18" charset="0"/>
              </a:rPr>
              <a:t>	</a:t>
            </a:r>
            <a:r>
              <a:rPr lang="en-US" sz="2800" b="1" dirty="0" smtClean="0">
                <a:cs typeface="Times New Roman" pitchFamily="18" charset="0"/>
              </a:rPr>
              <a:t>Agriculture and Horticulture </a:t>
            </a:r>
          </a:p>
          <a:p>
            <a:pPr>
              <a:buFont typeface="Wingdings" pitchFamily="2" charset="2"/>
              <a:buChar char="Ø"/>
            </a:pPr>
            <a:r>
              <a:rPr lang="en-US" sz="2800" b="1" dirty="0" smtClean="0">
                <a:cs typeface="Times New Roman" pitchFamily="18" charset="0"/>
              </a:rPr>
              <a:t>	Animal Husbandry, Dairy and  Fisheries</a:t>
            </a:r>
          </a:p>
          <a:p>
            <a:pPr>
              <a:buFont typeface="Wingdings" pitchFamily="2" charset="2"/>
              <a:buChar char="Ø"/>
            </a:pPr>
            <a:r>
              <a:rPr lang="en-US" sz="2800" b="1" dirty="0" smtClean="0">
                <a:cs typeface="Times New Roman" pitchFamily="18" charset="0"/>
              </a:rPr>
              <a:t>	Forestry</a:t>
            </a:r>
          </a:p>
          <a:p>
            <a:pPr>
              <a:buFont typeface="Wingdings" pitchFamily="2" charset="2"/>
              <a:buChar char="Ø"/>
            </a:pPr>
            <a:r>
              <a:rPr lang="en-US" sz="2800" b="1" dirty="0" smtClean="0">
                <a:cs typeface="Times New Roman" pitchFamily="18" charset="0"/>
              </a:rPr>
              <a:t>	Soil Health</a:t>
            </a:r>
          </a:p>
          <a:p>
            <a:pPr>
              <a:buFont typeface="Wingdings" pitchFamily="2" charset="2"/>
              <a:buChar char="Ø"/>
            </a:pPr>
            <a:r>
              <a:rPr lang="en-US" sz="2800" b="1" dirty="0" smtClean="0">
                <a:cs typeface="Times New Roman" pitchFamily="18" charset="0"/>
              </a:rPr>
              <a:t>	Hydrology</a:t>
            </a:r>
          </a:p>
          <a:p>
            <a:pPr>
              <a:buFont typeface="Wingdings" pitchFamily="2" charset="2"/>
              <a:buChar char="Ø"/>
            </a:pPr>
            <a:r>
              <a:rPr lang="en-US" sz="2800" b="1" dirty="0" smtClean="0">
                <a:cs typeface="Times New Roman" pitchFamily="18" charset="0"/>
              </a:rPr>
              <a:t>	Social &amp; Economic</a:t>
            </a:r>
          </a:p>
          <a:p>
            <a:r>
              <a:rPr lang="en-US" sz="2800" b="1" dirty="0" smtClean="0">
                <a:cs typeface="Times New Roman" pitchFamily="18" charset="0"/>
              </a:rPr>
              <a:t>The bench mark values as well as the indicators may vary from each Agro-climatic region to the other. </a:t>
            </a:r>
          </a:p>
          <a:p>
            <a:pPr lvl="2">
              <a:buFont typeface="Wingdings" pitchFamily="2" charset="2"/>
              <a:buChar char="Ø"/>
            </a:pPr>
            <a:endParaRPr lang="en-IN"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Picture1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Autofit/>
          </a:bodyPr>
          <a:lstStyle/>
          <a:p>
            <a:r>
              <a:rPr lang="en-US" sz="2400" b="1" dirty="0" smtClean="0">
                <a:latin typeface="+mn-lt"/>
                <a:cs typeface="Times New Roman" pitchFamily="18" charset="0"/>
              </a:rPr>
              <a:t>MAJOR ECOLOGICAL REGIONS CONSIDERED FOR BENCH MARKING</a:t>
            </a:r>
            <a:endParaRPr lang="en-IN" sz="2400" b="1" dirty="0">
              <a:latin typeface="+mn-lt"/>
              <a:cs typeface="Times New Roman" pitchFamily="18" charset="0"/>
            </a:endParaRPr>
          </a:p>
        </p:txBody>
      </p:sp>
      <p:sp>
        <p:nvSpPr>
          <p:cNvPr id="3" name="Content Placeholder 2"/>
          <p:cNvSpPr>
            <a:spLocks noGrp="1"/>
          </p:cNvSpPr>
          <p:nvPr>
            <p:ph idx="1"/>
          </p:nvPr>
        </p:nvSpPr>
        <p:spPr>
          <a:xfrm>
            <a:off x="457200" y="838200"/>
            <a:ext cx="8229600" cy="6019800"/>
          </a:xfrm>
        </p:spPr>
        <p:txBody>
          <a:bodyPr>
            <a:noAutofit/>
          </a:bodyPr>
          <a:lstStyle/>
          <a:p>
            <a:pPr>
              <a:lnSpc>
                <a:spcPct val="170000"/>
              </a:lnSpc>
            </a:pPr>
            <a:r>
              <a:rPr lang="en-US" sz="2400" b="1" dirty="0" smtClean="0">
                <a:latin typeface="Times New Roman" pitchFamily="18" charset="0"/>
                <a:cs typeface="Times New Roman" pitchFamily="18" charset="0"/>
              </a:rPr>
              <a:t>Considering the parameters like </a:t>
            </a:r>
            <a:r>
              <a:rPr lang="en-US" sz="2400" b="1" dirty="0" err="1" smtClean="0">
                <a:latin typeface="Times New Roman" pitchFamily="18" charset="0"/>
                <a:cs typeface="Times New Roman" pitchFamily="18" charset="0"/>
              </a:rPr>
              <a:t>physiography</a:t>
            </a:r>
            <a:r>
              <a:rPr lang="en-US" sz="2400" b="1" dirty="0" smtClean="0">
                <a:latin typeface="Times New Roman" pitchFamily="18" charset="0"/>
                <a:cs typeface="Times New Roman" pitchFamily="18" charset="0"/>
              </a:rPr>
              <a:t>, slope, soil types, forests and availability of water resources 8 regions are earmarked for benchmarking as follows</a:t>
            </a:r>
          </a:p>
          <a:p>
            <a:pPr>
              <a:buFont typeface="Wingdings" pitchFamily="2" charset="2"/>
              <a:buChar char="ü"/>
            </a:pPr>
            <a:r>
              <a:rPr lang="en-US" sz="2400" b="1" dirty="0" smtClean="0">
                <a:latin typeface="Times New Roman" pitchFamily="18" charset="0"/>
                <a:cs typeface="Times New Roman" pitchFamily="18" charset="0"/>
              </a:rPr>
              <a:t>Western and Eastern Himalayas</a:t>
            </a:r>
          </a:p>
          <a:p>
            <a:pPr>
              <a:buFont typeface="Wingdings" pitchFamily="2" charset="2"/>
              <a:buChar char="ü"/>
            </a:pPr>
            <a:r>
              <a:rPr lang="en-US" sz="2400" b="1" dirty="0" smtClean="0">
                <a:latin typeface="Times New Roman" pitchFamily="18" charset="0"/>
                <a:cs typeface="Times New Roman" pitchFamily="18" charset="0"/>
              </a:rPr>
              <a:t>Eastern high lands</a:t>
            </a:r>
          </a:p>
          <a:p>
            <a:pPr>
              <a:buFont typeface="Wingdings" pitchFamily="2" charset="2"/>
              <a:buChar char="ü"/>
            </a:pPr>
            <a:r>
              <a:rPr lang="en-US" sz="2400" b="1" dirty="0" smtClean="0">
                <a:latin typeface="Times New Roman" pitchFamily="18" charset="0"/>
                <a:cs typeface="Times New Roman" pitchFamily="18" charset="0"/>
              </a:rPr>
              <a:t>Deccan plateau</a:t>
            </a:r>
          </a:p>
          <a:p>
            <a:pPr>
              <a:buFont typeface="Wingdings" pitchFamily="2" charset="2"/>
              <a:buChar char="ü"/>
            </a:pPr>
            <a:r>
              <a:rPr lang="en-US" sz="2400" b="1" dirty="0" smtClean="0">
                <a:latin typeface="Times New Roman" pitchFamily="18" charset="0"/>
                <a:cs typeface="Times New Roman" pitchFamily="18" charset="0"/>
              </a:rPr>
              <a:t>Central High lands</a:t>
            </a:r>
          </a:p>
          <a:p>
            <a:pPr>
              <a:buFont typeface="Wingdings" pitchFamily="2" charset="2"/>
              <a:buChar char="ü"/>
            </a:pPr>
            <a:r>
              <a:rPr lang="en-US" sz="2400" b="1" dirty="0" smtClean="0">
                <a:solidFill>
                  <a:srgbClr val="FF0000"/>
                </a:solidFill>
                <a:latin typeface="Times New Roman" pitchFamily="18" charset="0"/>
                <a:cs typeface="Times New Roman" pitchFamily="18" charset="0"/>
              </a:rPr>
              <a:t>Eastern and Western </a:t>
            </a:r>
            <a:r>
              <a:rPr lang="en-US" sz="2400" b="1" dirty="0" err="1" smtClean="0">
                <a:solidFill>
                  <a:srgbClr val="FF0000"/>
                </a:solidFill>
                <a:latin typeface="Times New Roman" pitchFamily="18" charset="0"/>
                <a:cs typeface="Times New Roman" pitchFamily="18" charset="0"/>
              </a:rPr>
              <a:t>ghats</a:t>
            </a:r>
            <a:endParaRPr lang="en-US" sz="2400" b="1" dirty="0" smtClean="0">
              <a:solidFill>
                <a:srgbClr val="FF0000"/>
              </a:solidFill>
              <a:latin typeface="Times New Roman" pitchFamily="18" charset="0"/>
              <a:cs typeface="Times New Roman" pitchFamily="18" charset="0"/>
            </a:endParaRPr>
          </a:p>
          <a:p>
            <a:pPr>
              <a:buFont typeface="Wingdings" pitchFamily="2" charset="2"/>
              <a:buChar char="ü"/>
            </a:pPr>
            <a:r>
              <a:rPr lang="en-US" sz="2400" b="1" dirty="0" smtClean="0">
                <a:solidFill>
                  <a:srgbClr val="FF0000"/>
                </a:solidFill>
                <a:latin typeface="Times New Roman" pitchFamily="18" charset="0"/>
                <a:cs typeface="Times New Roman" pitchFamily="18" charset="0"/>
              </a:rPr>
              <a:t>Coastal plains</a:t>
            </a:r>
          </a:p>
          <a:p>
            <a:pPr>
              <a:buFont typeface="Wingdings" pitchFamily="2" charset="2"/>
              <a:buChar char="ü"/>
            </a:pPr>
            <a:r>
              <a:rPr lang="en-US" sz="2400" b="1" dirty="0" smtClean="0">
                <a:latin typeface="Times New Roman" pitchFamily="18" charset="0"/>
                <a:cs typeface="Times New Roman" pitchFamily="18" charset="0"/>
              </a:rPr>
              <a:t>Desert</a:t>
            </a:r>
          </a:p>
          <a:p>
            <a:pPr>
              <a:buFont typeface="Wingdings" pitchFamily="2" charset="2"/>
              <a:buChar char="ü"/>
            </a:pPr>
            <a:r>
              <a:rPr lang="en-US" sz="2400" b="1" dirty="0" smtClean="0">
                <a:latin typeface="Times New Roman" pitchFamily="18" charset="0"/>
                <a:cs typeface="Times New Roman" pitchFamily="18" charset="0"/>
              </a:rPr>
              <a:t>Indo-</a:t>
            </a:r>
            <a:r>
              <a:rPr lang="en-US" sz="2400" b="1" dirty="0" err="1" smtClean="0">
                <a:latin typeface="Times New Roman" pitchFamily="18" charset="0"/>
                <a:cs typeface="Times New Roman" pitchFamily="18" charset="0"/>
              </a:rPr>
              <a:t>gangetic</a:t>
            </a:r>
            <a:r>
              <a:rPr lang="en-US" sz="2400" b="1" dirty="0" smtClean="0">
                <a:latin typeface="Times New Roman" pitchFamily="18" charset="0"/>
                <a:cs typeface="Times New Roman" pitchFamily="18" charset="0"/>
              </a:rPr>
              <a:t> plains</a:t>
            </a:r>
          </a:p>
        </p:txBody>
      </p:sp>
      <p:pic>
        <p:nvPicPr>
          <p:cNvPr id="4" name="Picture 2"/>
          <p:cNvPicPr>
            <a:picLocks noChangeAspect="1" noChangeArrowheads="1"/>
          </p:cNvPicPr>
          <p:nvPr/>
        </p:nvPicPr>
        <p:blipFill>
          <a:blip r:embed="rId2" cstate="print"/>
          <a:srcRect/>
          <a:stretch>
            <a:fillRect/>
          </a:stretch>
        </p:blipFill>
        <p:spPr bwMode="auto">
          <a:xfrm>
            <a:off x="6029486" y="2514600"/>
            <a:ext cx="2885914" cy="362904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936104"/>
          </a:xfrm>
        </p:spPr>
        <p:txBody>
          <a:bodyPr>
            <a:normAutofit fontScale="90000"/>
          </a:bodyPr>
          <a:lstStyle/>
          <a:p>
            <a:r>
              <a:rPr lang="en-US" sz="3600" b="1" dirty="0" smtClean="0">
                <a:cs typeface="Times New Roman" pitchFamily="18" charset="0"/>
              </a:rPr>
              <a:t>INDICATORS AND BENCH MARKS</a:t>
            </a:r>
            <a:br>
              <a:rPr lang="en-US" sz="3600" b="1" dirty="0" smtClean="0">
                <a:cs typeface="Times New Roman" pitchFamily="18" charset="0"/>
              </a:rPr>
            </a:br>
            <a:r>
              <a:rPr lang="en-US" sz="2800" b="1" dirty="0" smtClean="0">
                <a:cs typeface="Times New Roman" pitchFamily="18" charset="0"/>
              </a:rPr>
              <a:t>A . SOIL HEALTH</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838200" y="1484784"/>
          <a:ext cx="7696200" cy="4839815"/>
        </p:xfrm>
        <a:graphic>
          <a:graphicData uri="http://schemas.openxmlformats.org/drawingml/2006/table">
            <a:tbl>
              <a:tblPr firstRow="1" bandRow="1">
                <a:tableStyleId>{69CF1AB2-1976-4502-BF36-3FF5EA218861}</a:tableStyleId>
              </a:tblPr>
              <a:tblGrid>
                <a:gridCol w="3981716"/>
                <a:gridCol w="1149084"/>
                <a:gridCol w="2565400"/>
              </a:tblGrid>
              <a:tr h="1322711">
                <a:tc>
                  <a:txBody>
                    <a:bodyPr/>
                    <a:lstStyle/>
                    <a:p>
                      <a:pPr algn="l"/>
                      <a:r>
                        <a:rPr lang="en-US" sz="2400" dirty="0" smtClean="0"/>
                        <a:t>Indicators</a:t>
                      </a:r>
                      <a:endParaRPr lang="en-IN" sz="2400" dirty="0">
                        <a:latin typeface="Times New Roman" pitchFamily="18" charset="0"/>
                        <a:cs typeface="Times New Roman" pitchFamily="18" charset="0"/>
                      </a:endParaRPr>
                    </a:p>
                  </a:txBody>
                  <a:tcPr/>
                </a:tc>
                <a:tc>
                  <a:txBody>
                    <a:bodyPr/>
                    <a:lstStyle/>
                    <a:p>
                      <a:pPr algn="ctr"/>
                      <a:r>
                        <a:rPr lang="en-US" sz="2400" dirty="0" smtClean="0"/>
                        <a:t>Frequency</a:t>
                      </a:r>
                      <a:endParaRPr lang="en-IN" sz="2400" dirty="0">
                        <a:latin typeface="Times New Roman" pitchFamily="18" charset="0"/>
                        <a:cs typeface="Times New Roman" pitchFamily="18" charset="0"/>
                      </a:endParaRPr>
                    </a:p>
                  </a:txBody>
                  <a:tcPr/>
                </a:tc>
                <a:tc>
                  <a:txBody>
                    <a:bodyPr/>
                    <a:lstStyle/>
                    <a:p>
                      <a:pPr algn="ctr"/>
                      <a:r>
                        <a:rPr lang="en-US" sz="2400" dirty="0" smtClean="0"/>
                        <a:t>Bench mark</a:t>
                      </a:r>
                      <a:r>
                        <a:rPr lang="en-US" sz="2400" baseline="0" dirty="0" smtClean="0"/>
                        <a:t> values (%)</a:t>
                      </a:r>
                      <a:endParaRPr lang="en-IN" sz="2400" dirty="0">
                        <a:latin typeface="Times New Roman" pitchFamily="18" charset="0"/>
                        <a:cs typeface="Times New Roman" pitchFamily="18" charset="0"/>
                      </a:endParaRPr>
                    </a:p>
                  </a:txBody>
                  <a:tcPr/>
                </a:tc>
              </a:tr>
              <a:tr h="1870370">
                <a:tc>
                  <a:txBody>
                    <a:bodyPr/>
                    <a:lstStyle/>
                    <a:p>
                      <a:r>
                        <a:rPr lang="en-US" sz="2000" b="1" dirty="0" smtClean="0"/>
                        <a:t>1</a:t>
                      </a:r>
                      <a:r>
                        <a:rPr lang="en-US" sz="2000" b="1" baseline="0" dirty="0" smtClean="0"/>
                        <a:t> Soil Organic Carbon increase</a:t>
                      </a:r>
                      <a:endParaRPr lang="en-IN" sz="2000" b="1" dirty="0">
                        <a:latin typeface="Times New Roman" pitchFamily="18" charset="0"/>
                        <a:cs typeface="Times New Roman" pitchFamily="18" charset="0"/>
                      </a:endParaRPr>
                    </a:p>
                  </a:txBody>
                  <a:tcPr/>
                </a:tc>
                <a:tc>
                  <a:txBody>
                    <a:bodyPr/>
                    <a:lstStyle/>
                    <a:p>
                      <a:r>
                        <a:rPr lang="en-US" sz="2000" b="1" dirty="0" smtClean="0"/>
                        <a:t>5yrs</a:t>
                      </a:r>
                      <a:endParaRPr lang="en-IN" sz="2000" b="1" dirty="0">
                        <a:latin typeface="Times New Roman" pitchFamily="18" charset="0"/>
                        <a:cs typeface="Times New Roman" pitchFamily="18" charset="0"/>
                      </a:endParaRPr>
                    </a:p>
                  </a:txBody>
                  <a:tcPr/>
                </a:tc>
                <a:tc>
                  <a:txBody>
                    <a:bodyPr/>
                    <a:lstStyle/>
                    <a:p>
                      <a:r>
                        <a:rPr lang="en-US" sz="2000" b="1" dirty="0" smtClean="0"/>
                        <a:t>5</a:t>
                      </a:r>
                      <a:endParaRPr lang="en-IN" sz="2000" b="1" dirty="0">
                        <a:latin typeface="Times New Roman" pitchFamily="18" charset="0"/>
                        <a:cs typeface="Times New Roman" pitchFamily="18" charset="0"/>
                      </a:endParaRPr>
                    </a:p>
                  </a:txBody>
                  <a:tcPr/>
                </a:tc>
              </a:tr>
              <a:tr h="823367">
                <a:tc rowSpan="2">
                  <a:txBody>
                    <a:bodyPr/>
                    <a:lstStyle/>
                    <a:p>
                      <a:r>
                        <a:rPr lang="en-US" sz="2000" b="1" dirty="0" smtClean="0"/>
                        <a:t>2. Erosion reduction</a:t>
                      </a:r>
                      <a:endParaRPr lang="en-IN" sz="2000" b="1" dirty="0">
                        <a:latin typeface="Times New Roman" pitchFamily="18" charset="0"/>
                        <a:cs typeface="Times New Roman" pitchFamily="18" charset="0"/>
                      </a:endParaRPr>
                    </a:p>
                  </a:txBody>
                  <a:tcPr/>
                </a:tc>
                <a:tc>
                  <a:txBody>
                    <a:bodyPr/>
                    <a:lstStyle/>
                    <a:p>
                      <a:r>
                        <a:rPr lang="en-US" sz="2000" b="1" dirty="0" smtClean="0"/>
                        <a:t>3yrs</a:t>
                      </a:r>
                      <a:endParaRPr lang="en-IN" sz="2000" b="1" dirty="0">
                        <a:latin typeface="Times New Roman" pitchFamily="18" charset="0"/>
                        <a:cs typeface="Times New Roman" pitchFamily="18" charset="0"/>
                      </a:endParaRPr>
                    </a:p>
                  </a:txBody>
                  <a:tcPr/>
                </a:tc>
                <a:tc>
                  <a:txBody>
                    <a:bodyPr/>
                    <a:lstStyle/>
                    <a:p>
                      <a:r>
                        <a:rPr lang="en-IN" sz="2000" b="1" dirty="0" smtClean="0"/>
                        <a:t>15-20</a:t>
                      </a:r>
                      <a:endParaRPr lang="en-IN" sz="2000" b="1" dirty="0">
                        <a:latin typeface="Times New Roman" pitchFamily="18" charset="0"/>
                        <a:cs typeface="Times New Roman" pitchFamily="18" charset="0"/>
                      </a:endParaRPr>
                    </a:p>
                  </a:txBody>
                  <a:tcPr/>
                </a:tc>
              </a:tr>
              <a:tr h="823367">
                <a:tc vMerge="1">
                  <a:txBody>
                    <a:bodyPr/>
                    <a:lstStyle/>
                    <a:p>
                      <a:endParaRPr lang="en-IN" sz="2000" dirty="0">
                        <a:latin typeface="Times New Roman" pitchFamily="18" charset="0"/>
                        <a:cs typeface="Times New Roman" pitchFamily="18" charset="0"/>
                      </a:endParaRPr>
                    </a:p>
                  </a:txBody>
                  <a:tcPr/>
                </a:tc>
                <a:tc>
                  <a:txBody>
                    <a:bodyPr/>
                    <a:lstStyle/>
                    <a:p>
                      <a:r>
                        <a:rPr lang="en-IN" sz="2000" b="1" dirty="0" smtClean="0"/>
                        <a:t>5yrs</a:t>
                      </a:r>
                      <a:endParaRPr lang="en-IN" sz="2000" b="1" dirty="0">
                        <a:latin typeface="Times New Roman" pitchFamily="18" charset="0"/>
                        <a:cs typeface="Times New Roman" pitchFamily="18" charset="0"/>
                      </a:endParaRPr>
                    </a:p>
                  </a:txBody>
                  <a:tcPr/>
                </a:tc>
                <a:tc>
                  <a:txBody>
                    <a:bodyPr/>
                    <a:lstStyle/>
                    <a:p>
                      <a:r>
                        <a:rPr lang="en-IN" sz="2000" b="1" dirty="0" smtClean="0"/>
                        <a:t>20-25</a:t>
                      </a:r>
                      <a:endParaRPr lang="en-IN" sz="2000" b="1" dirty="0">
                        <a:latin typeface="Times New Roman" pitchFamily="18" charset="0"/>
                        <a:cs typeface="Times New Roman" pitchFamily="18" charset="0"/>
                      </a:endParaRPr>
                    </a:p>
                  </a:txBody>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71480"/>
          </a:xfrm>
        </p:spPr>
        <p:txBody>
          <a:bodyPr>
            <a:normAutofit/>
          </a:bodyPr>
          <a:lstStyle/>
          <a:p>
            <a:r>
              <a:rPr lang="en-US" sz="2800" b="1" dirty="0" smtClean="0">
                <a:cs typeface="Times New Roman" pitchFamily="18" charset="0"/>
              </a:rPr>
              <a:t>B. HYDROLOGY</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457200" y="571500"/>
          <a:ext cx="8382000" cy="6369742"/>
        </p:xfrm>
        <a:graphic>
          <a:graphicData uri="http://schemas.openxmlformats.org/drawingml/2006/table">
            <a:tbl>
              <a:tblPr firstRow="1" bandRow="1">
                <a:tableStyleId>{69CF1AB2-1976-4502-BF36-3FF5EA218861}</a:tableStyleId>
              </a:tblPr>
              <a:tblGrid>
                <a:gridCol w="4336522"/>
                <a:gridCol w="1251478"/>
                <a:gridCol w="2794000"/>
              </a:tblGrid>
              <a:tr h="785502">
                <a:tc>
                  <a:txBody>
                    <a:bodyPr/>
                    <a:lstStyle/>
                    <a:p>
                      <a:pPr algn="ctr"/>
                      <a:r>
                        <a:rPr lang="en-US" sz="2400" dirty="0" smtClean="0"/>
                        <a:t>Indicators</a:t>
                      </a:r>
                      <a:endParaRPr lang="en-IN" sz="2400" b="1" dirty="0">
                        <a:latin typeface="+mn-lt"/>
                        <a:cs typeface="Times New Roman" pitchFamily="18" charset="0"/>
                      </a:endParaRPr>
                    </a:p>
                  </a:txBody>
                  <a:tcPr/>
                </a:tc>
                <a:tc>
                  <a:txBody>
                    <a:bodyPr/>
                    <a:lstStyle/>
                    <a:p>
                      <a:pPr algn="ctr"/>
                      <a:r>
                        <a:rPr lang="en-US" sz="2400" dirty="0" smtClean="0"/>
                        <a:t>Frequency</a:t>
                      </a:r>
                      <a:endParaRPr lang="en-IN" sz="2400" b="1" dirty="0">
                        <a:latin typeface="+mn-lt"/>
                        <a:cs typeface="Times New Roman" pitchFamily="18" charset="0"/>
                      </a:endParaRPr>
                    </a:p>
                  </a:txBody>
                  <a:tcPr/>
                </a:tc>
                <a:tc>
                  <a:txBody>
                    <a:bodyPr/>
                    <a:lstStyle/>
                    <a:p>
                      <a:pPr algn="ctr"/>
                      <a:r>
                        <a:rPr lang="en-US" sz="2400" dirty="0" smtClean="0"/>
                        <a:t>Bench mark</a:t>
                      </a:r>
                      <a:r>
                        <a:rPr lang="en-US" sz="2400" baseline="0" dirty="0" smtClean="0"/>
                        <a:t> values (%)</a:t>
                      </a:r>
                      <a:endParaRPr lang="en-IN" sz="2400" b="1" dirty="0">
                        <a:latin typeface="+mn-lt"/>
                        <a:cs typeface="Times New Roman" pitchFamily="18" charset="0"/>
                      </a:endParaRPr>
                    </a:p>
                  </a:txBody>
                  <a:tcPr/>
                </a:tc>
              </a:tr>
              <a:tr h="960058">
                <a:tc>
                  <a:txBody>
                    <a:bodyPr/>
                    <a:lstStyle/>
                    <a:p>
                      <a:r>
                        <a:rPr lang="en-US" sz="2000" b="1" dirty="0" smtClean="0"/>
                        <a:t>1. Rainfall (Intensity, no of rainy days)</a:t>
                      </a:r>
                      <a:endParaRPr lang="en-IN" sz="2000" b="1" dirty="0">
                        <a:latin typeface="+mn-lt"/>
                        <a:cs typeface="Times New Roman" pitchFamily="18" charset="0"/>
                      </a:endParaRPr>
                    </a:p>
                  </a:txBody>
                  <a:tcPr/>
                </a:tc>
                <a:tc>
                  <a:txBody>
                    <a:bodyPr/>
                    <a:lstStyle/>
                    <a:p>
                      <a:r>
                        <a:rPr lang="en-US" sz="2000" b="1" dirty="0" smtClean="0"/>
                        <a:t>Daily</a:t>
                      </a:r>
                      <a:endParaRPr lang="en-IN" sz="2000" b="1" dirty="0">
                        <a:latin typeface="+mn-lt"/>
                        <a:cs typeface="Times New Roman" pitchFamily="18" charset="0"/>
                      </a:endParaRPr>
                    </a:p>
                  </a:txBody>
                  <a:tcPr/>
                </a:tc>
                <a:tc>
                  <a:txBody>
                    <a:bodyPr/>
                    <a:lstStyle/>
                    <a:p>
                      <a:r>
                        <a:rPr lang="en-US" sz="2000" b="1" dirty="0" smtClean="0"/>
                        <a:t>To be measured</a:t>
                      </a:r>
                      <a:r>
                        <a:rPr lang="en-US" sz="2000" b="1" baseline="0" dirty="0" smtClean="0"/>
                        <a:t> and correlated with the following parameters</a:t>
                      </a:r>
                      <a:endParaRPr lang="en-IN" sz="2000" b="1" dirty="0">
                        <a:latin typeface="+mn-lt"/>
                        <a:cs typeface="Times New Roman" pitchFamily="18" charset="0"/>
                      </a:endParaRPr>
                    </a:p>
                  </a:txBody>
                  <a:tcPr/>
                </a:tc>
              </a:tr>
              <a:tr h="488963">
                <a:tc>
                  <a:txBody>
                    <a:bodyPr/>
                    <a:lstStyle/>
                    <a:p>
                      <a:r>
                        <a:rPr lang="en-US" sz="2000" b="1" dirty="0" smtClean="0"/>
                        <a:t>2. Stream flow Cum/sec</a:t>
                      </a:r>
                      <a:r>
                        <a:rPr lang="en-US" sz="2000" b="1" baseline="0" dirty="0" smtClean="0"/>
                        <a:t> (reduce)</a:t>
                      </a:r>
                      <a:endParaRPr lang="en-IN" sz="2000" b="1" dirty="0">
                        <a:latin typeface="+mn-lt"/>
                        <a:cs typeface="Times New Roman" pitchFamily="18" charset="0"/>
                      </a:endParaRPr>
                    </a:p>
                  </a:txBody>
                  <a:tcPr/>
                </a:tc>
                <a:tc>
                  <a:txBody>
                    <a:bodyPr/>
                    <a:lstStyle/>
                    <a:p>
                      <a:r>
                        <a:rPr lang="en-US" sz="2000" b="1" dirty="0" smtClean="0"/>
                        <a:t>Daily</a:t>
                      </a:r>
                      <a:endParaRPr lang="en-IN" sz="2000" b="1" dirty="0">
                        <a:latin typeface="+mn-lt"/>
                        <a:cs typeface="Times New Roman" pitchFamily="18" charset="0"/>
                      </a:endParaRPr>
                    </a:p>
                  </a:txBody>
                  <a:tcPr/>
                </a:tc>
                <a:tc>
                  <a:txBody>
                    <a:bodyPr/>
                    <a:lstStyle/>
                    <a:p>
                      <a:r>
                        <a:rPr lang="en-US" sz="2000" b="1" dirty="0" smtClean="0"/>
                        <a:t>5-10</a:t>
                      </a:r>
                      <a:endParaRPr lang="en-IN" sz="2000" b="1" dirty="0">
                        <a:latin typeface="+mn-lt"/>
                        <a:cs typeface="Times New Roman" pitchFamily="18" charset="0"/>
                      </a:endParaRPr>
                    </a:p>
                  </a:txBody>
                  <a:tcPr/>
                </a:tc>
              </a:tr>
              <a:tr h="488963">
                <a:tc>
                  <a:txBody>
                    <a:bodyPr/>
                    <a:lstStyle/>
                    <a:p>
                      <a:r>
                        <a:rPr lang="en-US" sz="2000" b="1" dirty="0" smtClean="0"/>
                        <a:t>3. Ground water level (in m) increase</a:t>
                      </a:r>
                      <a:endParaRPr lang="en-IN" sz="2000" b="1" dirty="0">
                        <a:latin typeface="+mn-lt"/>
                        <a:cs typeface="Times New Roman" pitchFamily="18" charset="0"/>
                      </a:endParaRPr>
                    </a:p>
                  </a:txBody>
                  <a:tcPr/>
                </a:tc>
                <a:tc>
                  <a:txBody>
                    <a:bodyPr/>
                    <a:lstStyle/>
                    <a:p>
                      <a:r>
                        <a:rPr lang="en-US" sz="2000" b="1" dirty="0" smtClean="0"/>
                        <a:t>Monthly</a:t>
                      </a:r>
                      <a:endParaRPr lang="en-IN" sz="2000" b="1" dirty="0">
                        <a:latin typeface="+mn-lt"/>
                        <a:cs typeface="Times New Roman" pitchFamily="18" charset="0"/>
                      </a:endParaRPr>
                    </a:p>
                  </a:txBody>
                  <a:tcPr/>
                </a:tc>
                <a:tc>
                  <a:txBody>
                    <a:bodyPr/>
                    <a:lstStyle/>
                    <a:p>
                      <a:r>
                        <a:rPr lang="en-US" sz="2000" b="1" dirty="0" smtClean="0"/>
                        <a:t>10-15</a:t>
                      </a:r>
                      <a:endParaRPr lang="en-IN" sz="2000" b="1" dirty="0">
                        <a:latin typeface="+mn-lt"/>
                        <a:cs typeface="Times New Roman" pitchFamily="18" charset="0"/>
                      </a:endParaRPr>
                    </a:p>
                  </a:txBody>
                  <a:tcPr/>
                </a:tc>
              </a:tr>
              <a:tr h="1832838">
                <a:tc>
                  <a:txBody>
                    <a:bodyPr/>
                    <a:lstStyle/>
                    <a:p>
                      <a:r>
                        <a:rPr lang="en-US" sz="2000" b="1" dirty="0" smtClean="0"/>
                        <a:t>4. Status of water bodies</a:t>
                      </a:r>
                    </a:p>
                    <a:p>
                      <a:pPr marL="342900" indent="-342900">
                        <a:buAutoNum type="alphaLcPeriod"/>
                      </a:pPr>
                      <a:r>
                        <a:rPr lang="en-US" sz="2000" b="1" dirty="0" smtClean="0"/>
                        <a:t>Spread area increase</a:t>
                      </a:r>
                    </a:p>
                    <a:p>
                      <a:pPr marL="342900" indent="-342900">
                        <a:buAutoNum type="alphaLcPeriod"/>
                      </a:pPr>
                      <a:r>
                        <a:rPr lang="en-US" sz="2000" b="1" dirty="0" smtClean="0"/>
                        <a:t>Rejuvenation</a:t>
                      </a:r>
                    </a:p>
                    <a:p>
                      <a:pPr marL="342900" indent="-342900">
                        <a:buAutoNum type="alphaLcPeriod"/>
                      </a:pPr>
                      <a:r>
                        <a:rPr lang="en-US" sz="2000" b="1" dirty="0" smtClean="0"/>
                        <a:t>New water bodies (increase) </a:t>
                      </a:r>
                      <a:endParaRPr lang="en-IN" sz="2000" b="1" dirty="0">
                        <a:latin typeface="+mn-lt"/>
                        <a:cs typeface="Times New Roman" pitchFamily="18" charset="0"/>
                      </a:endParaRPr>
                    </a:p>
                  </a:txBody>
                  <a:tcPr/>
                </a:tc>
                <a:tc>
                  <a:txBody>
                    <a:bodyPr/>
                    <a:lstStyle/>
                    <a:p>
                      <a:pPr marL="342900" indent="-342900">
                        <a:buNone/>
                      </a:pPr>
                      <a:endParaRPr lang="en-US" sz="2000" b="1" dirty="0" smtClean="0"/>
                    </a:p>
                    <a:p>
                      <a:pPr marL="342900" indent="-342900">
                        <a:buNone/>
                      </a:pPr>
                      <a:r>
                        <a:rPr lang="en-US" sz="2000" b="1" dirty="0" smtClean="0"/>
                        <a:t>6monthly</a:t>
                      </a:r>
                    </a:p>
                    <a:p>
                      <a:pPr marL="342900" indent="-342900">
                        <a:buNone/>
                      </a:pPr>
                      <a:r>
                        <a:rPr lang="en-US" sz="2000" b="1" dirty="0" smtClean="0"/>
                        <a:t>Monthly</a:t>
                      </a:r>
                    </a:p>
                    <a:p>
                      <a:pPr marL="342900" indent="-342900">
                        <a:buNone/>
                      </a:pPr>
                      <a:r>
                        <a:rPr lang="en-US" sz="2000" b="1" dirty="0" smtClean="0"/>
                        <a:t>Monthly</a:t>
                      </a:r>
                      <a:endParaRPr lang="en-IN" sz="2000" b="1" dirty="0">
                        <a:latin typeface="+mn-lt"/>
                        <a:cs typeface="Times New Roman" pitchFamily="18" charset="0"/>
                      </a:endParaRPr>
                    </a:p>
                  </a:txBody>
                  <a:tcPr/>
                </a:tc>
                <a:tc>
                  <a:txBody>
                    <a:bodyPr/>
                    <a:lstStyle/>
                    <a:p>
                      <a:endParaRPr lang="en-US" sz="2000" b="1" dirty="0" smtClean="0"/>
                    </a:p>
                    <a:p>
                      <a:r>
                        <a:rPr lang="en-US" sz="2000" b="1" dirty="0" smtClean="0"/>
                        <a:t>5-10</a:t>
                      </a:r>
                    </a:p>
                    <a:p>
                      <a:r>
                        <a:rPr lang="en-US" sz="2000" b="1" dirty="0" err="1" smtClean="0"/>
                        <a:t>Upto</a:t>
                      </a:r>
                      <a:r>
                        <a:rPr lang="en-US" sz="2000" b="1" dirty="0" smtClean="0"/>
                        <a:t> 5</a:t>
                      </a:r>
                    </a:p>
                    <a:p>
                      <a:r>
                        <a:rPr lang="en-US" sz="2000" b="1" dirty="0" smtClean="0"/>
                        <a:t>5-10</a:t>
                      </a:r>
                      <a:endParaRPr lang="en-IN" sz="2000" b="1" dirty="0">
                        <a:latin typeface="+mn-lt"/>
                        <a:cs typeface="Times New Roman" pitchFamily="18" charset="0"/>
                      </a:endParaRPr>
                    </a:p>
                  </a:txBody>
                  <a:tcPr/>
                </a:tc>
              </a:tr>
              <a:tr h="865089">
                <a:tc>
                  <a:txBody>
                    <a:bodyPr/>
                    <a:lstStyle/>
                    <a:p>
                      <a:r>
                        <a:rPr lang="en-US" sz="2000" b="1" dirty="0" smtClean="0"/>
                        <a:t>5. Drinking water availability (increase)</a:t>
                      </a:r>
                      <a:endParaRPr lang="en-IN" sz="2000" b="1" dirty="0">
                        <a:latin typeface="+mn-lt"/>
                        <a:cs typeface="Times New Roman" pitchFamily="18" charset="0"/>
                      </a:endParaRPr>
                    </a:p>
                  </a:txBody>
                  <a:tcPr/>
                </a:tc>
                <a:tc>
                  <a:txBody>
                    <a:bodyPr/>
                    <a:lstStyle/>
                    <a:p>
                      <a:r>
                        <a:rPr lang="en-US" sz="2000" b="1" dirty="0" smtClean="0"/>
                        <a:t>3yrs</a:t>
                      </a:r>
                    </a:p>
                    <a:p>
                      <a:r>
                        <a:rPr lang="en-US" sz="2000" b="1" dirty="0" smtClean="0"/>
                        <a:t>5yrs</a:t>
                      </a:r>
                      <a:endParaRPr lang="en-IN" sz="2000" b="1" dirty="0">
                        <a:latin typeface="+mn-lt"/>
                        <a:cs typeface="Times New Roman" pitchFamily="18" charset="0"/>
                      </a:endParaRPr>
                    </a:p>
                  </a:txBody>
                  <a:tcPr/>
                </a:tc>
                <a:tc>
                  <a:txBody>
                    <a:bodyPr/>
                    <a:lstStyle/>
                    <a:p>
                      <a:r>
                        <a:rPr lang="en-US" sz="2000" b="1" dirty="0" smtClean="0"/>
                        <a:t>15-20</a:t>
                      </a:r>
                    </a:p>
                    <a:p>
                      <a:r>
                        <a:rPr lang="en-US" sz="2000" b="1" dirty="0" smtClean="0"/>
                        <a:t> 20-20</a:t>
                      </a:r>
                      <a:endParaRPr lang="en-IN" sz="2000" b="1" dirty="0">
                        <a:latin typeface="+mn-lt"/>
                        <a:cs typeface="Times New Roman" pitchFamily="18" charset="0"/>
                      </a:endParaRPr>
                    </a:p>
                  </a:txBody>
                  <a:tcPr/>
                </a:tc>
              </a:tr>
              <a:tr h="865089">
                <a:tc>
                  <a:txBody>
                    <a:bodyPr/>
                    <a:lstStyle/>
                    <a:p>
                      <a:r>
                        <a:rPr lang="en-US" sz="2000" b="1" dirty="0" smtClean="0"/>
                        <a:t>6. Soil moisture content (increase) only in pilot watersheds. </a:t>
                      </a:r>
                      <a:endParaRPr lang="en-IN" sz="2000" b="1" dirty="0">
                        <a:latin typeface="+mn-lt"/>
                        <a:cs typeface="Times New Roman" pitchFamily="18" charset="0"/>
                      </a:endParaRPr>
                    </a:p>
                  </a:txBody>
                  <a:tcPr/>
                </a:tc>
                <a:tc>
                  <a:txBody>
                    <a:bodyPr/>
                    <a:lstStyle/>
                    <a:p>
                      <a:r>
                        <a:rPr lang="en-US" sz="2000" b="1" dirty="0" smtClean="0"/>
                        <a:t>Quarterly</a:t>
                      </a:r>
                      <a:endParaRPr lang="en-IN" sz="2000" b="1" dirty="0">
                        <a:latin typeface="+mn-lt"/>
                        <a:cs typeface="Times New Roman" pitchFamily="18" charset="0"/>
                      </a:endParaRPr>
                    </a:p>
                  </a:txBody>
                  <a:tcPr/>
                </a:tc>
                <a:tc>
                  <a:txBody>
                    <a:bodyPr/>
                    <a:lstStyle/>
                    <a:p>
                      <a:r>
                        <a:rPr lang="en-US" sz="2000" b="1" dirty="0" smtClean="0"/>
                        <a:t>15-20</a:t>
                      </a:r>
                      <a:endParaRPr lang="en-IN" sz="2000" b="1" dirty="0">
                        <a:latin typeface="+mn-lt"/>
                        <a:cs typeface="Times New Roman" pitchFamily="18" charset="0"/>
                      </a:endParaRPr>
                    </a:p>
                  </a:txBody>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85794"/>
          </a:xfrm>
        </p:spPr>
        <p:txBody>
          <a:bodyPr/>
          <a:lstStyle/>
          <a:p>
            <a:r>
              <a:rPr lang="en-US" b="1" dirty="0" smtClean="0">
                <a:cs typeface="Times New Roman" pitchFamily="18" charset="0"/>
              </a:rPr>
              <a:t>C. FORESTRY</a:t>
            </a:r>
            <a:endParaRPr lang="en-IN" b="1" dirty="0">
              <a:cs typeface="Times New Roman" pitchFamily="18" charset="0"/>
            </a:endParaRPr>
          </a:p>
        </p:txBody>
      </p:sp>
      <p:graphicFrame>
        <p:nvGraphicFramePr>
          <p:cNvPr id="4" name="Content Placeholder 3"/>
          <p:cNvGraphicFramePr>
            <a:graphicFrameLocks noGrp="1"/>
          </p:cNvGraphicFramePr>
          <p:nvPr>
            <p:ph idx="1"/>
          </p:nvPr>
        </p:nvGraphicFramePr>
        <p:xfrm>
          <a:off x="457200" y="928666"/>
          <a:ext cx="8229601" cy="5953913"/>
        </p:xfrm>
        <a:graphic>
          <a:graphicData uri="http://schemas.openxmlformats.org/drawingml/2006/table">
            <a:tbl>
              <a:tblPr firstRow="1" bandRow="1">
                <a:tableStyleId>{69CF1AB2-1976-4502-BF36-3FF5EA218861}</a:tableStyleId>
              </a:tblPr>
              <a:tblGrid>
                <a:gridCol w="685776"/>
                <a:gridCol w="4071966"/>
                <a:gridCol w="1571636"/>
                <a:gridCol w="928694"/>
                <a:gridCol w="971529"/>
              </a:tblGrid>
              <a:tr h="1099466">
                <a:tc>
                  <a:txBody>
                    <a:bodyPr/>
                    <a:lstStyle/>
                    <a:p>
                      <a:r>
                        <a:rPr lang="en-US" sz="2000" b="1" dirty="0" err="1" smtClean="0"/>
                        <a:t>Sl</a:t>
                      </a:r>
                      <a:r>
                        <a:rPr lang="en-US" sz="2000" b="1" dirty="0" smtClean="0"/>
                        <a:t> No</a:t>
                      </a:r>
                      <a:endParaRPr lang="en-IN" sz="2000" b="1" dirty="0">
                        <a:latin typeface="+mn-lt"/>
                        <a:cs typeface="Times New Roman" pitchFamily="18" charset="0"/>
                      </a:endParaRPr>
                    </a:p>
                  </a:txBody>
                  <a:tcPr/>
                </a:tc>
                <a:tc>
                  <a:txBody>
                    <a:bodyPr/>
                    <a:lstStyle/>
                    <a:p>
                      <a:r>
                        <a:rPr lang="en-US" sz="2000" b="1" dirty="0" smtClean="0"/>
                        <a:t>Indicator</a:t>
                      </a:r>
                      <a:endParaRPr lang="en-IN" sz="2000" b="1" dirty="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Frequency</a:t>
                      </a:r>
                      <a:endParaRPr lang="en-IN" sz="2000" b="1" dirty="0" smtClean="0"/>
                    </a:p>
                    <a:p>
                      <a:endParaRPr lang="en-IN" sz="2000" b="1" dirty="0">
                        <a:latin typeface="+mn-lt"/>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Bench mark</a:t>
                      </a:r>
                      <a:endParaRPr lang="en-IN" sz="2000" b="1" dirty="0" smtClean="0"/>
                    </a:p>
                    <a:p>
                      <a:endParaRPr lang="en-IN" sz="2000" b="1" dirty="0">
                        <a:latin typeface="+mn-lt"/>
                        <a:cs typeface="Times New Roman" pitchFamily="18" charset="0"/>
                      </a:endParaRPr>
                    </a:p>
                  </a:txBody>
                  <a:tcPr/>
                </a:tc>
                <a:tc hMerge="1">
                  <a:txBody>
                    <a:bodyPr/>
                    <a:lstStyle/>
                    <a:p>
                      <a:endParaRPr lang="en-IN" dirty="0"/>
                    </a:p>
                  </a:txBody>
                  <a:tcPr/>
                </a:tc>
              </a:tr>
              <a:tr h="481778">
                <a:tc>
                  <a:txBody>
                    <a:bodyPr/>
                    <a:lstStyle/>
                    <a:p>
                      <a:endParaRPr lang="en-IN" sz="2000" b="1" dirty="0">
                        <a:latin typeface="+mn-lt"/>
                        <a:cs typeface="Times New Roman" pitchFamily="18" charset="0"/>
                      </a:endParaRPr>
                    </a:p>
                  </a:txBody>
                  <a:tcPr/>
                </a:tc>
                <a:tc>
                  <a:txBody>
                    <a:bodyPr/>
                    <a:lstStyle/>
                    <a:p>
                      <a:endParaRPr lang="en-IN" sz="2000" b="1" dirty="0">
                        <a:latin typeface="+mn-lt"/>
                        <a:cs typeface="Times New Roman" pitchFamily="18" charset="0"/>
                      </a:endParaRPr>
                    </a:p>
                  </a:txBody>
                  <a:tcPr/>
                </a:tc>
                <a:tc>
                  <a:txBody>
                    <a:bodyPr/>
                    <a:lstStyle/>
                    <a:p>
                      <a:pPr algn="ctr"/>
                      <a:endParaRPr lang="en-IN" sz="2000" b="1" dirty="0">
                        <a:latin typeface="+mn-lt"/>
                        <a:cs typeface="Times New Roman" pitchFamily="18" charset="0"/>
                      </a:endParaRPr>
                    </a:p>
                  </a:txBody>
                  <a:tcPr/>
                </a:tc>
                <a:tc>
                  <a:txBody>
                    <a:bodyPr/>
                    <a:lstStyle/>
                    <a:p>
                      <a:r>
                        <a:rPr lang="en-US" b="1" dirty="0" smtClean="0"/>
                        <a:t>E</a:t>
                      </a:r>
                      <a:r>
                        <a:rPr lang="en-US" b="1" baseline="0" dirty="0" smtClean="0"/>
                        <a:t> R-5</a:t>
                      </a:r>
                      <a:endParaRPr lang="en-IN" b="1" dirty="0"/>
                    </a:p>
                  </a:txBody>
                  <a:tcPr/>
                </a:tc>
                <a:tc>
                  <a:txBody>
                    <a:bodyPr/>
                    <a:lstStyle/>
                    <a:p>
                      <a:r>
                        <a:rPr lang="en-US" b="1" dirty="0" smtClean="0"/>
                        <a:t>E R -6</a:t>
                      </a:r>
                      <a:endParaRPr lang="en-IN" b="1" dirty="0"/>
                    </a:p>
                  </a:txBody>
                  <a:tcPr/>
                </a:tc>
              </a:tr>
              <a:tr h="481778">
                <a:tc rowSpan="2">
                  <a:txBody>
                    <a:bodyPr/>
                    <a:lstStyle/>
                    <a:p>
                      <a:r>
                        <a:rPr lang="en-US" sz="2000" b="1" dirty="0" smtClean="0"/>
                        <a:t>1</a:t>
                      </a:r>
                      <a:endParaRPr lang="en-IN" sz="2000" b="1" dirty="0">
                        <a:latin typeface="+mn-lt"/>
                        <a:cs typeface="Times New Roman" pitchFamily="18" charset="0"/>
                      </a:endParaRPr>
                    </a:p>
                  </a:txBody>
                  <a:tcPr/>
                </a:tc>
                <a:tc rowSpan="2">
                  <a:txBody>
                    <a:bodyPr/>
                    <a:lstStyle/>
                    <a:p>
                      <a:r>
                        <a:rPr lang="en-US" sz="2000" b="1" dirty="0" smtClean="0"/>
                        <a:t>Tree cover</a:t>
                      </a:r>
                      <a:r>
                        <a:rPr lang="en-US" sz="2000" b="1" baseline="0" dirty="0" smtClean="0"/>
                        <a:t> (Increase)</a:t>
                      </a:r>
                      <a:endParaRPr lang="en-IN" sz="2000" b="1" dirty="0">
                        <a:latin typeface="+mn-lt"/>
                        <a:cs typeface="Times New Roman" pitchFamily="18" charset="0"/>
                      </a:endParaRPr>
                    </a:p>
                  </a:txBody>
                  <a:tcPr/>
                </a:tc>
                <a:tc>
                  <a:txBody>
                    <a:bodyPr/>
                    <a:lstStyle/>
                    <a:p>
                      <a:pPr algn="ctr"/>
                      <a:r>
                        <a:rPr lang="en-US" sz="2000" b="1" dirty="0" smtClean="0"/>
                        <a:t>3yrs</a:t>
                      </a:r>
                      <a:endParaRPr lang="en-IN" sz="2000" b="1" dirty="0">
                        <a:latin typeface="+mn-lt"/>
                        <a:cs typeface="Times New Roman" pitchFamily="18" charset="0"/>
                      </a:endParaRPr>
                    </a:p>
                  </a:txBody>
                  <a:tcPr/>
                </a:tc>
                <a:tc>
                  <a:txBody>
                    <a:bodyPr/>
                    <a:lstStyle/>
                    <a:p>
                      <a:pPr algn="ctr"/>
                      <a:r>
                        <a:rPr lang="en-US" sz="2000" b="1" dirty="0" smtClean="0"/>
                        <a:t>10-15</a:t>
                      </a:r>
                      <a:endParaRPr lang="en-IN" sz="2000" b="1" dirty="0">
                        <a:latin typeface="+mn-lt"/>
                        <a:cs typeface="Times New Roman" pitchFamily="18" charset="0"/>
                      </a:endParaRPr>
                    </a:p>
                  </a:txBody>
                  <a:tcPr/>
                </a:tc>
                <a:tc>
                  <a:txBody>
                    <a:bodyPr/>
                    <a:lstStyle/>
                    <a:p>
                      <a:pPr algn="ctr"/>
                      <a:r>
                        <a:rPr lang="en-US" sz="2000" b="1" dirty="0" smtClean="0"/>
                        <a:t>5-10</a:t>
                      </a:r>
                      <a:endParaRPr lang="en-IN" sz="2000" b="1" dirty="0">
                        <a:latin typeface="+mn-lt"/>
                        <a:cs typeface="Times New Roman" pitchFamily="18" charset="0"/>
                      </a:endParaRPr>
                    </a:p>
                  </a:txBody>
                  <a:tcPr/>
                </a:tc>
              </a:tr>
              <a:tr h="445895">
                <a:tc vMerge="1">
                  <a:txBody>
                    <a:bodyPr/>
                    <a:lstStyle/>
                    <a:p>
                      <a:endParaRPr lang="en-IN" dirty="0"/>
                    </a:p>
                  </a:txBody>
                  <a:tcPr/>
                </a:tc>
                <a:tc vMerge="1">
                  <a:txBody>
                    <a:bodyPr/>
                    <a:lstStyle/>
                    <a:p>
                      <a:endParaRPr lang="en-IN" dirty="0"/>
                    </a:p>
                  </a:txBody>
                  <a:tcPr/>
                </a:tc>
                <a:tc>
                  <a:txBody>
                    <a:bodyPr/>
                    <a:lstStyle/>
                    <a:p>
                      <a:pPr algn="ctr"/>
                      <a:r>
                        <a:rPr lang="en-US" sz="2000" b="1" dirty="0" smtClean="0"/>
                        <a:t>5yrs</a:t>
                      </a:r>
                      <a:endParaRPr lang="en-IN" sz="2000" b="1" dirty="0">
                        <a:latin typeface="+mn-lt"/>
                        <a:cs typeface="Times New Roman" pitchFamily="18" charset="0"/>
                      </a:endParaRPr>
                    </a:p>
                  </a:txBody>
                  <a:tcPr/>
                </a:tc>
                <a:tc>
                  <a:txBody>
                    <a:bodyPr/>
                    <a:lstStyle/>
                    <a:p>
                      <a:pPr algn="ctr"/>
                      <a:r>
                        <a:rPr lang="en-US" sz="2000" b="1" dirty="0" smtClean="0"/>
                        <a:t>7-15</a:t>
                      </a:r>
                      <a:endParaRPr lang="en-IN" sz="2000" b="1" dirty="0">
                        <a:latin typeface="+mn-lt"/>
                        <a:cs typeface="Times New Roman" pitchFamily="18" charset="0"/>
                      </a:endParaRPr>
                    </a:p>
                  </a:txBody>
                  <a:tcPr/>
                </a:tc>
                <a:tc>
                  <a:txBody>
                    <a:bodyPr/>
                    <a:lstStyle/>
                    <a:p>
                      <a:pPr algn="ctr"/>
                      <a:r>
                        <a:rPr lang="en-US" sz="2000" b="1" dirty="0" smtClean="0"/>
                        <a:t>15</a:t>
                      </a:r>
                      <a:endParaRPr lang="en-IN" sz="2000" b="1" dirty="0">
                        <a:latin typeface="+mn-lt"/>
                        <a:cs typeface="Times New Roman" pitchFamily="18" charset="0"/>
                      </a:endParaRPr>
                    </a:p>
                  </a:txBody>
                  <a:tcPr/>
                </a:tc>
              </a:tr>
              <a:tr h="445895">
                <a:tc rowSpan="2">
                  <a:txBody>
                    <a:bodyPr/>
                    <a:lstStyle/>
                    <a:p>
                      <a:r>
                        <a:rPr lang="en-US" sz="2000" b="1" dirty="0" smtClean="0"/>
                        <a:t>2</a:t>
                      </a:r>
                      <a:endParaRPr lang="en-IN" sz="2000" b="1" dirty="0">
                        <a:latin typeface="+mn-lt"/>
                        <a:cs typeface="Times New Roman" pitchFamily="18" charset="0"/>
                      </a:endParaRPr>
                    </a:p>
                  </a:txBody>
                  <a:tcPr/>
                </a:tc>
                <a:tc rowSpan="2">
                  <a:txBody>
                    <a:bodyPr/>
                    <a:lstStyle/>
                    <a:p>
                      <a:r>
                        <a:rPr lang="en-US" sz="2000" b="1" dirty="0" smtClean="0"/>
                        <a:t>Normalized Differential Vegetation Index (NDVI)Increase</a:t>
                      </a:r>
                      <a:endParaRPr lang="en-IN" sz="2000" b="1" dirty="0">
                        <a:latin typeface="+mn-lt"/>
                        <a:cs typeface="Times New Roman" pitchFamily="18" charset="0"/>
                      </a:endParaRPr>
                    </a:p>
                  </a:txBody>
                  <a:tcPr/>
                </a:tc>
                <a:tc>
                  <a:txBody>
                    <a:bodyPr/>
                    <a:lstStyle/>
                    <a:p>
                      <a:pPr algn="ctr"/>
                      <a:r>
                        <a:rPr lang="en-US" sz="2000" b="1" dirty="0" smtClean="0"/>
                        <a:t>3yrs</a:t>
                      </a:r>
                      <a:endParaRPr lang="en-IN" sz="2000" b="1" dirty="0">
                        <a:latin typeface="+mn-lt"/>
                        <a:cs typeface="Times New Roman" pitchFamily="18" charset="0"/>
                      </a:endParaRPr>
                    </a:p>
                  </a:txBody>
                  <a:tcPr/>
                </a:tc>
                <a:tc>
                  <a:txBody>
                    <a:bodyPr/>
                    <a:lstStyle/>
                    <a:p>
                      <a:pPr algn="ctr"/>
                      <a:r>
                        <a:rPr lang="en-US" sz="2000" b="1" dirty="0" smtClean="0"/>
                        <a:t>10-15</a:t>
                      </a:r>
                      <a:endParaRPr lang="en-IN" sz="2000" b="1" dirty="0">
                        <a:latin typeface="+mn-lt"/>
                        <a:cs typeface="Times New Roman" pitchFamily="18" charset="0"/>
                      </a:endParaRPr>
                    </a:p>
                  </a:txBody>
                  <a:tcPr/>
                </a:tc>
                <a:tc>
                  <a:txBody>
                    <a:bodyPr/>
                    <a:lstStyle/>
                    <a:p>
                      <a:pPr algn="ctr"/>
                      <a:r>
                        <a:rPr lang="en-US" sz="2000" b="1" dirty="0" smtClean="0"/>
                        <a:t>5-10</a:t>
                      </a:r>
                      <a:endParaRPr lang="en-IN" sz="2000" b="1" dirty="0">
                        <a:latin typeface="+mn-lt"/>
                        <a:cs typeface="Times New Roman" pitchFamily="18" charset="0"/>
                      </a:endParaRPr>
                    </a:p>
                  </a:txBody>
                  <a:tcPr/>
                </a:tc>
              </a:tr>
              <a:tr h="445895">
                <a:tc vMerge="1">
                  <a:txBody>
                    <a:bodyPr/>
                    <a:lstStyle/>
                    <a:p>
                      <a:endParaRPr lang="en-IN" dirty="0"/>
                    </a:p>
                  </a:txBody>
                  <a:tcPr/>
                </a:tc>
                <a:tc vMerge="1">
                  <a:txBody>
                    <a:bodyPr/>
                    <a:lstStyle/>
                    <a:p>
                      <a:endParaRPr lang="en-IN" dirty="0"/>
                    </a:p>
                  </a:txBody>
                  <a:tcPr/>
                </a:tc>
                <a:tc>
                  <a:txBody>
                    <a:bodyPr/>
                    <a:lstStyle/>
                    <a:p>
                      <a:pPr algn="ctr"/>
                      <a:r>
                        <a:rPr lang="en-US" sz="2000" b="1" dirty="0" smtClean="0"/>
                        <a:t>5yrs</a:t>
                      </a:r>
                      <a:endParaRPr lang="en-IN" sz="2000" b="1" dirty="0">
                        <a:latin typeface="+mn-lt"/>
                        <a:cs typeface="Times New Roman" pitchFamily="18" charset="0"/>
                      </a:endParaRPr>
                    </a:p>
                  </a:txBody>
                  <a:tcPr/>
                </a:tc>
                <a:tc>
                  <a:txBody>
                    <a:bodyPr/>
                    <a:lstStyle/>
                    <a:p>
                      <a:pPr algn="ctr"/>
                      <a:r>
                        <a:rPr lang="en-US" sz="2000" b="1" dirty="0" smtClean="0"/>
                        <a:t>10-20</a:t>
                      </a:r>
                      <a:endParaRPr lang="en-IN" sz="2000" b="1" dirty="0">
                        <a:latin typeface="+mn-lt"/>
                        <a:cs typeface="Times New Roman" pitchFamily="18" charset="0"/>
                      </a:endParaRPr>
                    </a:p>
                  </a:txBody>
                  <a:tcPr/>
                </a:tc>
                <a:tc>
                  <a:txBody>
                    <a:bodyPr/>
                    <a:lstStyle/>
                    <a:p>
                      <a:pPr algn="ctr"/>
                      <a:r>
                        <a:rPr lang="en-US" sz="2000" b="1" dirty="0" smtClean="0"/>
                        <a:t>20</a:t>
                      </a:r>
                      <a:endParaRPr lang="en-IN" sz="2000" b="1" dirty="0">
                        <a:latin typeface="+mn-lt"/>
                        <a:cs typeface="Times New Roman" pitchFamily="18" charset="0"/>
                      </a:endParaRPr>
                    </a:p>
                  </a:txBody>
                  <a:tcPr/>
                </a:tc>
              </a:tr>
              <a:tr h="445895">
                <a:tc rowSpan="2">
                  <a:txBody>
                    <a:bodyPr/>
                    <a:lstStyle/>
                    <a:p>
                      <a:r>
                        <a:rPr lang="en-US" sz="2000" b="1" dirty="0" smtClean="0"/>
                        <a:t>3</a:t>
                      </a:r>
                      <a:endParaRPr lang="en-IN" sz="2000" b="1" dirty="0">
                        <a:latin typeface="+mn-lt"/>
                        <a:cs typeface="Times New Roman" pitchFamily="18" charset="0"/>
                      </a:endParaRPr>
                    </a:p>
                  </a:txBody>
                  <a:tcPr/>
                </a:tc>
                <a:tc rowSpan="2">
                  <a:txBody>
                    <a:bodyPr/>
                    <a:lstStyle/>
                    <a:p>
                      <a:r>
                        <a:rPr lang="en-US" sz="2000" b="1" dirty="0" smtClean="0"/>
                        <a:t>Survival of the number planted</a:t>
                      </a:r>
                      <a:endParaRPr lang="en-IN" sz="2000" b="1" dirty="0">
                        <a:latin typeface="+mn-lt"/>
                        <a:cs typeface="Times New Roman" pitchFamily="18" charset="0"/>
                      </a:endParaRPr>
                    </a:p>
                  </a:txBody>
                  <a:tcPr/>
                </a:tc>
                <a:tc>
                  <a:txBody>
                    <a:bodyPr/>
                    <a:lstStyle/>
                    <a:p>
                      <a:pPr algn="ctr"/>
                      <a:r>
                        <a:rPr lang="en-US" sz="2000" b="1" dirty="0" smtClean="0"/>
                        <a:t>3yrs</a:t>
                      </a:r>
                      <a:endParaRPr lang="en-IN" sz="2000" b="1" dirty="0">
                        <a:latin typeface="+mn-lt"/>
                        <a:cs typeface="Times New Roman" pitchFamily="18" charset="0"/>
                      </a:endParaRPr>
                    </a:p>
                  </a:txBody>
                  <a:tcPr/>
                </a:tc>
                <a:tc>
                  <a:txBody>
                    <a:bodyPr/>
                    <a:lstStyle/>
                    <a:p>
                      <a:pPr algn="ctr"/>
                      <a:r>
                        <a:rPr lang="en-US" sz="2000" b="1" dirty="0" smtClean="0"/>
                        <a:t>45</a:t>
                      </a:r>
                      <a:endParaRPr lang="en-IN" sz="2000" b="1" dirty="0">
                        <a:latin typeface="+mn-lt"/>
                        <a:cs typeface="Times New Roman" pitchFamily="18" charset="0"/>
                      </a:endParaRPr>
                    </a:p>
                  </a:txBody>
                  <a:tcPr/>
                </a:tc>
                <a:tc>
                  <a:txBody>
                    <a:bodyPr/>
                    <a:lstStyle/>
                    <a:p>
                      <a:pPr algn="ctr"/>
                      <a:r>
                        <a:rPr lang="en-US" sz="2000" b="1" dirty="0" smtClean="0"/>
                        <a:t>40</a:t>
                      </a:r>
                      <a:endParaRPr lang="en-IN" sz="2000" b="1" dirty="0">
                        <a:latin typeface="+mn-lt"/>
                        <a:cs typeface="Times New Roman" pitchFamily="18" charset="0"/>
                      </a:endParaRPr>
                    </a:p>
                  </a:txBody>
                  <a:tcPr/>
                </a:tc>
              </a:tr>
              <a:tr h="445895">
                <a:tc vMerge="1">
                  <a:txBody>
                    <a:bodyPr/>
                    <a:lstStyle/>
                    <a:p>
                      <a:endParaRPr lang="en-IN" dirty="0"/>
                    </a:p>
                  </a:txBody>
                  <a:tcPr/>
                </a:tc>
                <a:tc vMerge="1">
                  <a:txBody>
                    <a:bodyPr/>
                    <a:lstStyle/>
                    <a:p>
                      <a:endParaRPr lang="en-IN" dirty="0"/>
                    </a:p>
                  </a:txBody>
                  <a:tcPr/>
                </a:tc>
                <a:tc>
                  <a:txBody>
                    <a:bodyPr/>
                    <a:lstStyle/>
                    <a:p>
                      <a:pPr algn="ctr"/>
                      <a:r>
                        <a:rPr lang="en-US" sz="2000" b="1" dirty="0" smtClean="0"/>
                        <a:t>5yrs</a:t>
                      </a:r>
                      <a:endParaRPr lang="en-IN" sz="2000" b="1" dirty="0">
                        <a:latin typeface="+mn-lt"/>
                        <a:cs typeface="Times New Roman" pitchFamily="18" charset="0"/>
                      </a:endParaRPr>
                    </a:p>
                  </a:txBody>
                  <a:tcPr/>
                </a:tc>
                <a:tc>
                  <a:txBody>
                    <a:bodyPr/>
                    <a:lstStyle/>
                    <a:p>
                      <a:pPr algn="ctr"/>
                      <a:r>
                        <a:rPr lang="en-US" sz="2000" b="1" dirty="0" smtClean="0"/>
                        <a:t>60</a:t>
                      </a:r>
                      <a:endParaRPr lang="en-IN" sz="2000" b="1" dirty="0">
                        <a:latin typeface="+mn-lt"/>
                        <a:cs typeface="Times New Roman" pitchFamily="18" charset="0"/>
                      </a:endParaRPr>
                    </a:p>
                  </a:txBody>
                  <a:tcPr/>
                </a:tc>
                <a:tc>
                  <a:txBody>
                    <a:bodyPr/>
                    <a:lstStyle/>
                    <a:p>
                      <a:pPr algn="ctr"/>
                      <a:r>
                        <a:rPr lang="en-US" sz="2000" b="1" dirty="0" smtClean="0"/>
                        <a:t>50</a:t>
                      </a:r>
                      <a:endParaRPr lang="en-IN" sz="2000" b="1" dirty="0">
                        <a:latin typeface="+mn-lt"/>
                        <a:cs typeface="Times New Roman" pitchFamily="18" charset="0"/>
                      </a:endParaRPr>
                    </a:p>
                  </a:txBody>
                  <a:tcPr/>
                </a:tc>
              </a:tr>
              <a:tr h="769626">
                <a:tc>
                  <a:txBody>
                    <a:bodyPr/>
                    <a:lstStyle/>
                    <a:p>
                      <a:r>
                        <a:rPr lang="en-US" sz="2000" b="1" dirty="0" smtClean="0"/>
                        <a:t>4</a:t>
                      </a:r>
                      <a:endParaRPr lang="en-IN" sz="2000" b="1" dirty="0">
                        <a:latin typeface="+mn-lt"/>
                        <a:cs typeface="Times New Roman" pitchFamily="18" charset="0"/>
                      </a:endParaRPr>
                    </a:p>
                  </a:txBody>
                  <a:tcPr/>
                </a:tc>
                <a:tc>
                  <a:txBody>
                    <a:bodyPr/>
                    <a:lstStyle/>
                    <a:p>
                      <a:r>
                        <a:rPr lang="en-US" sz="2000" b="1" dirty="0" smtClean="0"/>
                        <a:t>% of families cultivating Agro forestry (Increase)</a:t>
                      </a:r>
                      <a:endParaRPr lang="en-IN" sz="2000" b="1" dirty="0">
                        <a:latin typeface="+mn-lt"/>
                        <a:cs typeface="Times New Roman" pitchFamily="18" charset="0"/>
                      </a:endParaRPr>
                    </a:p>
                  </a:txBody>
                  <a:tcPr/>
                </a:tc>
                <a:tc>
                  <a:txBody>
                    <a:bodyPr/>
                    <a:lstStyle/>
                    <a:p>
                      <a:pPr algn="ctr"/>
                      <a:r>
                        <a:rPr lang="en-US" sz="2000" b="1" dirty="0" smtClean="0"/>
                        <a:t>5yrs</a:t>
                      </a:r>
                      <a:endParaRPr lang="en-IN" sz="2000" b="1" dirty="0">
                        <a:latin typeface="+mn-lt"/>
                        <a:cs typeface="Times New Roman" pitchFamily="18" charset="0"/>
                      </a:endParaRPr>
                    </a:p>
                  </a:txBody>
                  <a:tcPr/>
                </a:tc>
                <a:tc>
                  <a:txBody>
                    <a:bodyPr/>
                    <a:lstStyle/>
                    <a:p>
                      <a:pPr algn="ctr"/>
                      <a:r>
                        <a:rPr lang="en-US" sz="2000" b="1" dirty="0" smtClean="0"/>
                        <a:t>5-10</a:t>
                      </a:r>
                      <a:endParaRPr lang="en-IN" sz="2000" b="1" dirty="0">
                        <a:latin typeface="+mn-lt"/>
                        <a:cs typeface="Times New Roman" pitchFamily="18" charset="0"/>
                      </a:endParaRPr>
                    </a:p>
                  </a:txBody>
                  <a:tcPr/>
                </a:tc>
                <a:tc>
                  <a:txBody>
                    <a:bodyPr/>
                    <a:lstStyle/>
                    <a:p>
                      <a:pPr algn="ctr"/>
                      <a:r>
                        <a:rPr lang="en-US" sz="2000" b="1" dirty="0" smtClean="0"/>
                        <a:t>5-10</a:t>
                      </a:r>
                      <a:endParaRPr lang="en-IN" sz="2000" b="1" dirty="0">
                        <a:latin typeface="+mn-lt"/>
                        <a:cs typeface="Times New Roman" pitchFamily="18" charset="0"/>
                      </a:endParaRPr>
                    </a:p>
                  </a:txBody>
                  <a:tcPr/>
                </a:tc>
              </a:tr>
              <a:tr h="445895">
                <a:tc rowSpan="2">
                  <a:txBody>
                    <a:bodyPr/>
                    <a:lstStyle/>
                    <a:p>
                      <a:r>
                        <a:rPr lang="en-US" sz="2000" b="1" dirty="0" smtClean="0"/>
                        <a:t>5</a:t>
                      </a:r>
                      <a:endParaRPr lang="en-IN" sz="2000" b="1" dirty="0">
                        <a:latin typeface="+mn-lt"/>
                        <a:cs typeface="Times New Roman" pitchFamily="18" charset="0"/>
                      </a:endParaRPr>
                    </a:p>
                  </a:txBody>
                  <a:tcPr/>
                </a:tc>
                <a:tc rowSpan="2">
                  <a:txBody>
                    <a:bodyPr/>
                    <a:lstStyle/>
                    <a:p>
                      <a:r>
                        <a:rPr lang="en-US" sz="2000" b="1" dirty="0" smtClean="0"/>
                        <a:t>Species richness (diversity, PBR) increase</a:t>
                      </a:r>
                      <a:endParaRPr lang="en-IN" sz="2000" b="1" dirty="0">
                        <a:latin typeface="+mn-lt"/>
                        <a:cs typeface="Times New Roman" pitchFamily="18" charset="0"/>
                      </a:endParaRPr>
                    </a:p>
                  </a:txBody>
                  <a:tcPr/>
                </a:tc>
                <a:tc>
                  <a:txBody>
                    <a:bodyPr/>
                    <a:lstStyle/>
                    <a:p>
                      <a:pPr algn="ctr"/>
                      <a:r>
                        <a:rPr lang="en-US" sz="2000" b="1" dirty="0" smtClean="0"/>
                        <a:t>3yrs</a:t>
                      </a:r>
                      <a:endParaRPr lang="en-US" sz="2000" b="1" dirty="0" smtClean="0">
                        <a:latin typeface="+mn-lt"/>
                        <a:cs typeface="Times New Roman" pitchFamily="18" charset="0"/>
                      </a:endParaRPr>
                    </a:p>
                  </a:txBody>
                  <a:tcPr/>
                </a:tc>
                <a:tc>
                  <a:txBody>
                    <a:bodyPr/>
                    <a:lstStyle/>
                    <a:p>
                      <a:pPr algn="ctr"/>
                      <a:r>
                        <a:rPr lang="en-US" sz="2000" b="1" dirty="0" smtClean="0"/>
                        <a:t>4</a:t>
                      </a:r>
                      <a:endParaRPr lang="en-IN" sz="2000" b="1" dirty="0">
                        <a:latin typeface="+mn-lt"/>
                        <a:cs typeface="Times New Roman" pitchFamily="18" charset="0"/>
                      </a:endParaRPr>
                    </a:p>
                  </a:txBody>
                  <a:tcPr/>
                </a:tc>
                <a:tc>
                  <a:txBody>
                    <a:bodyPr/>
                    <a:lstStyle/>
                    <a:p>
                      <a:pPr algn="ctr"/>
                      <a:r>
                        <a:rPr lang="en-US" sz="2000" b="1" dirty="0" smtClean="0"/>
                        <a:t>3</a:t>
                      </a:r>
                      <a:endParaRPr lang="en-IN" sz="2000" b="1" dirty="0">
                        <a:latin typeface="+mn-lt"/>
                        <a:cs typeface="Times New Roman" pitchFamily="18" charset="0"/>
                      </a:endParaRPr>
                    </a:p>
                  </a:txBody>
                  <a:tcPr/>
                </a:tc>
              </a:tr>
              <a:tr h="445895">
                <a:tc vMerge="1">
                  <a:txBody>
                    <a:bodyPr/>
                    <a:lstStyle/>
                    <a:p>
                      <a:endParaRPr lang="en-IN" dirty="0"/>
                    </a:p>
                  </a:txBody>
                  <a:tcPr/>
                </a:tc>
                <a:tc vMerge="1">
                  <a:txBody>
                    <a:bodyPr/>
                    <a:lstStyle/>
                    <a:p>
                      <a:endParaRPr lang="en-IN" dirty="0"/>
                    </a:p>
                  </a:txBody>
                  <a:tcPr/>
                </a:tc>
                <a:tc>
                  <a:txBody>
                    <a:bodyPr/>
                    <a:lstStyle/>
                    <a:p>
                      <a:pPr algn="ctr"/>
                      <a:r>
                        <a:rPr lang="en-US" sz="2000" b="1" dirty="0" smtClean="0"/>
                        <a:t>5yrs</a:t>
                      </a:r>
                      <a:endParaRPr lang="en-IN" sz="2000" b="1" dirty="0">
                        <a:latin typeface="+mn-lt"/>
                        <a:cs typeface="Times New Roman" pitchFamily="18" charset="0"/>
                      </a:endParaRPr>
                    </a:p>
                  </a:txBody>
                  <a:tcPr/>
                </a:tc>
                <a:tc>
                  <a:txBody>
                    <a:bodyPr/>
                    <a:lstStyle/>
                    <a:p>
                      <a:pPr algn="ctr"/>
                      <a:r>
                        <a:rPr lang="en-US" sz="2000" b="1" dirty="0" smtClean="0"/>
                        <a:t>7</a:t>
                      </a:r>
                      <a:endParaRPr lang="en-IN" sz="2000" b="1" dirty="0">
                        <a:latin typeface="+mn-lt"/>
                        <a:cs typeface="Times New Roman" pitchFamily="18" charset="0"/>
                      </a:endParaRPr>
                    </a:p>
                  </a:txBody>
                  <a:tcPr/>
                </a:tc>
                <a:tc>
                  <a:txBody>
                    <a:bodyPr/>
                    <a:lstStyle/>
                    <a:p>
                      <a:pPr algn="ctr"/>
                      <a:r>
                        <a:rPr lang="en-US" sz="2000" b="1" dirty="0" smtClean="0"/>
                        <a:t>4</a:t>
                      </a:r>
                      <a:endParaRPr lang="en-IN" sz="2000" b="1" dirty="0">
                        <a:latin typeface="+mn-lt"/>
                        <a:cs typeface="Times New Roman" pitchFamily="18" charset="0"/>
                      </a:endParaRPr>
                    </a:p>
                  </a:txBody>
                  <a:tcPr/>
                </a:tc>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85794"/>
          </a:xfrm>
        </p:spPr>
        <p:txBody>
          <a:bodyPr>
            <a:normAutofit/>
          </a:bodyPr>
          <a:lstStyle/>
          <a:p>
            <a:r>
              <a:rPr lang="en-US" sz="3200" b="1" dirty="0" smtClean="0">
                <a:cs typeface="Times New Roman" pitchFamily="18" charset="0"/>
              </a:rPr>
              <a:t>D. AGRICULTURE &amp; HORTICULTURE</a:t>
            </a:r>
            <a:endParaRPr lang="en-IN" sz="3200" b="1" dirty="0">
              <a:cs typeface="Times New Roman" pitchFamily="18" charset="0"/>
            </a:endParaRPr>
          </a:p>
        </p:txBody>
      </p:sp>
      <p:graphicFrame>
        <p:nvGraphicFramePr>
          <p:cNvPr id="4" name="Content Placeholder 3"/>
          <p:cNvGraphicFramePr>
            <a:graphicFrameLocks noGrp="1"/>
          </p:cNvGraphicFramePr>
          <p:nvPr>
            <p:ph idx="1"/>
          </p:nvPr>
        </p:nvGraphicFramePr>
        <p:xfrm>
          <a:off x="228601" y="714357"/>
          <a:ext cx="8686799" cy="6265852"/>
        </p:xfrm>
        <a:graphic>
          <a:graphicData uri="http://schemas.openxmlformats.org/drawingml/2006/table">
            <a:tbl>
              <a:tblPr firstRow="1" bandRow="1">
                <a:tableStyleId>{69CF1AB2-1976-4502-BF36-3FF5EA218861}</a:tableStyleId>
              </a:tblPr>
              <a:tblGrid>
                <a:gridCol w="723874"/>
                <a:gridCol w="4750626"/>
                <a:gridCol w="1206508"/>
                <a:gridCol w="980288"/>
                <a:gridCol w="1025503"/>
              </a:tblGrid>
              <a:tr h="778305">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345913">
                <a:tc>
                  <a:txBody>
                    <a:bodyPr/>
                    <a:lstStyle/>
                    <a:p>
                      <a:endParaRPr lang="en-IN" dirty="0"/>
                    </a:p>
                  </a:txBody>
                  <a:tcPr/>
                </a:tc>
                <a:tc>
                  <a:txBody>
                    <a:bodyPr/>
                    <a:lstStyle/>
                    <a:p>
                      <a:endParaRPr lang="en-IN" dirty="0"/>
                    </a:p>
                  </a:txBody>
                  <a:tcPr/>
                </a:tc>
                <a:tc>
                  <a:txBody>
                    <a:bodyPr/>
                    <a:lstStyle/>
                    <a:p>
                      <a:endParaRPr lang="en-IN" dirty="0"/>
                    </a:p>
                  </a:txBody>
                  <a:tcPr/>
                </a:tc>
                <a:tc>
                  <a:txBody>
                    <a:bodyPr/>
                    <a:lstStyle/>
                    <a:p>
                      <a:r>
                        <a:rPr lang="en-US" b="1" dirty="0" smtClean="0"/>
                        <a:t>E</a:t>
                      </a:r>
                      <a:r>
                        <a:rPr lang="en-US" b="1" baseline="0" dirty="0" smtClean="0"/>
                        <a:t> R-5</a:t>
                      </a:r>
                      <a:endParaRPr lang="en-IN" b="1" dirty="0"/>
                    </a:p>
                  </a:txBody>
                  <a:tcPr/>
                </a:tc>
                <a:tc>
                  <a:txBody>
                    <a:bodyPr/>
                    <a:lstStyle/>
                    <a:p>
                      <a:r>
                        <a:rPr lang="en-US" b="1" dirty="0" smtClean="0"/>
                        <a:t>E R -6</a:t>
                      </a:r>
                      <a:endParaRPr lang="en-IN" b="1" dirty="0"/>
                    </a:p>
                  </a:txBody>
                  <a:tcPr/>
                </a:tc>
              </a:tr>
              <a:tr h="605348">
                <a:tc>
                  <a:txBody>
                    <a:bodyPr/>
                    <a:lstStyle/>
                    <a:p>
                      <a:r>
                        <a:rPr lang="en-US" sz="1800" b="1" dirty="0" smtClean="0"/>
                        <a:t>1</a:t>
                      </a:r>
                      <a:endParaRPr lang="en-IN" sz="1800" b="1" dirty="0">
                        <a:latin typeface="Times New Roman" pitchFamily="18" charset="0"/>
                        <a:cs typeface="Times New Roman" pitchFamily="18" charset="0"/>
                      </a:endParaRPr>
                    </a:p>
                  </a:txBody>
                  <a:tcPr/>
                </a:tc>
                <a:tc>
                  <a:txBody>
                    <a:bodyPr/>
                    <a:lstStyle/>
                    <a:p>
                      <a:r>
                        <a:rPr lang="en-US" sz="1800" b="1" dirty="0" smtClean="0"/>
                        <a:t>Fallow</a:t>
                      </a:r>
                      <a:r>
                        <a:rPr lang="en-US" sz="1800" b="1" baseline="0" dirty="0" smtClean="0"/>
                        <a:t> &amp; waste land reduction as % of total agricultural land</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IN" sz="1800" b="1" dirty="0">
                        <a:latin typeface="Times New Roman" pitchFamily="18" charset="0"/>
                        <a:cs typeface="Times New Roman" pitchFamily="18" charset="0"/>
                      </a:endParaRPr>
                    </a:p>
                  </a:txBody>
                  <a:tcPr/>
                </a:tc>
                <a:tc>
                  <a:txBody>
                    <a:bodyPr/>
                    <a:lstStyle/>
                    <a:p>
                      <a:pPr algn="ctr"/>
                      <a:r>
                        <a:rPr lang="en-US" sz="1800" b="1" dirty="0" smtClean="0"/>
                        <a:t>7-15</a:t>
                      </a:r>
                      <a:endParaRPr lang="en-IN" sz="1800" b="1" dirty="0">
                        <a:latin typeface="Times New Roman" pitchFamily="18" charset="0"/>
                        <a:cs typeface="Times New Roman" pitchFamily="18" charset="0"/>
                      </a:endParaRPr>
                    </a:p>
                  </a:txBody>
                  <a:tcPr/>
                </a:tc>
                <a:tc>
                  <a:txBody>
                    <a:bodyPr/>
                    <a:lstStyle/>
                    <a:p>
                      <a:pPr algn="ctr"/>
                      <a:r>
                        <a:rPr lang="en-US" sz="1800" b="1" dirty="0" smtClean="0"/>
                        <a:t>15</a:t>
                      </a:r>
                      <a:endParaRPr lang="en-IN" sz="1800" b="1" dirty="0">
                        <a:latin typeface="Times New Roman" pitchFamily="18" charset="0"/>
                        <a:cs typeface="Times New Roman" pitchFamily="18" charset="0"/>
                      </a:endParaRPr>
                    </a:p>
                  </a:txBody>
                  <a:tcPr/>
                </a:tc>
              </a:tr>
              <a:tr h="358074">
                <a:tc>
                  <a:txBody>
                    <a:bodyPr/>
                    <a:lstStyle/>
                    <a:p>
                      <a:r>
                        <a:rPr lang="en-US" sz="1800" b="1" dirty="0" smtClean="0"/>
                        <a:t>2</a:t>
                      </a:r>
                      <a:endParaRPr lang="en-IN" sz="1800" b="1" dirty="0">
                        <a:latin typeface="Times New Roman" pitchFamily="18" charset="0"/>
                        <a:cs typeface="Times New Roman" pitchFamily="18" charset="0"/>
                      </a:endParaRPr>
                    </a:p>
                  </a:txBody>
                  <a:tcPr/>
                </a:tc>
                <a:tc>
                  <a:txBody>
                    <a:bodyPr/>
                    <a:lstStyle/>
                    <a:p>
                      <a:r>
                        <a:rPr lang="en-US" sz="1800" b="1" dirty="0" smtClean="0"/>
                        <a:t>Diversification</a:t>
                      </a:r>
                      <a:r>
                        <a:rPr lang="en-US" sz="1800" b="1" baseline="0" dirty="0" smtClean="0"/>
                        <a:t> in agriculture &amp;Horticulture</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IN" sz="1800" b="1" dirty="0">
                        <a:latin typeface="Times New Roman" pitchFamily="18" charset="0"/>
                        <a:cs typeface="Times New Roman" pitchFamily="18" charset="0"/>
                      </a:endParaRPr>
                    </a:p>
                  </a:txBody>
                  <a:tcPr/>
                </a:tc>
                <a:tc>
                  <a:txBody>
                    <a:bodyPr/>
                    <a:lstStyle/>
                    <a:p>
                      <a:pPr algn="ctr"/>
                      <a:r>
                        <a:rPr lang="en-US" sz="1800" b="1" dirty="0" smtClean="0"/>
                        <a:t>10-15</a:t>
                      </a:r>
                      <a:endParaRPr lang="en-IN" sz="1800" b="1" dirty="0">
                        <a:latin typeface="Times New Roman" pitchFamily="18" charset="0"/>
                        <a:cs typeface="Times New Roman" pitchFamily="18" charset="0"/>
                      </a:endParaRPr>
                    </a:p>
                  </a:txBody>
                  <a:tcPr/>
                </a:tc>
                <a:tc>
                  <a:txBody>
                    <a:bodyPr/>
                    <a:lstStyle/>
                    <a:p>
                      <a:pPr algn="ctr"/>
                      <a:r>
                        <a:rPr lang="en-US" sz="1800" b="1" dirty="0" smtClean="0"/>
                        <a:t>5-10</a:t>
                      </a:r>
                      <a:endParaRPr lang="en-IN" sz="1800" b="1" dirty="0">
                        <a:latin typeface="Times New Roman" pitchFamily="18" charset="0"/>
                        <a:cs typeface="Times New Roman" pitchFamily="18" charset="0"/>
                      </a:endParaRPr>
                    </a:p>
                  </a:txBody>
                  <a:tcPr/>
                </a:tc>
              </a:tr>
              <a:tr h="605348">
                <a:tc>
                  <a:txBody>
                    <a:bodyPr/>
                    <a:lstStyle/>
                    <a:p>
                      <a:r>
                        <a:rPr lang="en-US" sz="1800" b="1" dirty="0" smtClean="0"/>
                        <a:t>3</a:t>
                      </a:r>
                      <a:endParaRPr lang="en-IN" sz="1800" b="1" dirty="0">
                        <a:latin typeface="Times New Roman" pitchFamily="18" charset="0"/>
                        <a:cs typeface="Times New Roman" pitchFamily="18" charset="0"/>
                      </a:endParaRPr>
                    </a:p>
                  </a:txBody>
                  <a:tcPr/>
                </a:tc>
                <a:tc>
                  <a:txBody>
                    <a:bodyPr/>
                    <a:lstStyle/>
                    <a:p>
                      <a:r>
                        <a:rPr lang="en-US" sz="1800" b="1" dirty="0" smtClean="0"/>
                        <a:t>Area covered</a:t>
                      </a:r>
                      <a:r>
                        <a:rPr lang="en-US" sz="1800" b="1" baseline="0" dirty="0" smtClean="0"/>
                        <a:t> under improved varieties/HYV of total cultivable land</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IN" sz="1800" b="1" dirty="0">
                        <a:latin typeface="Times New Roman" pitchFamily="18" charset="0"/>
                        <a:cs typeface="Times New Roman" pitchFamily="18" charset="0"/>
                      </a:endParaRPr>
                    </a:p>
                  </a:txBody>
                  <a:tcPr/>
                </a:tc>
                <a:tc>
                  <a:txBody>
                    <a:bodyPr/>
                    <a:lstStyle/>
                    <a:p>
                      <a:pPr algn="ctr"/>
                      <a:r>
                        <a:rPr lang="en-US" sz="1800" b="1" dirty="0" smtClean="0"/>
                        <a:t>10-15</a:t>
                      </a:r>
                      <a:endParaRPr lang="en-IN" sz="1800" b="1" dirty="0">
                        <a:latin typeface="Times New Roman" pitchFamily="18" charset="0"/>
                        <a:cs typeface="Times New Roman" pitchFamily="18" charset="0"/>
                      </a:endParaRPr>
                    </a:p>
                  </a:txBody>
                  <a:tcPr/>
                </a:tc>
                <a:tc>
                  <a:txBody>
                    <a:bodyPr/>
                    <a:lstStyle/>
                    <a:p>
                      <a:pPr algn="ctr"/>
                      <a:r>
                        <a:rPr lang="en-US" sz="1800" b="1" dirty="0" smtClean="0"/>
                        <a:t>10-15</a:t>
                      </a:r>
                      <a:endParaRPr lang="en-IN" sz="1800" b="1" dirty="0">
                        <a:latin typeface="Times New Roman" pitchFamily="18" charset="0"/>
                        <a:cs typeface="Times New Roman" pitchFamily="18" charset="0"/>
                      </a:endParaRPr>
                    </a:p>
                  </a:txBody>
                  <a:tcPr/>
                </a:tc>
              </a:tr>
              <a:tr h="605348">
                <a:tc>
                  <a:txBody>
                    <a:bodyPr/>
                    <a:lstStyle/>
                    <a:p>
                      <a:r>
                        <a:rPr lang="en-US" sz="1800" b="1" dirty="0" smtClean="0"/>
                        <a:t>4</a:t>
                      </a:r>
                      <a:endParaRPr lang="en-IN" sz="1800" b="1" dirty="0">
                        <a:latin typeface="Times New Roman" pitchFamily="18" charset="0"/>
                        <a:cs typeface="Times New Roman" pitchFamily="18" charset="0"/>
                      </a:endParaRPr>
                    </a:p>
                  </a:txBody>
                  <a:tcPr/>
                </a:tc>
                <a:tc>
                  <a:txBody>
                    <a:bodyPr/>
                    <a:lstStyle/>
                    <a:p>
                      <a:r>
                        <a:rPr lang="en-US" sz="1800" b="1" dirty="0" smtClean="0"/>
                        <a:t>Area enhanced under irrigation as to total cultivable land </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IN" sz="1800" b="1" dirty="0">
                        <a:latin typeface="Times New Roman" pitchFamily="18" charset="0"/>
                        <a:cs typeface="Times New Roman" pitchFamily="18" charset="0"/>
                      </a:endParaRPr>
                    </a:p>
                  </a:txBody>
                  <a:tcPr/>
                </a:tc>
                <a:tc>
                  <a:txBody>
                    <a:bodyPr/>
                    <a:lstStyle/>
                    <a:p>
                      <a:pPr algn="ctr"/>
                      <a:r>
                        <a:rPr lang="en-US" sz="1800" b="1" dirty="0" smtClean="0"/>
                        <a:t>5-15</a:t>
                      </a:r>
                      <a:endParaRPr lang="en-IN" sz="1800" b="1" dirty="0">
                        <a:latin typeface="Times New Roman" pitchFamily="18" charset="0"/>
                        <a:cs typeface="Times New Roman" pitchFamily="18" charset="0"/>
                      </a:endParaRPr>
                    </a:p>
                  </a:txBody>
                  <a:tcPr/>
                </a:tc>
                <a:tc>
                  <a:txBody>
                    <a:bodyPr/>
                    <a:lstStyle/>
                    <a:p>
                      <a:pPr algn="ctr"/>
                      <a:r>
                        <a:rPr lang="en-US" sz="1800" b="1" dirty="0" smtClean="0"/>
                        <a:t>5-15</a:t>
                      </a:r>
                      <a:endParaRPr lang="en-IN" sz="1800" b="1" dirty="0">
                        <a:latin typeface="Times New Roman" pitchFamily="18" charset="0"/>
                        <a:cs typeface="Times New Roman" pitchFamily="18" charset="0"/>
                      </a:endParaRPr>
                    </a:p>
                  </a:txBody>
                  <a:tcPr/>
                </a:tc>
              </a:tr>
              <a:tr h="345913">
                <a:tc>
                  <a:txBody>
                    <a:bodyPr/>
                    <a:lstStyle/>
                    <a:p>
                      <a:r>
                        <a:rPr lang="en-US" sz="1800" b="1" dirty="0" smtClean="0"/>
                        <a:t>5</a:t>
                      </a:r>
                      <a:endParaRPr lang="en-IN" sz="1800" b="1" dirty="0">
                        <a:latin typeface="Times New Roman" pitchFamily="18" charset="0"/>
                        <a:cs typeface="Times New Roman" pitchFamily="18" charset="0"/>
                      </a:endParaRPr>
                    </a:p>
                  </a:txBody>
                  <a:tcPr/>
                </a:tc>
                <a:tc>
                  <a:txBody>
                    <a:bodyPr/>
                    <a:lstStyle/>
                    <a:p>
                      <a:r>
                        <a:rPr lang="en-US" sz="1800" b="1" dirty="0" smtClean="0"/>
                        <a:t>Area covered micro</a:t>
                      </a:r>
                      <a:r>
                        <a:rPr lang="en-US" sz="1800" b="1" baseline="0" dirty="0" smtClean="0"/>
                        <a:t> irrigation system increase</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US" sz="1800" b="1" dirty="0" smtClean="0">
                        <a:latin typeface="Times New Roman" pitchFamily="18" charset="0"/>
                        <a:cs typeface="Times New Roman" pitchFamily="18" charset="0"/>
                      </a:endParaRPr>
                    </a:p>
                  </a:txBody>
                  <a:tcPr/>
                </a:tc>
                <a:tc>
                  <a:txBody>
                    <a:bodyPr/>
                    <a:lstStyle/>
                    <a:p>
                      <a:pPr algn="ctr"/>
                      <a:r>
                        <a:rPr lang="en-US" sz="1800" b="1" dirty="0" smtClean="0"/>
                        <a:t>10-20</a:t>
                      </a:r>
                      <a:endParaRPr lang="en-IN" sz="1800" b="1" dirty="0">
                        <a:latin typeface="Times New Roman" pitchFamily="18" charset="0"/>
                        <a:cs typeface="Times New Roman" pitchFamily="18" charset="0"/>
                      </a:endParaRPr>
                    </a:p>
                  </a:txBody>
                  <a:tcPr/>
                </a:tc>
                <a:tc>
                  <a:txBody>
                    <a:bodyPr/>
                    <a:lstStyle/>
                    <a:p>
                      <a:pPr algn="ctr"/>
                      <a:r>
                        <a:rPr lang="en-US" sz="1800" b="1" dirty="0" smtClean="0"/>
                        <a:t>10-20</a:t>
                      </a:r>
                      <a:endParaRPr lang="en-IN" sz="1800" b="1" dirty="0">
                        <a:latin typeface="Times New Roman" pitchFamily="18" charset="0"/>
                        <a:cs typeface="Times New Roman" pitchFamily="18" charset="0"/>
                      </a:endParaRPr>
                    </a:p>
                  </a:txBody>
                  <a:tcPr/>
                </a:tc>
              </a:tr>
              <a:tr h="347942">
                <a:tc>
                  <a:txBody>
                    <a:bodyPr/>
                    <a:lstStyle/>
                    <a:p>
                      <a:r>
                        <a:rPr lang="en-US" sz="1800" b="1" dirty="0" smtClean="0"/>
                        <a:t>6</a:t>
                      </a:r>
                      <a:endParaRPr lang="en-IN" sz="1800" b="1" dirty="0">
                        <a:latin typeface="Times New Roman" pitchFamily="18" charset="0"/>
                        <a:cs typeface="Times New Roman" pitchFamily="18" charset="0"/>
                      </a:endParaRPr>
                    </a:p>
                  </a:txBody>
                  <a:tcPr/>
                </a:tc>
                <a:tc>
                  <a:txBody>
                    <a:bodyPr/>
                    <a:lstStyle/>
                    <a:p>
                      <a:r>
                        <a:rPr lang="en-US" sz="1800" b="1" dirty="0" smtClean="0"/>
                        <a:t>Demonstration of new technology (increase)</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US" sz="1800" b="1" dirty="0" smtClean="0">
                        <a:latin typeface="Times New Roman" pitchFamily="18" charset="0"/>
                        <a:cs typeface="Times New Roman" pitchFamily="18" charset="0"/>
                      </a:endParaRPr>
                    </a:p>
                  </a:txBody>
                  <a:tcPr/>
                </a:tc>
                <a:tc>
                  <a:txBody>
                    <a:bodyPr/>
                    <a:lstStyle/>
                    <a:p>
                      <a:pPr algn="ctr"/>
                      <a:r>
                        <a:rPr lang="en-US" sz="1800" b="1" dirty="0" smtClean="0"/>
                        <a:t>5</a:t>
                      </a:r>
                      <a:endParaRPr lang="en-IN" sz="1800" b="1" dirty="0">
                        <a:latin typeface="Times New Roman" pitchFamily="18" charset="0"/>
                        <a:cs typeface="Times New Roman" pitchFamily="18" charset="0"/>
                      </a:endParaRPr>
                    </a:p>
                  </a:txBody>
                  <a:tcPr/>
                </a:tc>
                <a:tc>
                  <a:txBody>
                    <a:bodyPr/>
                    <a:lstStyle/>
                    <a:p>
                      <a:pPr algn="ctr"/>
                      <a:r>
                        <a:rPr lang="en-US" sz="1800" b="1" dirty="0" smtClean="0"/>
                        <a:t>5</a:t>
                      </a:r>
                      <a:endParaRPr lang="en-IN" sz="1800" b="1" dirty="0">
                        <a:latin typeface="Times New Roman" pitchFamily="18" charset="0"/>
                        <a:cs typeface="Times New Roman" pitchFamily="18" charset="0"/>
                      </a:endParaRPr>
                    </a:p>
                  </a:txBody>
                  <a:tcPr/>
                </a:tc>
              </a:tr>
              <a:tr h="345913">
                <a:tc>
                  <a:txBody>
                    <a:bodyPr/>
                    <a:lstStyle/>
                    <a:p>
                      <a:r>
                        <a:rPr lang="en-US" sz="1800" b="1" dirty="0" smtClean="0"/>
                        <a:t>7</a:t>
                      </a:r>
                      <a:endParaRPr lang="en-IN" sz="1800" b="1" dirty="0">
                        <a:latin typeface="Times New Roman" pitchFamily="18" charset="0"/>
                        <a:cs typeface="Times New Roman" pitchFamily="18" charset="0"/>
                      </a:endParaRPr>
                    </a:p>
                  </a:txBody>
                  <a:tcPr/>
                </a:tc>
                <a:tc>
                  <a:txBody>
                    <a:bodyPr/>
                    <a:lstStyle/>
                    <a:p>
                      <a:r>
                        <a:rPr lang="en-US" sz="1800" b="1" dirty="0" smtClean="0"/>
                        <a:t>Adoption of INM/IPM/IDM (increase)</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US" sz="1800" b="1" dirty="0" smtClean="0">
                        <a:latin typeface="Times New Roman" pitchFamily="18" charset="0"/>
                        <a:cs typeface="Times New Roman" pitchFamily="18" charset="0"/>
                      </a:endParaRPr>
                    </a:p>
                  </a:txBody>
                  <a:tcPr/>
                </a:tc>
                <a:tc>
                  <a:txBody>
                    <a:bodyPr/>
                    <a:lstStyle/>
                    <a:p>
                      <a:pPr algn="ctr"/>
                      <a:r>
                        <a:rPr lang="en-US" sz="1800" b="1" dirty="0" smtClean="0"/>
                        <a:t>20-25</a:t>
                      </a:r>
                      <a:endParaRPr lang="en-IN" sz="1800" b="1" dirty="0">
                        <a:latin typeface="Times New Roman" pitchFamily="18" charset="0"/>
                        <a:cs typeface="Times New Roman" pitchFamily="18" charset="0"/>
                      </a:endParaRPr>
                    </a:p>
                  </a:txBody>
                  <a:tcPr/>
                </a:tc>
                <a:tc>
                  <a:txBody>
                    <a:bodyPr/>
                    <a:lstStyle/>
                    <a:p>
                      <a:pPr algn="ctr"/>
                      <a:r>
                        <a:rPr lang="en-US" sz="1800" b="1" dirty="0" smtClean="0"/>
                        <a:t>20-25</a:t>
                      </a:r>
                      <a:endParaRPr lang="en-IN" sz="1800" b="1" dirty="0">
                        <a:latin typeface="Times New Roman" pitchFamily="18" charset="0"/>
                        <a:cs typeface="Times New Roman" pitchFamily="18" charset="0"/>
                      </a:endParaRPr>
                    </a:p>
                  </a:txBody>
                  <a:tcPr/>
                </a:tc>
              </a:tr>
              <a:tr h="605348">
                <a:tc>
                  <a:txBody>
                    <a:bodyPr/>
                    <a:lstStyle/>
                    <a:p>
                      <a:r>
                        <a:rPr lang="en-US" sz="1800" b="1" dirty="0" smtClean="0"/>
                        <a:t>8</a:t>
                      </a:r>
                      <a:endParaRPr lang="en-IN" sz="1800" b="1" dirty="0">
                        <a:latin typeface="Times New Roman" pitchFamily="18" charset="0"/>
                        <a:cs typeface="Times New Roman" pitchFamily="18" charset="0"/>
                      </a:endParaRPr>
                    </a:p>
                  </a:txBody>
                  <a:tcPr/>
                </a:tc>
                <a:tc>
                  <a:txBody>
                    <a:bodyPr/>
                    <a:lstStyle/>
                    <a:p>
                      <a:r>
                        <a:rPr lang="en-US" sz="1800" b="1" dirty="0" smtClean="0"/>
                        <a:t>No of farmer</a:t>
                      </a:r>
                      <a:r>
                        <a:rPr lang="en-US" sz="1800" b="1" baseline="0" dirty="0" smtClean="0"/>
                        <a:t> producers institutions (FPIs) increase</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US" sz="1800" b="1" dirty="0" smtClean="0">
                        <a:latin typeface="Times New Roman" pitchFamily="18" charset="0"/>
                        <a:cs typeface="Times New Roman" pitchFamily="18" charset="0"/>
                      </a:endParaRPr>
                    </a:p>
                  </a:txBody>
                  <a:tcPr/>
                </a:tc>
                <a:tc>
                  <a:txBody>
                    <a:bodyPr/>
                    <a:lstStyle/>
                    <a:p>
                      <a:pPr algn="ctr"/>
                      <a:r>
                        <a:rPr lang="en-US" sz="1800" b="1" dirty="0" smtClean="0"/>
                        <a:t>20 no</a:t>
                      </a:r>
                      <a:endParaRPr lang="en-IN" sz="1800" b="1" dirty="0">
                        <a:latin typeface="Times New Roman" pitchFamily="18" charset="0"/>
                        <a:cs typeface="Times New Roman" pitchFamily="18" charset="0"/>
                      </a:endParaRPr>
                    </a:p>
                  </a:txBody>
                  <a:tcPr/>
                </a:tc>
                <a:tc>
                  <a:txBody>
                    <a:bodyPr/>
                    <a:lstStyle/>
                    <a:p>
                      <a:pPr algn="ctr"/>
                      <a:r>
                        <a:rPr lang="en-US" sz="1800" b="1" dirty="0" smtClean="0"/>
                        <a:t>20 no</a:t>
                      </a:r>
                      <a:endParaRPr lang="en-IN" sz="1800" b="1" dirty="0">
                        <a:latin typeface="Times New Roman" pitchFamily="18" charset="0"/>
                        <a:cs typeface="Times New Roman" pitchFamily="18" charset="0"/>
                      </a:endParaRPr>
                    </a:p>
                  </a:txBody>
                  <a:tcPr/>
                </a:tc>
              </a:tr>
              <a:tr h="359778">
                <a:tc>
                  <a:txBody>
                    <a:bodyPr/>
                    <a:lstStyle/>
                    <a:p>
                      <a:r>
                        <a:rPr lang="en-US" sz="1800" b="1" dirty="0" smtClean="0"/>
                        <a:t>9</a:t>
                      </a:r>
                      <a:endParaRPr lang="en-IN" sz="1800" b="1" dirty="0">
                        <a:latin typeface="Times New Roman" pitchFamily="18" charset="0"/>
                        <a:cs typeface="Times New Roman" pitchFamily="18" charset="0"/>
                      </a:endParaRPr>
                    </a:p>
                  </a:txBody>
                  <a:tcPr/>
                </a:tc>
                <a:tc>
                  <a:txBody>
                    <a:bodyPr/>
                    <a:lstStyle/>
                    <a:p>
                      <a:r>
                        <a:rPr lang="en-US" sz="1800" b="1" dirty="0" smtClean="0"/>
                        <a:t>Local innovations in watershed (increase)</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US" sz="1800" b="1" dirty="0" smtClean="0">
                        <a:latin typeface="Times New Roman" pitchFamily="18" charset="0"/>
                        <a:cs typeface="Times New Roman" pitchFamily="18" charset="0"/>
                      </a:endParaRPr>
                    </a:p>
                  </a:txBody>
                  <a:tcPr/>
                </a:tc>
                <a:tc>
                  <a:txBody>
                    <a:bodyPr/>
                    <a:lstStyle/>
                    <a:p>
                      <a:pPr algn="ctr"/>
                      <a:r>
                        <a:rPr lang="en-US" sz="1800" b="1" dirty="0" smtClean="0"/>
                        <a:t>2-5 no</a:t>
                      </a:r>
                      <a:endParaRPr lang="en-IN" sz="1800" b="1" dirty="0">
                        <a:latin typeface="Times New Roman" pitchFamily="18" charset="0"/>
                        <a:cs typeface="Times New Roman" pitchFamily="18" charset="0"/>
                      </a:endParaRPr>
                    </a:p>
                  </a:txBody>
                  <a:tcPr/>
                </a:tc>
                <a:tc>
                  <a:txBody>
                    <a:bodyPr/>
                    <a:lstStyle/>
                    <a:p>
                      <a:pPr algn="ctr"/>
                      <a:r>
                        <a:rPr lang="en-US" sz="1800" b="1" dirty="0" smtClean="0"/>
                        <a:t>2-5 no</a:t>
                      </a:r>
                      <a:endParaRPr lang="en-IN" sz="1800" b="1" dirty="0">
                        <a:latin typeface="Times New Roman" pitchFamily="18" charset="0"/>
                        <a:cs typeface="Times New Roman" pitchFamily="18" charset="0"/>
                      </a:endParaRPr>
                    </a:p>
                  </a:txBody>
                  <a:tcPr/>
                </a:tc>
              </a:tr>
              <a:tr h="688012">
                <a:tc>
                  <a:txBody>
                    <a:bodyPr/>
                    <a:lstStyle/>
                    <a:p>
                      <a:r>
                        <a:rPr lang="en-US" sz="1800" b="1" dirty="0" smtClean="0"/>
                        <a:t>10</a:t>
                      </a:r>
                      <a:endParaRPr lang="en-IN" sz="1800" b="1" dirty="0">
                        <a:latin typeface="Times New Roman" pitchFamily="18" charset="0"/>
                        <a:cs typeface="Times New Roman" pitchFamily="18" charset="0"/>
                      </a:endParaRPr>
                    </a:p>
                  </a:txBody>
                  <a:tcPr/>
                </a:tc>
                <a:tc>
                  <a:txBody>
                    <a:bodyPr/>
                    <a:lstStyle/>
                    <a:p>
                      <a:r>
                        <a:rPr lang="en-US" sz="1800" b="1" dirty="0" smtClean="0"/>
                        <a:t>Farmers aware about climate change impacts (increase)</a:t>
                      </a:r>
                      <a:endParaRPr lang="en-IN" sz="1800" b="1" dirty="0">
                        <a:latin typeface="Times New Roman" pitchFamily="18" charset="0"/>
                        <a:cs typeface="Times New Roman" pitchFamily="18" charset="0"/>
                      </a:endParaRPr>
                    </a:p>
                  </a:txBody>
                  <a:tcPr/>
                </a:tc>
                <a:tc>
                  <a:txBody>
                    <a:bodyPr/>
                    <a:lstStyle/>
                    <a:p>
                      <a:pPr algn="ctr"/>
                      <a:r>
                        <a:rPr lang="en-US" sz="1800" b="1" dirty="0" smtClean="0"/>
                        <a:t>5yrs</a:t>
                      </a:r>
                      <a:endParaRPr lang="en-US" sz="1800" b="1" dirty="0" smtClean="0">
                        <a:latin typeface="Times New Roman" pitchFamily="18" charset="0"/>
                        <a:cs typeface="Times New Roman" pitchFamily="18" charset="0"/>
                      </a:endParaRPr>
                    </a:p>
                  </a:txBody>
                  <a:tcPr/>
                </a:tc>
                <a:tc>
                  <a:txBody>
                    <a:bodyPr/>
                    <a:lstStyle/>
                    <a:p>
                      <a:pPr algn="ctr"/>
                      <a:r>
                        <a:rPr lang="en-US" sz="1800" b="1" dirty="0" smtClean="0"/>
                        <a:t>15-20</a:t>
                      </a:r>
                      <a:endParaRPr lang="en-IN" sz="1800" b="1" dirty="0">
                        <a:latin typeface="Times New Roman" pitchFamily="18" charset="0"/>
                        <a:cs typeface="Times New Roman" pitchFamily="18" charset="0"/>
                      </a:endParaRPr>
                    </a:p>
                  </a:txBody>
                  <a:tcPr/>
                </a:tc>
                <a:tc>
                  <a:txBody>
                    <a:bodyPr/>
                    <a:lstStyle/>
                    <a:p>
                      <a:pPr algn="ctr"/>
                      <a:r>
                        <a:rPr lang="en-US" sz="1800" b="1" dirty="0" smtClean="0"/>
                        <a:t>15-20</a:t>
                      </a:r>
                      <a:endParaRPr lang="en-IN" sz="1800" b="1" dirty="0">
                        <a:latin typeface="Times New Roman" pitchFamily="18" charset="0"/>
                        <a:cs typeface="Times New Roman" pitchFamily="18" charset="0"/>
                      </a:endParaRPr>
                    </a:p>
                  </a:txBody>
                  <a:tcPr/>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85794"/>
          </a:xfrm>
        </p:spPr>
        <p:txBody>
          <a:bodyPr>
            <a:normAutofit/>
          </a:bodyPr>
          <a:lstStyle/>
          <a:p>
            <a:r>
              <a:rPr lang="en-US" sz="2800" b="1" dirty="0" smtClean="0">
                <a:cs typeface="Times New Roman" pitchFamily="18" charset="0"/>
              </a:rPr>
              <a:t>D. AGRICULTURE &amp; HORTICULTURE- </a:t>
            </a:r>
            <a:r>
              <a:rPr lang="en-US" sz="2800" b="1" dirty="0" err="1" smtClean="0">
                <a:cs typeface="Times New Roman" pitchFamily="18" charset="0"/>
              </a:rPr>
              <a:t>Contd</a:t>
            </a:r>
            <a:r>
              <a:rPr lang="en-US" sz="2800" b="1" dirty="0" smtClean="0">
                <a:cs typeface="Times New Roman" pitchFamily="18" charset="0"/>
              </a:rPr>
              <a:t>….</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304800" y="714357"/>
          <a:ext cx="8624918" cy="5915043"/>
        </p:xfrm>
        <a:graphic>
          <a:graphicData uri="http://schemas.openxmlformats.org/drawingml/2006/table">
            <a:tbl>
              <a:tblPr firstRow="1" bandRow="1">
                <a:tableStyleId>{69CF1AB2-1976-4502-BF36-3FF5EA218861}</a:tableStyleId>
              </a:tblPr>
              <a:tblGrid>
                <a:gridCol w="718718"/>
                <a:gridCol w="4716784"/>
                <a:gridCol w="1197914"/>
                <a:gridCol w="973305"/>
                <a:gridCol w="1018197"/>
              </a:tblGrid>
              <a:tr h="809492">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359774">
                <a:tc>
                  <a:txBody>
                    <a:bodyPr/>
                    <a:lstStyle/>
                    <a:p>
                      <a:endParaRPr lang="en-IN" dirty="0"/>
                    </a:p>
                  </a:txBody>
                  <a:tcPr/>
                </a:tc>
                <a:tc>
                  <a:txBody>
                    <a:bodyPr/>
                    <a:lstStyle/>
                    <a:p>
                      <a:endParaRPr lang="en-IN" dirty="0"/>
                    </a:p>
                  </a:txBody>
                  <a:tcPr/>
                </a:tc>
                <a:tc>
                  <a:txBody>
                    <a:bodyPr/>
                    <a:lstStyle/>
                    <a:p>
                      <a:endParaRPr lang="en-IN" dirty="0"/>
                    </a:p>
                  </a:txBody>
                  <a:tcPr/>
                </a:tc>
                <a:tc>
                  <a:txBody>
                    <a:bodyPr/>
                    <a:lstStyle/>
                    <a:p>
                      <a:r>
                        <a:rPr lang="en-US" b="1" dirty="0" smtClean="0"/>
                        <a:t>E</a:t>
                      </a:r>
                      <a:r>
                        <a:rPr lang="en-US" b="1" baseline="0" dirty="0" smtClean="0"/>
                        <a:t> R-5</a:t>
                      </a:r>
                      <a:endParaRPr lang="en-IN" b="1" dirty="0"/>
                    </a:p>
                  </a:txBody>
                  <a:tcPr/>
                </a:tc>
                <a:tc>
                  <a:txBody>
                    <a:bodyPr/>
                    <a:lstStyle/>
                    <a:p>
                      <a:r>
                        <a:rPr lang="en-US" b="1" dirty="0" smtClean="0"/>
                        <a:t>E R -6</a:t>
                      </a:r>
                      <a:endParaRPr lang="en-IN" b="1" dirty="0"/>
                    </a:p>
                  </a:txBody>
                  <a:tcPr/>
                </a:tc>
              </a:tr>
              <a:tr h="629605">
                <a:tc>
                  <a:txBody>
                    <a:bodyPr/>
                    <a:lstStyle/>
                    <a:p>
                      <a:r>
                        <a:rPr lang="en-US" sz="1800" b="1" dirty="0" smtClean="0">
                          <a:latin typeface="+mn-lt"/>
                        </a:rPr>
                        <a:t>11</a:t>
                      </a:r>
                      <a:endParaRPr lang="en-IN" sz="1800" b="1" dirty="0">
                        <a:latin typeface="+mn-lt"/>
                      </a:endParaRPr>
                    </a:p>
                  </a:txBody>
                  <a:tcPr/>
                </a:tc>
                <a:tc>
                  <a:txBody>
                    <a:bodyPr/>
                    <a:lstStyle/>
                    <a:p>
                      <a:r>
                        <a:rPr lang="en-US" sz="1800" b="1" dirty="0" smtClean="0">
                          <a:latin typeface="+mn-lt"/>
                        </a:rPr>
                        <a:t>No of farmers undergone training</a:t>
                      </a:r>
                      <a:endParaRPr lang="en-IN" sz="1800" b="1" dirty="0">
                        <a:latin typeface="+mn-lt"/>
                        <a:cs typeface="Times New Roman" pitchFamily="18" charset="0"/>
                      </a:endParaRPr>
                    </a:p>
                  </a:txBody>
                  <a:tcPr/>
                </a:tc>
                <a:tc>
                  <a:txBody>
                    <a:bodyPr/>
                    <a:lstStyle/>
                    <a:p>
                      <a:r>
                        <a:rPr lang="en-US" sz="1800" b="1" dirty="0" smtClean="0">
                          <a:latin typeface="+mn-lt"/>
                        </a:rPr>
                        <a:t>Yearly</a:t>
                      </a:r>
                      <a:endParaRPr lang="en-IN" sz="1800" b="1" dirty="0">
                        <a:latin typeface="+mn-lt"/>
                        <a:cs typeface="Times New Roman" pitchFamily="18" charset="0"/>
                      </a:endParaRPr>
                    </a:p>
                  </a:txBody>
                  <a:tcPr/>
                </a:tc>
                <a:tc gridSpan="2">
                  <a:txBody>
                    <a:bodyPr/>
                    <a:lstStyle/>
                    <a:p>
                      <a:r>
                        <a:rPr lang="en-US" sz="1800" b="1" dirty="0" smtClean="0">
                          <a:latin typeface="+mn-lt"/>
                        </a:rPr>
                        <a:t>200 farmers/ annum/watershed</a:t>
                      </a:r>
                      <a:endParaRPr lang="en-IN" sz="1800" b="1" dirty="0">
                        <a:latin typeface="+mn-lt"/>
                        <a:cs typeface="Times New Roman" pitchFamily="18" charset="0"/>
                      </a:endParaRPr>
                    </a:p>
                  </a:txBody>
                  <a:tcPr/>
                </a:tc>
                <a:tc hMerge="1">
                  <a:txBody>
                    <a:bodyPr/>
                    <a:lstStyle/>
                    <a:p>
                      <a:endParaRPr lang="en-IN" dirty="0"/>
                    </a:p>
                  </a:txBody>
                  <a:tcPr/>
                </a:tc>
              </a:tr>
              <a:tr h="629605">
                <a:tc>
                  <a:txBody>
                    <a:bodyPr/>
                    <a:lstStyle/>
                    <a:p>
                      <a:r>
                        <a:rPr lang="en-US" sz="1800" b="1" dirty="0" smtClean="0">
                          <a:latin typeface="+mn-lt"/>
                        </a:rPr>
                        <a:t>12</a:t>
                      </a:r>
                      <a:endParaRPr lang="en-IN" sz="1800" b="1" dirty="0">
                        <a:latin typeface="+mn-lt"/>
                      </a:endParaRPr>
                    </a:p>
                  </a:txBody>
                  <a:tcPr/>
                </a:tc>
                <a:tc>
                  <a:txBody>
                    <a:bodyPr/>
                    <a:lstStyle/>
                    <a:p>
                      <a:r>
                        <a:rPr lang="en-US" sz="1800" b="1" dirty="0" smtClean="0">
                          <a:latin typeface="+mn-lt"/>
                        </a:rPr>
                        <a:t>Participation</a:t>
                      </a:r>
                      <a:r>
                        <a:rPr lang="en-US" sz="1800" b="1" baseline="0" dirty="0" smtClean="0">
                          <a:latin typeface="+mn-lt"/>
                        </a:rPr>
                        <a:t> in exposure visits</a:t>
                      </a:r>
                      <a:endParaRPr lang="en-IN" sz="1800" b="1" dirty="0">
                        <a:latin typeface="+mn-lt"/>
                        <a:cs typeface="Times New Roman" pitchFamily="18" charset="0"/>
                      </a:endParaRPr>
                    </a:p>
                  </a:txBody>
                  <a:tcPr/>
                </a:tc>
                <a:tc>
                  <a:txBody>
                    <a:bodyPr/>
                    <a:lstStyle/>
                    <a:p>
                      <a:r>
                        <a:rPr lang="en-US" sz="1800" b="1" dirty="0" smtClean="0">
                          <a:latin typeface="+mn-lt"/>
                        </a:rPr>
                        <a:t>Yearly</a:t>
                      </a:r>
                      <a:endParaRPr lang="en-IN" sz="1800" b="1" dirty="0">
                        <a:latin typeface="+mn-lt"/>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mn-lt"/>
                        </a:rPr>
                        <a:t>200 farmers/ annum/watershed</a:t>
                      </a:r>
                      <a:endParaRPr lang="en-IN" sz="1800" b="1" dirty="0">
                        <a:latin typeface="+mn-lt"/>
                        <a:cs typeface="Times New Roman" pitchFamily="18" charset="0"/>
                      </a:endParaRPr>
                    </a:p>
                  </a:txBody>
                  <a:tcPr/>
                </a:tc>
                <a:tc hMerge="1">
                  <a:txBody>
                    <a:bodyPr/>
                    <a:lstStyle/>
                    <a:p>
                      <a:endParaRPr lang="en-IN" dirty="0"/>
                    </a:p>
                  </a:txBody>
                  <a:tcPr/>
                </a:tc>
              </a:tr>
              <a:tr h="555747">
                <a:tc>
                  <a:txBody>
                    <a:bodyPr/>
                    <a:lstStyle/>
                    <a:p>
                      <a:r>
                        <a:rPr lang="en-US" sz="1800" b="1" dirty="0" smtClean="0">
                          <a:latin typeface="+mn-lt"/>
                        </a:rPr>
                        <a:t>13</a:t>
                      </a:r>
                      <a:endParaRPr lang="en-IN" sz="1800" b="1" dirty="0">
                        <a:latin typeface="+mn-lt"/>
                      </a:endParaRPr>
                    </a:p>
                  </a:txBody>
                  <a:tcPr/>
                </a:tc>
                <a:tc>
                  <a:txBody>
                    <a:bodyPr/>
                    <a:lstStyle/>
                    <a:p>
                      <a:r>
                        <a:rPr lang="en-US" sz="1800" b="1" dirty="0" err="1" smtClean="0">
                          <a:latin typeface="+mn-lt"/>
                        </a:rPr>
                        <a:t>Mechanisation</a:t>
                      </a:r>
                      <a:r>
                        <a:rPr lang="en-US" sz="1800" b="1" dirty="0" smtClean="0">
                          <a:latin typeface="+mn-lt"/>
                        </a:rPr>
                        <a:t>, RCTs increased</a:t>
                      </a:r>
                      <a:endParaRPr lang="en-IN" sz="1800" b="1" dirty="0">
                        <a:latin typeface="+mn-lt"/>
                        <a:cs typeface="Times New Roman" pitchFamily="18" charset="0"/>
                      </a:endParaRPr>
                    </a:p>
                  </a:txBody>
                  <a:tcPr/>
                </a:tc>
                <a:tc>
                  <a:txBody>
                    <a:bodyPr/>
                    <a:lstStyle/>
                    <a:p>
                      <a:pPr algn="ctr"/>
                      <a:r>
                        <a:rPr lang="en-US" sz="1800" b="1" dirty="0" smtClean="0">
                          <a:latin typeface="+mn-lt"/>
                        </a:rPr>
                        <a:t>5yr</a:t>
                      </a:r>
                      <a:endParaRPr lang="en-IN" sz="1800" b="1" dirty="0">
                        <a:latin typeface="+mn-lt"/>
                        <a:cs typeface="Times New Roman" pitchFamily="18" charset="0"/>
                      </a:endParaRPr>
                    </a:p>
                  </a:txBody>
                  <a:tcPr/>
                </a:tc>
                <a:tc>
                  <a:txBody>
                    <a:bodyPr/>
                    <a:lstStyle/>
                    <a:p>
                      <a:pPr algn="ctr"/>
                      <a:r>
                        <a:rPr lang="en-US" sz="1800" b="1" dirty="0" smtClean="0">
                          <a:latin typeface="+mn-lt"/>
                        </a:rPr>
                        <a:t>10-15</a:t>
                      </a:r>
                      <a:endParaRPr lang="en-IN" sz="1800" b="1" dirty="0">
                        <a:latin typeface="+mn-lt"/>
                        <a:cs typeface="Times New Roman" pitchFamily="18" charset="0"/>
                      </a:endParaRPr>
                    </a:p>
                  </a:txBody>
                  <a:tcPr/>
                </a:tc>
                <a:tc>
                  <a:txBody>
                    <a:bodyPr/>
                    <a:lstStyle/>
                    <a:p>
                      <a:pPr algn="ctr"/>
                      <a:r>
                        <a:rPr lang="en-US" sz="1800" b="1" dirty="0" smtClean="0">
                          <a:latin typeface="+mn-lt"/>
                        </a:rPr>
                        <a:t>10-15</a:t>
                      </a:r>
                      <a:endParaRPr lang="en-IN" sz="1800" b="1" dirty="0">
                        <a:latin typeface="+mn-lt"/>
                        <a:cs typeface="Times New Roman" pitchFamily="18" charset="0"/>
                      </a:endParaRPr>
                    </a:p>
                  </a:txBody>
                  <a:tcPr/>
                </a:tc>
              </a:tr>
              <a:tr h="555747">
                <a:tc rowSpan="2">
                  <a:txBody>
                    <a:bodyPr/>
                    <a:lstStyle/>
                    <a:p>
                      <a:r>
                        <a:rPr lang="en-US" sz="1800" b="1" dirty="0" smtClean="0">
                          <a:latin typeface="+mn-lt"/>
                        </a:rPr>
                        <a:t>14</a:t>
                      </a:r>
                      <a:endParaRPr lang="en-IN" sz="1800" b="1" dirty="0">
                        <a:latin typeface="+mn-lt"/>
                      </a:endParaRPr>
                    </a:p>
                  </a:txBody>
                  <a:tcPr/>
                </a:tc>
                <a:tc rowSpan="2">
                  <a:txBody>
                    <a:bodyPr/>
                    <a:lstStyle/>
                    <a:p>
                      <a:r>
                        <a:rPr lang="en-US" sz="1800" b="1" dirty="0" smtClean="0">
                          <a:latin typeface="+mn-lt"/>
                        </a:rPr>
                        <a:t>Cropping</a:t>
                      </a:r>
                      <a:r>
                        <a:rPr lang="en-US" sz="1800" b="1" baseline="0" dirty="0" smtClean="0">
                          <a:latin typeface="+mn-lt"/>
                        </a:rPr>
                        <a:t> intensity-Double and </a:t>
                      </a:r>
                      <a:r>
                        <a:rPr lang="en-US" sz="1800" b="1" baseline="0" dirty="0" err="1" smtClean="0">
                          <a:latin typeface="+mn-lt"/>
                        </a:rPr>
                        <a:t>tripple</a:t>
                      </a:r>
                      <a:r>
                        <a:rPr lang="en-US" sz="1800" b="1" baseline="0" dirty="0" smtClean="0">
                          <a:latin typeface="+mn-lt"/>
                        </a:rPr>
                        <a:t> cropping, intercropping increase</a:t>
                      </a:r>
                      <a:endParaRPr lang="en-IN" sz="1800" b="1" dirty="0">
                        <a:latin typeface="+mn-lt"/>
                        <a:cs typeface="Times New Roman" pitchFamily="18" charset="0"/>
                      </a:endParaRPr>
                    </a:p>
                  </a:txBody>
                  <a:tcPr/>
                </a:tc>
                <a:tc>
                  <a:txBody>
                    <a:bodyPr/>
                    <a:lstStyle/>
                    <a:p>
                      <a:pPr algn="ctr"/>
                      <a:r>
                        <a:rPr lang="en-US" sz="1800" b="1" dirty="0" smtClean="0">
                          <a:latin typeface="+mn-lt"/>
                        </a:rPr>
                        <a:t>3yrs</a:t>
                      </a:r>
                      <a:endParaRPr lang="en-IN" sz="1800" b="1" dirty="0">
                        <a:latin typeface="+mn-lt"/>
                        <a:cs typeface="Times New Roman" pitchFamily="18" charset="0"/>
                      </a:endParaRPr>
                    </a:p>
                  </a:txBody>
                  <a:tcPr/>
                </a:tc>
                <a:tc>
                  <a:txBody>
                    <a:bodyPr/>
                    <a:lstStyle/>
                    <a:p>
                      <a:pPr algn="ctr"/>
                      <a:r>
                        <a:rPr lang="en-US" sz="1800" b="1" dirty="0" smtClean="0">
                          <a:latin typeface="+mn-lt"/>
                        </a:rPr>
                        <a:t>20-30</a:t>
                      </a:r>
                      <a:endParaRPr lang="en-IN" sz="1800" b="1" dirty="0">
                        <a:latin typeface="+mn-lt"/>
                        <a:cs typeface="Times New Roman" pitchFamily="18" charset="0"/>
                      </a:endParaRPr>
                    </a:p>
                  </a:txBody>
                  <a:tcPr/>
                </a:tc>
                <a:tc>
                  <a:txBody>
                    <a:bodyPr/>
                    <a:lstStyle/>
                    <a:p>
                      <a:pPr algn="ctr"/>
                      <a:r>
                        <a:rPr lang="en-US" sz="1800" b="1" dirty="0" smtClean="0">
                          <a:latin typeface="+mn-lt"/>
                        </a:rPr>
                        <a:t>20-30</a:t>
                      </a:r>
                      <a:endParaRPr lang="en-IN" sz="1800" b="1" dirty="0">
                        <a:latin typeface="+mn-lt"/>
                        <a:cs typeface="Times New Roman" pitchFamily="18" charset="0"/>
                      </a:endParaRPr>
                    </a:p>
                  </a:txBody>
                  <a:tcPr/>
                </a:tc>
              </a:tr>
              <a:tr h="359774">
                <a:tc vMerge="1">
                  <a:txBody>
                    <a:bodyPr/>
                    <a:lstStyle/>
                    <a:p>
                      <a:endParaRPr lang="en-IN" dirty="0"/>
                    </a:p>
                  </a:txBody>
                  <a:tcPr/>
                </a:tc>
                <a:tc vMerge="1">
                  <a:txBody>
                    <a:bodyPr/>
                    <a:lstStyle/>
                    <a:p>
                      <a:endParaRPr lang="en-IN" dirty="0"/>
                    </a:p>
                  </a:txBody>
                  <a:tcPr/>
                </a:tc>
                <a:tc>
                  <a:txBody>
                    <a:bodyPr/>
                    <a:lstStyle/>
                    <a:p>
                      <a:pPr algn="ctr"/>
                      <a:r>
                        <a:rPr lang="en-US" sz="1800" b="1" dirty="0" smtClean="0">
                          <a:latin typeface="+mn-lt"/>
                        </a:rPr>
                        <a:t>5yrs</a:t>
                      </a:r>
                      <a:endParaRPr lang="en-US" sz="1800" b="1" dirty="0" smtClean="0">
                        <a:latin typeface="+mn-lt"/>
                        <a:cs typeface="Times New Roman" pitchFamily="18" charset="0"/>
                      </a:endParaRPr>
                    </a:p>
                  </a:txBody>
                  <a:tcPr/>
                </a:tc>
                <a:tc>
                  <a:txBody>
                    <a:bodyPr/>
                    <a:lstStyle/>
                    <a:p>
                      <a:pPr algn="ctr"/>
                      <a:r>
                        <a:rPr lang="en-US" sz="1800" b="1" dirty="0" smtClean="0">
                          <a:latin typeface="+mn-lt"/>
                        </a:rPr>
                        <a:t>30-40</a:t>
                      </a:r>
                      <a:endParaRPr lang="en-IN" sz="1800" b="1" dirty="0">
                        <a:latin typeface="+mn-lt"/>
                        <a:cs typeface="Times New Roman" pitchFamily="18" charset="0"/>
                      </a:endParaRPr>
                    </a:p>
                  </a:txBody>
                  <a:tcPr/>
                </a:tc>
                <a:tc>
                  <a:txBody>
                    <a:bodyPr/>
                    <a:lstStyle/>
                    <a:p>
                      <a:pPr algn="ctr"/>
                      <a:r>
                        <a:rPr lang="en-US" sz="1800" b="1" dirty="0" smtClean="0">
                          <a:latin typeface="+mn-lt"/>
                        </a:rPr>
                        <a:t>30-40</a:t>
                      </a:r>
                      <a:endParaRPr lang="en-IN" sz="1800" b="1" dirty="0">
                        <a:latin typeface="+mn-lt"/>
                        <a:cs typeface="Times New Roman" pitchFamily="18" charset="0"/>
                      </a:endParaRPr>
                    </a:p>
                  </a:txBody>
                  <a:tcPr/>
                </a:tc>
              </a:tr>
              <a:tr h="359774">
                <a:tc>
                  <a:txBody>
                    <a:bodyPr/>
                    <a:lstStyle/>
                    <a:p>
                      <a:r>
                        <a:rPr lang="en-US" sz="1800" b="1" dirty="0" smtClean="0">
                          <a:latin typeface="+mn-lt"/>
                        </a:rPr>
                        <a:t>15</a:t>
                      </a:r>
                      <a:endParaRPr lang="en-IN" sz="1800" b="1" dirty="0">
                        <a:latin typeface="+mn-lt"/>
                      </a:endParaRPr>
                    </a:p>
                  </a:txBody>
                  <a:tcPr/>
                </a:tc>
                <a:tc>
                  <a:txBody>
                    <a:bodyPr/>
                    <a:lstStyle/>
                    <a:p>
                      <a:r>
                        <a:rPr lang="en-US" sz="1800" b="1" dirty="0" smtClean="0">
                          <a:latin typeface="+mn-lt"/>
                        </a:rPr>
                        <a:t>Improvement</a:t>
                      </a:r>
                      <a:r>
                        <a:rPr lang="en-US" sz="1800" b="1" baseline="0" dirty="0" smtClean="0">
                          <a:latin typeface="+mn-lt"/>
                        </a:rPr>
                        <a:t> in productivity for various crops</a:t>
                      </a:r>
                      <a:endParaRPr lang="en-IN" sz="1800" b="1" dirty="0">
                        <a:latin typeface="+mn-lt"/>
                        <a:cs typeface="Times New Roman" pitchFamily="18" charset="0"/>
                      </a:endParaRPr>
                    </a:p>
                  </a:txBody>
                  <a:tcPr/>
                </a:tc>
                <a:tc>
                  <a:txBody>
                    <a:bodyPr/>
                    <a:lstStyle/>
                    <a:p>
                      <a:pPr algn="ctr"/>
                      <a:r>
                        <a:rPr lang="en-US" sz="1800" b="1" dirty="0" smtClean="0">
                          <a:latin typeface="+mn-lt"/>
                        </a:rPr>
                        <a:t>3yrs</a:t>
                      </a:r>
                      <a:endParaRPr lang="en-US" sz="1800" b="1" dirty="0" smtClean="0">
                        <a:latin typeface="+mn-lt"/>
                        <a:cs typeface="Times New Roman" pitchFamily="18" charset="0"/>
                      </a:endParaRPr>
                    </a:p>
                  </a:txBody>
                  <a:tcPr/>
                </a:tc>
                <a:tc>
                  <a:txBody>
                    <a:bodyPr/>
                    <a:lstStyle/>
                    <a:p>
                      <a:pPr algn="ctr"/>
                      <a:endParaRPr lang="en-IN" sz="1800" b="1" dirty="0">
                        <a:latin typeface="+mn-lt"/>
                        <a:cs typeface="Times New Roman" pitchFamily="18" charset="0"/>
                      </a:endParaRPr>
                    </a:p>
                  </a:txBody>
                  <a:tcPr/>
                </a:tc>
                <a:tc>
                  <a:txBody>
                    <a:bodyPr/>
                    <a:lstStyle/>
                    <a:p>
                      <a:pPr algn="ctr"/>
                      <a:endParaRPr lang="en-IN" sz="1800" b="1" dirty="0">
                        <a:latin typeface="+mn-lt"/>
                        <a:cs typeface="Times New Roman" pitchFamily="18" charset="0"/>
                      </a:endParaRPr>
                    </a:p>
                  </a:txBody>
                  <a:tcPr/>
                </a:tc>
              </a:tr>
              <a:tr h="359774">
                <a:tc>
                  <a:txBody>
                    <a:bodyPr/>
                    <a:lstStyle/>
                    <a:p>
                      <a:endParaRPr lang="en-IN" sz="1800" b="1" dirty="0">
                        <a:latin typeface="+mn-lt"/>
                      </a:endParaRPr>
                    </a:p>
                  </a:txBody>
                  <a:tcPr/>
                </a:tc>
                <a:tc>
                  <a:txBody>
                    <a:bodyPr/>
                    <a:lstStyle/>
                    <a:p>
                      <a:r>
                        <a:rPr lang="en-US" sz="1800" b="1" dirty="0" smtClean="0">
                          <a:latin typeface="+mn-lt"/>
                        </a:rPr>
                        <a:t>Cereals</a:t>
                      </a:r>
                      <a:endParaRPr lang="en-IN" sz="1800" b="1" dirty="0">
                        <a:latin typeface="+mn-lt"/>
                        <a:cs typeface="Times New Roman" pitchFamily="18" charset="0"/>
                      </a:endParaRPr>
                    </a:p>
                  </a:txBody>
                  <a:tcPr/>
                </a:tc>
                <a:tc>
                  <a:txBody>
                    <a:bodyPr/>
                    <a:lstStyle/>
                    <a:p>
                      <a:pPr algn="ctr"/>
                      <a:r>
                        <a:rPr lang="en-US" sz="1800" b="1" dirty="0" smtClean="0">
                          <a:latin typeface="+mn-lt"/>
                        </a:rPr>
                        <a:t>5yrs</a:t>
                      </a:r>
                      <a:endParaRPr lang="en-US" sz="1800" b="1" dirty="0" smtClean="0">
                        <a:latin typeface="+mn-lt"/>
                        <a:cs typeface="Times New Roman" pitchFamily="18" charset="0"/>
                      </a:endParaRPr>
                    </a:p>
                  </a:txBody>
                  <a:tcPr/>
                </a:tc>
                <a:tc>
                  <a:txBody>
                    <a:bodyPr/>
                    <a:lstStyle/>
                    <a:p>
                      <a:pPr algn="ctr"/>
                      <a:endParaRPr lang="en-IN" sz="1800" b="1" dirty="0">
                        <a:latin typeface="+mn-lt"/>
                        <a:cs typeface="Times New Roman" pitchFamily="18" charset="0"/>
                      </a:endParaRPr>
                    </a:p>
                  </a:txBody>
                  <a:tcPr/>
                </a:tc>
                <a:tc>
                  <a:txBody>
                    <a:bodyPr/>
                    <a:lstStyle/>
                    <a:p>
                      <a:pPr algn="ctr"/>
                      <a:endParaRPr lang="en-IN" sz="1800" b="1" dirty="0">
                        <a:latin typeface="+mn-lt"/>
                        <a:cs typeface="Times New Roman" pitchFamily="18" charset="0"/>
                      </a:endParaRPr>
                    </a:p>
                  </a:txBody>
                  <a:tcPr/>
                </a:tc>
              </a:tr>
              <a:tr h="399189">
                <a:tc>
                  <a:txBody>
                    <a:bodyPr/>
                    <a:lstStyle/>
                    <a:p>
                      <a:endParaRPr lang="en-IN" sz="1800" b="1" dirty="0">
                        <a:latin typeface="+mn-lt"/>
                      </a:endParaRPr>
                    </a:p>
                  </a:txBody>
                  <a:tcPr/>
                </a:tc>
                <a:tc>
                  <a:txBody>
                    <a:bodyPr/>
                    <a:lstStyle/>
                    <a:p>
                      <a:r>
                        <a:rPr lang="en-US" sz="1800" b="1" dirty="0" smtClean="0">
                          <a:latin typeface="+mn-lt"/>
                        </a:rPr>
                        <a:t>Pulses</a:t>
                      </a:r>
                      <a:endParaRPr lang="en-IN" sz="1800" b="1" dirty="0">
                        <a:latin typeface="+mn-lt"/>
                        <a:cs typeface="Times New Roman" pitchFamily="18" charset="0"/>
                      </a:endParaRPr>
                    </a:p>
                  </a:txBody>
                  <a:tcPr/>
                </a:tc>
                <a:tc>
                  <a:txBody>
                    <a:bodyPr/>
                    <a:lstStyle/>
                    <a:p>
                      <a:endParaRPr lang="en-US" sz="1800" b="1" dirty="0" smtClean="0">
                        <a:latin typeface="+mn-lt"/>
                        <a:cs typeface="Times New Roman" pitchFamily="18" charset="0"/>
                      </a:endParaRPr>
                    </a:p>
                  </a:txBody>
                  <a:tcPr/>
                </a:tc>
                <a:tc>
                  <a:txBody>
                    <a:bodyPr/>
                    <a:lstStyle/>
                    <a:p>
                      <a:endParaRPr lang="en-IN" sz="1800" b="1" dirty="0">
                        <a:latin typeface="+mn-lt"/>
                        <a:cs typeface="Times New Roman" pitchFamily="18" charset="0"/>
                      </a:endParaRPr>
                    </a:p>
                  </a:txBody>
                  <a:tcPr/>
                </a:tc>
                <a:tc>
                  <a:txBody>
                    <a:bodyPr/>
                    <a:lstStyle/>
                    <a:p>
                      <a:endParaRPr lang="en-IN" sz="1800" b="1" dirty="0">
                        <a:latin typeface="+mn-lt"/>
                        <a:cs typeface="Times New Roman" pitchFamily="18" charset="0"/>
                      </a:endParaRPr>
                    </a:p>
                  </a:txBody>
                  <a:tcPr/>
                </a:tc>
              </a:tr>
              <a:tr h="359774">
                <a:tc>
                  <a:txBody>
                    <a:bodyPr/>
                    <a:lstStyle/>
                    <a:p>
                      <a:endParaRPr lang="en-IN" sz="1800" b="1" dirty="0">
                        <a:latin typeface="+mn-lt"/>
                      </a:endParaRPr>
                    </a:p>
                  </a:txBody>
                  <a:tcPr/>
                </a:tc>
                <a:tc>
                  <a:txBody>
                    <a:bodyPr/>
                    <a:lstStyle/>
                    <a:p>
                      <a:r>
                        <a:rPr lang="en-US" sz="1800" b="1" dirty="0" smtClean="0">
                          <a:latin typeface="+mn-lt"/>
                        </a:rPr>
                        <a:t>Oil seeds</a:t>
                      </a:r>
                      <a:endParaRPr lang="en-IN" sz="1800" b="1" dirty="0">
                        <a:latin typeface="+mn-lt"/>
                        <a:cs typeface="Times New Roman" pitchFamily="18" charset="0"/>
                      </a:endParaRPr>
                    </a:p>
                  </a:txBody>
                  <a:tcPr/>
                </a:tc>
                <a:tc>
                  <a:txBody>
                    <a:bodyPr/>
                    <a:lstStyle/>
                    <a:p>
                      <a:endParaRPr lang="en-US" sz="1800" b="1" dirty="0" smtClean="0">
                        <a:latin typeface="+mn-lt"/>
                        <a:cs typeface="Times New Roman" pitchFamily="18" charset="0"/>
                      </a:endParaRPr>
                    </a:p>
                  </a:txBody>
                  <a:tcPr/>
                </a:tc>
                <a:tc>
                  <a:txBody>
                    <a:bodyPr/>
                    <a:lstStyle/>
                    <a:p>
                      <a:endParaRPr lang="en-IN" sz="1800" b="1" dirty="0">
                        <a:latin typeface="+mn-lt"/>
                        <a:cs typeface="Times New Roman" pitchFamily="18" charset="0"/>
                      </a:endParaRPr>
                    </a:p>
                  </a:txBody>
                  <a:tcPr/>
                </a:tc>
                <a:tc>
                  <a:txBody>
                    <a:bodyPr/>
                    <a:lstStyle/>
                    <a:p>
                      <a:endParaRPr lang="en-IN" sz="1800" b="1" dirty="0">
                        <a:latin typeface="+mn-lt"/>
                        <a:cs typeface="Times New Roman" pitchFamily="18" charset="0"/>
                      </a:endParaRPr>
                    </a:p>
                  </a:txBody>
                  <a:tcPr/>
                </a:tc>
              </a:tr>
              <a:tr h="472440">
                <a:tc>
                  <a:txBody>
                    <a:bodyPr/>
                    <a:lstStyle/>
                    <a:p>
                      <a:endParaRPr lang="en-IN" sz="1800" b="1" dirty="0">
                        <a:latin typeface="+mn-lt"/>
                      </a:endParaRPr>
                    </a:p>
                  </a:txBody>
                  <a:tcPr/>
                </a:tc>
                <a:tc>
                  <a:txBody>
                    <a:bodyPr/>
                    <a:lstStyle/>
                    <a:p>
                      <a:r>
                        <a:rPr lang="en-US" sz="1800" b="1" dirty="0" smtClean="0">
                          <a:latin typeface="+mn-lt"/>
                        </a:rPr>
                        <a:t>Cash crops etc</a:t>
                      </a:r>
                      <a:endParaRPr lang="en-IN" sz="1800" b="1" dirty="0">
                        <a:latin typeface="+mn-lt"/>
                        <a:cs typeface="Times New Roman" pitchFamily="18" charset="0"/>
                      </a:endParaRPr>
                    </a:p>
                  </a:txBody>
                  <a:tcPr/>
                </a:tc>
                <a:tc>
                  <a:txBody>
                    <a:bodyPr/>
                    <a:lstStyle/>
                    <a:p>
                      <a:endParaRPr lang="en-US" sz="1800" b="1" dirty="0" smtClean="0">
                        <a:latin typeface="+mn-lt"/>
                        <a:cs typeface="Times New Roman" pitchFamily="18" charset="0"/>
                      </a:endParaRPr>
                    </a:p>
                  </a:txBody>
                  <a:tcPr/>
                </a:tc>
                <a:tc>
                  <a:txBody>
                    <a:bodyPr/>
                    <a:lstStyle/>
                    <a:p>
                      <a:endParaRPr lang="en-IN" sz="1800" b="1" dirty="0">
                        <a:latin typeface="+mn-lt"/>
                        <a:cs typeface="Times New Roman" pitchFamily="18" charset="0"/>
                      </a:endParaRPr>
                    </a:p>
                  </a:txBody>
                  <a:tcPr/>
                </a:tc>
                <a:tc>
                  <a:txBody>
                    <a:bodyPr/>
                    <a:lstStyle/>
                    <a:p>
                      <a:endParaRPr lang="en-IN" sz="1800" b="1" dirty="0">
                        <a:latin typeface="+mn-lt"/>
                        <a:cs typeface="Times New Roman" pitchFamily="18" charset="0"/>
                      </a:endParaRPr>
                    </a:p>
                  </a:txBody>
                  <a:tcPr/>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85794"/>
          </a:xfrm>
        </p:spPr>
        <p:txBody>
          <a:bodyPr>
            <a:normAutofit/>
          </a:bodyPr>
          <a:lstStyle/>
          <a:p>
            <a:r>
              <a:rPr lang="en-US" sz="2800" b="1" dirty="0" smtClean="0">
                <a:cs typeface="Times New Roman" pitchFamily="18" charset="0"/>
              </a:rPr>
              <a:t>E. ANIMAL HUSBANDRY, DAIRY AND FISHERIES</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457200" y="714353"/>
          <a:ext cx="8458200" cy="5838846"/>
        </p:xfrm>
        <a:graphic>
          <a:graphicData uri="http://schemas.openxmlformats.org/drawingml/2006/table">
            <a:tbl>
              <a:tblPr firstRow="1" bandRow="1">
                <a:tableStyleId>{69CF1AB2-1976-4502-BF36-3FF5EA218861}</a:tableStyleId>
              </a:tblPr>
              <a:tblGrid>
                <a:gridCol w="693192"/>
                <a:gridCol w="4265952"/>
                <a:gridCol w="1185108"/>
                <a:gridCol w="1192310"/>
                <a:gridCol w="1121638"/>
              </a:tblGrid>
              <a:tr h="861469">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382875">
                <a:tc>
                  <a:txBody>
                    <a:bodyPr/>
                    <a:lstStyle/>
                    <a:p>
                      <a:endParaRPr lang="en-IN" b="1" dirty="0"/>
                    </a:p>
                  </a:txBody>
                  <a:tcPr/>
                </a:tc>
                <a:tc>
                  <a:txBody>
                    <a:bodyPr/>
                    <a:lstStyle/>
                    <a:p>
                      <a:endParaRPr lang="en-IN" b="1" dirty="0"/>
                    </a:p>
                  </a:txBody>
                  <a:tcPr/>
                </a:tc>
                <a:tc>
                  <a:txBody>
                    <a:bodyPr/>
                    <a:lstStyle/>
                    <a:p>
                      <a:endParaRPr lang="en-IN" b="1" dirty="0"/>
                    </a:p>
                  </a:txBody>
                  <a:tcPr/>
                </a:tc>
                <a:tc>
                  <a:txBody>
                    <a:bodyPr/>
                    <a:lstStyle/>
                    <a:p>
                      <a:r>
                        <a:rPr lang="en-US" b="1" dirty="0" smtClean="0"/>
                        <a:t>E</a:t>
                      </a:r>
                      <a:r>
                        <a:rPr lang="en-US" b="1" baseline="0" dirty="0" smtClean="0"/>
                        <a:t> R-5</a:t>
                      </a:r>
                      <a:endParaRPr lang="en-IN" b="1" dirty="0"/>
                    </a:p>
                  </a:txBody>
                  <a:tcPr/>
                </a:tc>
                <a:tc>
                  <a:txBody>
                    <a:bodyPr/>
                    <a:lstStyle/>
                    <a:p>
                      <a:r>
                        <a:rPr lang="en-US" b="1" dirty="0" smtClean="0"/>
                        <a:t>E R -6</a:t>
                      </a:r>
                      <a:endParaRPr lang="en-IN" b="1" dirty="0"/>
                    </a:p>
                  </a:txBody>
                  <a:tcPr/>
                </a:tc>
              </a:tr>
              <a:tr h="478594">
                <a:tc rowSpan="2">
                  <a:txBody>
                    <a:bodyPr/>
                    <a:lstStyle/>
                    <a:p>
                      <a:r>
                        <a:rPr lang="en-US" sz="2400" b="1" dirty="0" smtClean="0"/>
                        <a:t>1</a:t>
                      </a:r>
                      <a:endParaRPr lang="en-IN" sz="2400" b="1" dirty="0">
                        <a:latin typeface="Times New Roman" pitchFamily="18" charset="0"/>
                        <a:cs typeface="Times New Roman" pitchFamily="18" charset="0"/>
                      </a:endParaRPr>
                    </a:p>
                  </a:txBody>
                  <a:tcPr/>
                </a:tc>
                <a:tc rowSpan="2">
                  <a:txBody>
                    <a:bodyPr/>
                    <a:lstStyle/>
                    <a:p>
                      <a:r>
                        <a:rPr lang="en-US" sz="2400" b="1" dirty="0" smtClean="0"/>
                        <a:t>Increase in area under grasslands on CPR</a:t>
                      </a:r>
                      <a:endParaRPr lang="en-IN" sz="2400" b="1" dirty="0">
                        <a:latin typeface="Times New Roman" pitchFamily="18" charset="0"/>
                        <a:cs typeface="Times New Roman" pitchFamily="18" charset="0"/>
                      </a:endParaRPr>
                    </a:p>
                  </a:txBody>
                  <a:tcPr/>
                </a:tc>
                <a:tc>
                  <a:txBody>
                    <a:bodyPr/>
                    <a:lstStyle/>
                    <a:p>
                      <a:pPr algn="ctr"/>
                      <a:r>
                        <a:rPr lang="en-US" sz="2400" b="1" dirty="0" smtClean="0"/>
                        <a:t>3yrs</a:t>
                      </a:r>
                      <a:endParaRPr lang="en-IN" sz="2400" b="1" dirty="0">
                        <a:latin typeface="Times New Roman" pitchFamily="18" charset="0"/>
                        <a:cs typeface="Times New Roman" pitchFamily="18" charset="0"/>
                      </a:endParaRPr>
                    </a:p>
                  </a:txBody>
                  <a:tcPr/>
                </a:tc>
                <a:tc>
                  <a:txBody>
                    <a:bodyPr/>
                    <a:lstStyle/>
                    <a:p>
                      <a:pPr algn="ctr"/>
                      <a:r>
                        <a:rPr lang="en-US" sz="2400" b="1" dirty="0" smtClean="0"/>
                        <a:t>4-5</a:t>
                      </a:r>
                      <a:endParaRPr lang="en-IN" sz="2400" b="1" dirty="0">
                        <a:latin typeface="Times New Roman" pitchFamily="18" charset="0"/>
                        <a:cs typeface="Times New Roman" pitchFamily="18" charset="0"/>
                      </a:endParaRPr>
                    </a:p>
                  </a:txBody>
                  <a:tcPr/>
                </a:tc>
                <a:tc>
                  <a:txBody>
                    <a:bodyPr/>
                    <a:lstStyle/>
                    <a:p>
                      <a:pPr algn="ctr"/>
                      <a:r>
                        <a:rPr lang="en-US" sz="2400" b="1" dirty="0" smtClean="0"/>
                        <a:t>4-5</a:t>
                      </a:r>
                      <a:endParaRPr lang="en-IN" sz="2400" b="1" dirty="0">
                        <a:latin typeface="Times New Roman" pitchFamily="18" charset="0"/>
                        <a:cs typeface="Times New Roman" pitchFamily="18" charset="0"/>
                      </a:endParaRPr>
                    </a:p>
                  </a:txBody>
                  <a:tcPr/>
                </a:tc>
              </a:tr>
              <a:tr h="478594">
                <a:tc vMerge="1">
                  <a:txBody>
                    <a:bodyPr/>
                    <a:lstStyle/>
                    <a:p>
                      <a:endParaRPr lang="en-IN" dirty="0"/>
                    </a:p>
                  </a:txBody>
                  <a:tcPr/>
                </a:tc>
                <a:tc vMerge="1">
                  <a:txBody>
                    <a:bodyPr/>
                    <a:lstStyle/>
                    <a:p>
                      <a:endParaRPr lang="en-IN" dirty="0"/>
                    </a:p>
                  </a:txBody>
                  <a:tcPr/>
                </a:tc>
                <a:tc>
                  <a:txBody>
                    <a:bodyPr/>
                    <a:lstStyle/>
                    <a:p>
                      <a:pPr algn="ctr"/>
                      <a:r>
                        <a:rPr lang="en-US" sz="2400" b="1" dirty="0" smtClean="0"/>
                        <a:t>5yrs</a:t>
                      </a:r>
                      <a:endParaRPr lang="en-IN" sz="2400" b="1"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t>5-6</a:t>
                      </a:r>
                      <a:endParaRPr lang="en-IN" sz="2400" b="1" dirty="0">
                        <a:latin typeface="Times New Roman" pitchFamily="18" charset="0"/>
                        <a:cs typeface="Times New Roman" pitchFamily="18" charset="0"/>
                      </a:endParaRPr>
                    </a:p>
                  </a:txBody>
                  <a:tcPr/>
                </a:tc>
                <a:tc>
                  <a:txBody>
                    <a:bodyPr/>
                    <a:lstStyle/>
                    <a:p>
                      <a:pPr algn="ctr"/>
                      <a:r>
                        <a:rPr lang="en-US" sz="2400" b="1" dirty="0" smtClean="0"/>
                        <a:t>5-6</a:t>
                      </a:r>
                      <a:endParaRPr lang="en-IN" sz="2400" b="1" dirty="0">
                        <a:latin typeface="Times New Roman" pitchFamily="18" charset="0"/>
                        <a:cs typeface="Times New Roman" pitchFamily="18" charset="0"/>
                      </a:endParaRPr>
                    </a:p>
                  </a:txBody>
                  <a:tcPr/>
                </a:tc>
              </a:tr>
              <a:tr h="478594">
                <a:tc rowSpan="2">
                  <a:txBody>
                    <a:bodyPr/>
                    <a:lstStyle/>
                    <a:p>
                      <a:r>
                        <a:rPr lang="en-US" sz="2400" b="1" dirty="0" smtClean="0"/>
                        <a:t>2</a:t>
                      </a:r>
                      <a:endParaRPr lang="en-IN" sz="2400" b="1" dirty="0">
                        <a:latin typeface="Times New Roman" pitchFamily="18" charset="0"/>
                        <a:cs typeface="Times New Roman" pitchFamily="18" charset="0"/>
                      </a:endParaRPr>
                    </a:p>
                  </a:txBody>
                  <a:tcPr/>
                </a:tc>
                <a:tc rowSpan="2">
                  <a:txBody>
                    <a:bodyPr/>
                    <a:lstStyle/>
                    <a:p>
                      <a:r>
                        <a:rPr lang="en-US" sz="2400" b="1" dirty="0" smtClean="0"/>
                        <a:t>Increase</a:t>
                      </a:r>
                      <a:r>
                        <a:rPr lang="en-US" sz="2400" b="1" baseline="0" dirty="0" smtClean="0"/>
                        <a:t> in area under cultivated fodder</a:t>
                      </a:r>
                      <a:endParaRPr lang="en-IN" sz="2400" b="1" dirty="0">
                        <a:latin typeface="Times New Roman" pitchFamily="18" charset="0"/>
                        <a:cs typeface="Times New Roman" pitchFamily="18" charset="0"/>
                      </a:endParaRPr>
                    </a:p>
                  </a:txBody>
                  <a:tcPr/>
                </a:tc>
                <a:tc>
                  <a:txBody>
                    <a:bodyPr/>
                    <a:lstStyle/>
                    <a:p>
                      <a:pPr algn="ctr"/>
                      <a:r>
                        <a:rPr lang="en-US" sz="2400" b="1" dirty="0" smtClean="0"/>
                        <a:t>3yr</a:t>
                      </a:r>
                      <a:endParaRPr lang="en-IN" sz="2400" b="1" dirty="0">
                        <a:latin typeface="Times New Roman" pitchFamily="18" charset="0"/>
                        <a:cs typeface="Times New Roman" pitchFamily="18" charset="0"/>
                      </a:endParaRPr>
                    </a:p>
                  </a:txBody>
                  <a:tcPr/>
                </a:tc>
                <a:tc>
                  <a:txBody>
                    <a:bodyPr/>
                    <a:lstStyle/>
                    <a:p>
                      <a:pPr algn="ctr"/>
                      <a:r>
                        <a:rPr lang="en-US" sz="2400" b="1" dirty="0" smtClean="0"/>
                        <a:t>4-5</a:t>
                      </a:r>
                      <a:endParaRPr lang="en-IN" sz="2400" b="1" dirty="0">
                        <a:latin typeface="Times New Roman" pitchFamily="18" charset="0"/>
                        <a:cs typeface="Times New Roman" pitchFamily="18" charset="0"/>
                      </a:endParaRPr>
                    </a:p>
                  </a:txBody>
                  <a:tcPr/>
                </a:tc>
                <a:tc>
                  <a:txBody>
                    <a:bodyPr/>
                    <a:lstStyle/>
                    <a:p>
                      <a:pPr algn="ctr"/>
                      <a:r>
                        <a:rPr lang="en-US" sz="2400" b="1" dirty="0" smtClean="0"/>
                        <a:t>4-5</a:t>
                      </a:r>
                      <a:endParaRPr lang="en-IN" sz="2400" b="1" dirty="0">
                        <a:latin typeface="Times New Roman" pitchFamily="18" charset="0"/>
                        <a:cs typeface="Times New Roman" pitchFamily="18" charset="0"/>
                      </a:endParaRPr>
                    </a:p>
                  </a:txBody>
                  <a:tcPr/>
                </a:tc>
              </a:tr>
              <a:tr h="478594">
                <a:tc vMerge="1">
                  <a:txBody>
                    <a:bodyPr/>
                    <a:lstStyle/>
                    <a:p>
                      <a:endParaRPr lang="en-IN" dirty="0"/>
                    </a:p>
                  </a:txBody>
                  <a:tcPr/>
                </a:tc>
                <a:tc vMerge="1">
                  <a:txBody>
                    <a:bodyPr/>
                    <a:lstStyle/>
                    <a:p>
                      <a:endParaRPr lang="en-IN" dirty="0"/>
                    </a:p>
                  </a:txBody>
                  <a:tcPr/>
                </a:tc>
                <a:tc>
                  <a:txBody>
                    <a:bodyPr/>
                    <a:lstStyle/>
                    <a:p>
                      <a:pPr algn="ctr"/>
                      <a:r>
                        <a:rPr lang="en-US" sz="2400" b="1" dirty="0" smtClean="0"/>
                        <a:t>5yrs</a:t>
                      </a:r>
                      <a:endParaRPr lang="en-IN" sz="2400" b="1"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t>5-6</a:t>
                      </a:r>
                      <a:endParaRPr lang="en-IN" sz="2400" b="1" dirty="0">
                        <a:latin typeface="Times New Roman" pitchFamily="18" charset="0"/>
                        <a:cs typeface="Times New Roman" pitchFamily="18" charset="0"/>
                      </a:endParaRPr>
                    </a:p>
                  </a:txBody>
                  <a:tcPr/>
                </a:tc>
                <a:tc>
                  <a:txBody>
                    <a:bodyPr/>
                    <a:lstStyle/>
                    <a:p>
                      <a:pPr algn="ctr"/>
                      <a:r>
                        <a:rPr lang="en-US" sz="2400" b="1" dirty="0" smtClean="0"/>
                        <a:t>5-6</a:t>
                      </a:r>
                      <a:endParaRPr lang="en-IN" sz="2400" b="1" dirty="0">
                        <a:latin typeface="Times New Roman" pitchFamily="18" charset="0"/>
                        <a:cs typeface="Times New Roman" pitchFamily="18" charset="0"/>
                      </a:endParaRPr>
                    </a:p>
                  </a:txBody>
                  <a:tcPr/>
                </a:tc>
              </a:tr>
              <a:tr h="478594">
                <a:tc rowSpan="2">
                  <a:txBody>
                    <a:bodyPr/>
                    <a:lstStyle/>
                    <a:p>
                      <a:r>
                        <a:rPr lang="en-US" sz="2400" b="1" dirty="0" smtClean="0"/>
                        <a:t>3</a:t>
                      </a:r>
                      <a:endParaRPr lang="en-IN" sz="2400" b="1" dirty="0">
                        <a:latin typeface="Times New Roman" pitchFamily="18" charset="0"/>
                        <a:cs typeface="Times New Roman" pitchFamily="18" charset="0"/>
                      </a:endParaRPr>
                    </a:p>
                  </a:txBody>
                  <a:tcPr/>
                </a:tc>
                <a:tc rowSpan="2">
                  <a:txBody>
                    <a:bodyPr/>
                    <a:lstStyle/>
                    <a:p>
                      <a:r>
                        <a:rPr lang="en-US" sz="2400" b="1" dirty="0" smtClean="0"/>
                        <a:t>Shift from open grazing</a:t>
                      </a:r>
                      <a:r>
                        <a:rPr lang="en-US" sz="2400" b="1" baseline="0" dirty="0" smtClean="0"/>
                        <a:t> to stall feeding</a:t>
                      </a:r>
                      <a:endParaRPr lang="en-IN" sz="2400" b="1" dirty="0">
                        <a:latin typeface="Times New Roman" pitchFamily="18" charset="0"/>
                        <a:cs typeface="Times New Roman" pitchFamily="18" charset="0"/>
                      </a:endParaRPr>
                    </a:p>
                  </a:txBody>
                  <a:tcPr/>
                </a:tc>
                <a:tc>
                  <a:txBody>
                    <a:bodyPr/>
                    <a:lstStyle/>
                    <a:p>
                      <a:pPr algn="ctr"/>
                      <a:r>
                        <a:rPr lang="en-US" sz="2400" b="1" dirty="0" smtClean="0"/>
                        <a:t>3yrs</a:t>
                      </a:r>
                      <a:endParaRPr lang="en-US" sz="2400" b="1" dirty="0" smtClean="0">
                        <a:latin typeface="Times New Roman" pitchFamily="18" charset="0"/>
                        <a:cs typeface="Times New Roman" pitchFamily="18" charset="0"/>
                      </a:endParaRPr>
                    </a:p>
                  </a:txBody>
                  <a:tcPr/>
                </a:tc>
                <a:tc>
                  <a:txBody>
                    <a:bodyPr/>
                    <a:lstStyle/>
                    <a:p>
                      <a:pPr algn="ctr"/>
                      <a:r>
                        <a:rPr lang="en-US" sz="2400" b="1" dirty="0" smtClean="0"/>
                        <a:t>10-12</a:t>
                      </a:r>
                      <a:endParaRPr lang="en-IN" sz="2400" b="1" dirty="0">
                        <a:latin typeface="Times New Roman" pitchFamily="18" charset="0"/>
                        <a:cs typeface="Times New Roman" pitchFamily="18" charset="0"/>
                      </a:endParaRPr>
                    </a:p>
                  </a:txBody>
                  <a:tcPr/>
                </a:tc>
                <a:tc>
                  <a:txBody>
                    <a:bodyPr/>
                    <a:lstStyle/>
                    <a:p>
                      <a:pPr algn="ctr"/>
                      <a:r>
                        <a:rPr lang="en-US" sz="2400" b="1" dirty="0" smtClean="0"/>
                        <a:t>10-12</a:t>
                      </a:r>
                      <a:endParaRPr lang="en-IN" sz="2400" b="1" dirty="0">
                        <a:latin typeface="Times New Roman" pitchFamily="18" charset="0"/>
                        <a:cs typeface="Times New Roman" pitchFamily="18" charset="0"/>
                      </a:endParaRPr>
                    </a:p>
                  </a:txBody>
                  <a:tcPr/>
                </a:tc>
              </a:tr>
              <a:tr h="478594">
                <a:tc vMerge="1">
                  <a:txBody>
                    <a:bodyPr/>
                    <a:lstStyle/>
                    <a:p>
                      <a:endParaRPr lang="en-IN" dirty="0"/>
                    </a:p>
                  </a:txBody>
                  <a:tcPr/>
                </a:tc>
                <a:tc vMerge="1">
                  <a:txBody>
                    <a:bodyPr/>
                    <a:lstStyle/>
                    <a:p>
                      <a:endParaRPr lang="en-IN" dirty="0"/>
                    </a:p>
                  </a:txBody>
                  <a:tcPr/>
                </a:tc>
                <a:tc>
                  <a:txBody>
                    <a:bodyPr/>
                    <a:lstStyle/>
                    <a:p>
                      <a:pPr algn="ctr"/>
                      <a:r>
                        <a:rPr lang="en-US" sz="2400" b="1" dirty="0" smtClean="0"/>
                        <a:t>5yrs</a:t>
                      </a:r>
                      <a:endParaRPr lang="en-US" sz="2400" b="1" dirty="0" smtClean="0">
                        <a:latin typeface="Times New Roman" pitchFamily="18" charset="0"/>
                        <a:cs typeface="Times New Roman" pitchFamily="18" charset="0"/>
                      </a:endParaRPr>
                    </a:p>
                  </a:txBody>
                  <a:tcPr/>
                </a:tc>
                <a:tc>
                  <a:txBody>
                    <a:bodyPr/>
                    <a:lstStyle/>
                    <a:p>
                      <a:pPr algn="ctr"/>
                      <a:r>
                        <a:rPr lang="en-US" sz="2400" b="1" dirty="0" smtClean="0"/>
                        <a:t>15-20</a:t>
                      </a:r>
                      <a:endParaRPr lang="en-IN" sz="2400" b="1" dirty="0">
                        <a:latin typeface="Times New Roman" pitchFamily="18" charset="0"/>
                        <a:cs typeface="Times New Roman" pitchFamily="18" charset="0"/>
                      </a:endParaRPr>
                    </a:p>
                  </a:txBody>
                  <a:tcPr/>
                </a:tc>
                <a:tc>
                  <a:txBody>
                    <a:bodyPr/>
                    <a:lstStyle/>
                    <a:p>
                      <a:pPr algn="ctr"/>
                      <a:r>
                        <a:rPr lang="en-US" sz="2400" b="1" dirty="0" smtClean="0"/>
                        <a:t>15-20</a:t>
                      </a:r>
                      <a:endParaRPr lang="en-IN" sz="2400" b="1" dirty="0">
                        <a:latin typeface="Times New Roman" pitchFamily="18" charset="0"/>
                        <a:cs typeface="Times New Roman" pitchFamily="18" charset="0"/>
                      </a:endParaRPr>
                    </a:p>
                  </a:txBody>
                  <a:tcPr/>
                </a:tc>
              </a:tr>
              <a:tr h="861469">
                <a:tc>
                  <a:txBody>
                    <a:bodyPr/>
                    <a:lstStyle/>
                    <a:p>
                      <a:r>
                        <a:rPr lang="en-US" sz="2400" b="1" dirty="0" smtClean="0"/>
                        <a:t>4</a:t>
                      </a:r>
                      <a:endParaRPr lang="en-IN" sz="2400" b="1" dirty="0">
                        <a:latin typeface="Times New Roman" pitchFamily="18" charset="0"/>
                        <a:cs typeface="Times New Roman" pitchFamily="18" charset="0"/>
                      </a:endParaRPr>
                    </a:p>
                  </a:txBody>
                  <a:tcPr/>
                </a:tc>
                <a:tc>
                  <a:txBody>
                    <a:bodyPr/>
                    <a:lstStyle/>
                    <a:p>
                      <a:r>
                        <a:rPr lang="en-US" sz="2400" b="1" dirty="0" smtClean="0"/>
                        <a:t>Health camps</a:t>
                      </a:r>
                      <a:endParaRPr lang="en-IN" sz="2400" b="1" dirty="0">
                        <a:latin typeface="Times New Roman" pitchFamily="18" charset="0"/>
                        <a:cs typeface="Times New Roman" pitchFamily="18" charset="0"/>
                      </a:endParaRPr>
                    </a:p>
                  </a:txBody>
                  <a:tcPr/>
                </a:tc>
                <a:tc>
                  <a:txBody>
                    <a:bodyPr/>
                    <a:lstStyle/>
                    <a:p>
                      <a:pPr algn="ctr"/>
                      <a:r>
                        <a:rPr lang="en-US" sz="2400" b="1" dirty="0" smtClean="0"/>
                        <a:t>Yearly</a:t>
                      </a:r>
                      <a:endParaRPr lang="en-US" sz="2400" b="1" dirty="0" smtClean="0">
                        <a:latin typeface="Times New Roman" pitchFamily="18" charset="0"/>
                        <a:cs typeface="Times New Roman" pitchFamily="18" charset="0"/>
                      </a:endParaRPr>
                    </a:p>
                  </a:txBody>
                  <a:tcPr/>
                </a:tc>
                <a:tc gridSpan="2">
                  <a:txBody>
                    <a:bodyPr/>
                    <a:lstStyle/>
                    <a:p>
                      <a:pPr algn="ctr"/>
                      <a:r>
                        <a:rPr lang="en-US" sz="2400" b="1" dirty="0" smtClean="0"/>
                        <a:t>Two camps per annum</a:t>
                      </a:r>
                      <a:endParaRPr lang="en-IN" sz="2400" b="1" dirty="0">
                        <a:latin typeface="Times New Roman" pitchFamily="18" charset="0"/>
                        <a:cs typeface="Times New Roman" pitchFamily="18" charset="0"/>
                      </a:endParaRPr>
                    </a:p>
                  </a:txBody>
                  <a:tcPr/>
                </a:tc>
                <a:tc hMerge="1">
                  <a:txBody>
                    <a:bodyPr/>
                    <a:lstStyle/>
                    <a:p>
                      <a:endParaRPr lang="en-IN" dirty="0"/>
                    </a:p>
                  </a:txBody>
                  <a:tcPr/>
                </a:tc>
              </a:tr>
              <a:tr h="861469">
                <a:tc>
                  <a:txBody>
                    <a:bodyPr/>
                    <a:lstStyle/>
                    <a:p>
                      <a:r>
                        <a:rPr lang="en-US" sz="2400" b="1" dirty="0" smtClean="0"/>
                        <a:t>5</a:t>
                      </a:r>
                      <a:endParaRPr lang="en-IN" sz="2400" b="1" dirty="0">
                        <a:latin typeface="Times New Roman" pitchFamily="18" charset="0"/>
                        <a:cs typeface="Times New Roman" pitchFamily="18" charset="0"/>
                      </a:endParaRPr>
                    </a:p>
                  </a:txBody>
                  <a:tcPr/>
                </a:tc>
                <a:tc>
                  <a:txBody>
                    <a:bodyPr/>
                    <a:lstStyle/>
                    <a:p>
                      <a:r>
                        <a:rPr lang="en-US" sz="2400" b="1" dirty="0" smtClean="0"/>
                        <a:t>Increase</a:t>
                      </a:r>
                      <a:r>
                        <a:rPr lang="en-US" sz="2400" b="1" baseline="0" dirty="0" smtClean="0"/>
                        <a:t> in production of aquaculture</a:t>
                      </a:r>
                      <a:endParaRPr lang="en-IN" sz="2400" b="1" dirty="0">
                        <a:latin typeface="Times New Roman" pitchFamily="18" charset="0"/>
                        <a:cs typeface="Times New Roman" pitchFamily="18" charset="0"/>
                      </a:endParaRPr>
                    </a:p>
                  </a:txBody>
                  <a:tcPr/>
                </a:tc>
                <a:tc>
                  <a:txBody>
                    <a:bodyPr/>
                    <a:lstStyle/>
                    <a:p>
                      <a:pPr algn="ctr"/>
                      <a:r>
                        <a:rPr lang="en-US" sz="2400" b="1" dirty="0" smtClean="0"/>
                        <a:t>5yrs</a:t>
                      </a:r>
                      <a:endParaRPr lang="en-US" sz="2400" b="1" dirty="0" smtClean="0">
                        <a:latin typeface="Times New Roman" pitchFamily="18" charset="0"/>
                        <a:cs typeface="Times New Roman" pitchFamily="18" charset="0"/>
                      </a:endParaRPr>
                    </a:p>
                  </a:txBody>
                  <a:tcPr/>
                </a:tc>
                <a:tc>
                  <a:txBody>
                    <a:bodyPr/>
                    <a:lstStyle/>
                    <a:p>
                      <a:pPr algn="ctr"/>
                      <a:r>
                        <a:rPr lang="en-US" sz="2400" b="1" dirty="0" smtClean="0"/>
                        <a:t>5-10</a:t>
                      </a:r>
                      <a:endParaRPr lang="en-IN" sz="2400" b="1" dirty="0">
                        <a:latin typeface="Times New Roman" pitchFamily="18" charset="0"/>
                        <a:cs typeface="Times New Roman" pitchFamily="18" charset="0"/>
                      </a:endParaRPr>
                    </a:p>
                  </a:txBody>
                  <a:tcPr/>
                </a:tc>
                <a:tc>
                  <a:txBody>
                    <a:bodyPr/>
                    <a:lstStyle/>
                    <a:p>
                      <a:pPr algn="ctr"/>
                      <a:r>
                        <a:rPr lang="en-US" sz="2400" b="1" dirty="0" smtClean="0"/>
                        <a:t>5-10</a:t>
                      </a:r>
                      <a:endParaRPr lang="en-IN" sz="2400" b="1" dirty="0">
                        <a:latin typeface="Times New Roman" pitchFamily="18" charset="0"/>
                        <a:cs typeface="Times New Roman" pitchFamily="18" charset="0"/>
                      </a:endParaRPr>
                    </a:p>
                  </a:txBody>
                  <a:tcPr/>
                </a:tc>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4"/>
            <a:ext cx="8229600" cy="785794"/>
          </a:xfrm>
        </p:spPr>
        <p:txBody>
          <a:bodyPr>
            <a:noAutofit/>
          </a:bodyPr>
          <a:lstStyle/>
          <a:p>
            <a:r>
              <a:rPr lang="en-US" sz="2400" b="1" dirty="0" smtClean="0">
                <a:cs typeface="Times New Roman" pitchFamily="18" charset="0"/>
              </a:rPr>
              <a:t>F. ECONOMIC, FINANCIAL, PROCESS, ASSETS, INSTITUTIONAL, </a:t>
            </a:r>
            <a:br>
              <a:rPr lang="en-US" sz="2400" b="1" dirty="0" smtClean="0">
                <a:cs typeface="Times New Roman" pitchFamily="18" charset="0"/>
              </a:rPr>
            </a:br>
            <a:r>
              <a:rPr lang="en-US" sz="2400" b="1" dirty="0" smtClean="0">
                <a:cs typeface="Times New Roman" pitchFamily="18" charset="0"/>
              </a:rPr>
              <a:t>RISKS AND CONVERGENCE</a:t>
            </a:r>
            <a:endParaRPr lang="en-IN" sz="2400" b="1" dirty="0">
              <a:cs typeface="Times New Roman" pitchFamily="18" charset="0"/>
            </a:endParaRPr>
          </a:p>
        </p:txBody>
      </p:sp>
      <p:graphicFrame>
        <p:nvGraphicFramePr>
          <p:cNvPr id="4" name="Content Placeholder 3"/>
          <p:cNvGraphicFramePr>
            <a:graphicFrameLocks noGrp="1"/>
          </p:cNvGraphicFramePr>
          <p:nvPr>
            <p:ph idx="1"/>
          </p:nvPr>
        </p:nvGraphicFramePr>
        <p:xfrm>
          <a:off x="304800" y="1142997"/>
          <a:ext cx="8614704" cy="5257803"/>
        </p:xfrm>
        <a:graphic>
          <a:graphicData uri="http://schemas.openxmlformats.org/drawingml/2006/table">
            <a:tbl>
              <a:tblPr firstRow="1" bandRow="1">
                <a:tableStyleId>{69CF1AB2-1976-4502-BF36-3FF5EA218861}</a:tableStyleId>
              </a:tblPr>
              <a:tblGrid>
                <a:gridCol w="706018"/>
                <a:gridCol w="4200870"/>
                <a:gridCol w="1136738"/>
                <a:gridCol w="1428686"/>
                <a:gridCol w="1142392"/>
              </a:tblGrid>
              <a:tr h="1500357">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536778">
                <a:tc>
                  <a:txBody>
                    <a:bodyPr/>
                    <a:lstStyle/>
                    <a:p>
                      <a:endParaRPr lang="en-IN" sz="2400" b="1" dirty="0"/>
                    </a:p>
                  </a:txBody>
                  <a:tcPr/>
                </a:tc>
                <a:tc>
                  <a:txBody>
                    <a:bodyPr/>
                    <a:lstStyle/>
                    <a:p>
                      <a:r>
                        <a:rPr lang="en-US" sz="2400" b="1" dirty="0" smtClean="0"/>
                        <a:t>ECONOMIC</a:t>
                      </a:r>
                      <a:endParaRPr lang="en-IN" sz="2400" b="1" dirty="0">
                        <a:latin typeface="Times New Roman" pitchFamily="18" charset="0"/>
                        <a:cs typeface="Times New Roman" pitchFamily="18" charset="0"/>
                      </a:endParaRPr>
                    </a:p>
                  </a:txBody>
                  <a:tcPr/>
                </a:tc>
                <a:tc>
                  <a:txBody>
                    <a:bodyPr/>
                    <a:lstStyle/>
                    <a:p>
                      <a:endParaRPr lang="en-IN" sz="2400" b="1" dirty="0">
                        <a:latin typeface="Times New Roman" pitchFamily="18" charset="0"/>
                        <a:cs typeface="Times New Roman" pitchFamily="18" charset="0"/>
                      </a:endParaRPr>
                    </a:p>
                  </a:txBody>
                  <a:tcPr/>
                </a:tc>
                <a:tc>
                  <a:txBody>
                    <a:bodyPr/>
                    <a:lstStyle/>
                    <a:p>
                      <a:r>
                        <a:rPr lang="en-US" sz="2400" b="1" dirty="0" smtClean="0"/>
                        <a:t>E</a:t>
                      </a:r>
                      <a:r>
                        <a:rPr lang="en-US" sz="2400" b="1" baseline="0" dirty="0" smtClean="0"/>
                        <a:t> R-5</a:t>
                      </a:r>
                      <a:endParaRPr lang="en-IN" sz="2400" b="1" dirty="0">
                        <a:latin typeface="Times New Roman" pitchFamily="18" charset="0"/>
                        <a:cs typeface="Times New Roman" pitchFamily="18" charset="0"/>
                      </a:endParaRPr>
                    </a:p>
                  </a:txBody>
                  <a:tcPr/>
                </a:tc>
                <a:tc>
                  <a:txBody>
                    <a:bodyPr/>
                    <a:lstStyle/>
                    <a:p>
                      <a:r>
                        <a:rPr lang="en-US" sz="2400" b="1" dirty="0" smtClean="0"/>
                        <a:t>E R -6</a:t>
                      </a:r>
                      <a:endParaRPr lang="en-IN" sz="2400" b="1" dirty="0">
                        <a:latin typeface="Times New Roman" pitchFamily="18" charset="0"/>
                        <a:cs typeface="Times New Roman" pitchFamily="18" charset="0"/>
                      </a:endParaRPr>
                    </a:p>
                  </a:txBody>
                  <a:tcPr/>
                </a:tc>
              </a:tr>
              <a:tr h="536778">
                <a:tc rowSpan="2">
                  <a:txBody>
                    <a:bodyPr/>
                    <a:lstStyle/>
                    <a:p>
                      <a:r>
                        <a:rPr lang="en-US" sz="2400" b="1" dirty="0" smtClean="0"/>
                        <a:t>1</a:t>
                      </a:r>
                      <a:endParaRPr lang="en-IN" sz="2400" b="1" dirty="0">
                        <a:latin typeface="Times New Roman" pitchFamily="18" charset="0"/>
                        <a:cs typeface="Times New Roman" pitchFamily="18" charset="0"/>
                      </a:endParaRPr>
                    </a:p>
                  </a:txBody>
                  <a:tcPr/>
                </a:tc>
                <a:tc rowSpan="2">
                  <a:txBody>
                    <a:bodyPr/>
                    <a:lstStyle/>
                    <a:p>
                      <a:r>
                        <a:rPr lang="en-US" sz="2400" b="1" dirty="0" smtClean="0"/>
                        <a:t>Total income</a:t>
                      </a:r>
                      <a:endParaRPr lang="en-IN" sz="2400" b="1" dirty="0">
                        <a:latin typeface="Times New Roman" pitchFamily="18" charset="0"/>
                        <a:cs typeface="Times New Roman" pitchFamily="18" charset="0"/>
                      </a:endParaRPr>
                    </a:p>
                  </a:txBody>
                  <a:tcPr/>
                </a:tc>
                <a:tc>
                  <a:txBody>
                    <a:bodyPr/>
                    <a:lstStyle/>
                    <a:p>
                      <a:r>
                        <a:rPr lang="en-US" sz="2400" b="1" dirty="0" smtClean="0"/>
                        <a:t>3yrs</a:t>
                      </a:r>
                      <a:endParaRPr lang="en-IN" sz="2400" b="1" dirty="0">
                        <a:latin typeface="Times New Roman" pitchFamily="18" charset="0"/>
                        <a:cs typeface="Times New Roman" pitchFamily="18" charset="0"/>
                      </a:endParaRPr>
                    </a:p>
                  </a:txBody>
                  <a:tcPr/>
                </a:tc>
                <a:tc>
                  <a:txBody>
                    <a:bodyPr/>
                    <a:lstStyle/>
                    <a:p>
                      <a:r>
                        <a:rPr lang="en-US" sz="2400" b="1" dirty="0" smtClean="0"/>
                        <a:t>20-25</a:t>
                      </a:r>
                      <a:endParaRPr lang="en-IN" sz="2400" b="1" dirty="0">
                        <a:latin typeface="Times New Roman" pitchFamily="18" charset="0"/>
                        <a:cs typeface="Times New Roman" pitchFamily="18" charset="0"/>
                      </a:endParaRPr>
                    </a:p>
                  </a:txBody>
                  <a:tcPr/>
                </a:tc>
                <a:tc>
                  <a:txBody>
                    <a:bodyPr/>
                    <a:lstStyle/>
                    <a:p>
                      <a:r>
                        <a:rPr lang="en-US" sz="2400" b="1" dirty="0" smtClean="0"/>
                        <a:t>20-25</a:t>
                      </a:r>
                      <a:endParaRPr lang="en-IN" sz="2400" b="1" dirty="0">
                        <a:latin typeface="Times New Roman" pitchFamily="18" charset="0"/>
                        <a:cs typeface="Times New Roman" pitchFamily="18" charset="0"/>
                      </a:endParaRPr>
                    </a:p>
                  </a:txBody>
                  <a:tcPr/>
                </a:tc>
              </a:tr>
              <a:tr h="536778">
                <a:tc vMerge="1">
                  <a:txBody>
                    <a:bodyPr/>
                    <a:lstStyle/>
                    <a:p>
                      <a:endParaRPr lang="en-IN" dirty="0"/>
                    </a:p>
                  </a:txBody>
                  <a:tcPr/>
                </a:tc>
                <a:tc vMerge="1">
                  <a:txBody>
                    <a:bodyPr/>
                    <a:lstStyle/>
                    <a:p>
                      <a:endParaRPr lang="en-IN" dirty="0"/>
                    </a:p>
                  </a:txBody>
                  <a:tcPr/>
                </a:tc>
                <a:tc>
                  <a:txBody>
                    <a:bodyPr/>
                    <a:lstStyle/>
                    <a:p>
                      <a:r>
                        <a:rPr lang="en-US" sz="2400" b="1" dirty="0" smtClean="0"/>
                        <a:t>5yrs</a:t>
                      </a:r>
                      <a:endParaRPr lang="en-IN" sz="2400" b="1"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t>25-40</a:t>
                      </a:r>
                      <a:endParaRPr lang="en-IN" sz="2400" b="1" dirty="0">
                        <a:latin typeface="Times New Roman" pitchFamily="18" charset="0"/>
                        <a:cs typeface="Times New Roman" pitchFamily="18" charset="0"/>
                      </a:endParaRPr>
                    </a:p>
                  </a:txBody>
                  <a:tcPr/>
                </a:tc>
                <a:tc>
                  <a:txBody>
                    <a:bodyPr/>
                    <a:lstStyle/>
                    <a:p>
                      <a:r>
                        <a:rPr lang="en-US" sz="2400" b="1" dirty="0" smtClean="0"/>
                        <a:t>25-40</a:t>
                      </a:r>
                      <a:endParaRPr lang="en-IN" sz="2400" b="1" dirty="0">
                        <a:latin typeface="Times New Roman" pitchFamily="18" charset="0"/>
                        <a:cs typeface="Times New Roman" pitchFamily="18" charset="0"/>
                      </a:endParaRPr>
                    </a:p>
                  </a:txBody>
                  <a:tcPr/>
                </a:tc>
              </a:tr>
              <a:tr h="536778">
                <a:tc rowSpan="2">
                  <a:txBody>
                    <a:bodyPr/>
                    <a:lstStyle/>
                    <a:p>
                      <a:r>
                        <a:rPr lang="en-US" sz="2400" b="1" dirty="0" smtClean="0"/>
                        <a:t>2</a:t>
                      </a:r>
                      <a:endParaRPr lang="en-IN" sz="2400" b="1" dirty="0">
                        <a:latin typeface="Times New Roman" pitchFamily="18" charset="0"/>
                        <a:cs typeface="Times New Roman" pitchFamily="18" charset="0"/>
                      </a:endParaRPr>
                    </a:p>
                  </a:txBody>
                  <a:tcPr/>
                </a:tc>
                <a:tc rowSpan="2">
                  <a:txBody>
                    <a:bodyPr/>
                    <a:lstStyle/>
                    <a:p>
                      <a:r>
                        <a:rPr lang="en-US" sz="2400" b="1" dirty="0" smtClean="0"/>
                        <a:t>No of families recorded positive change in income</a:t>
                      </a:r>
                      <a:endParaRPr lang="en-IN" sz="2400" b="1" dirty="0">
                        <a:latin typeface="Times New Roman" pitchFamily="18" charset="0"/>
                        <a:cs typeface="Times New Roman" pitchFamily="18" charset="0"/>
                      </a:endParaRPr>
                    </a:p>
                  </a:txBody>
                  <a:tcPr/>
                </a:tc>
                <a:tc>
                  <a:txBody>
                    <a:bodyPr/>
                    <a:lstStyle/>
                    <a:p>
                      <a:r>
                        <a:rPr lang="en-US" sz="2400" b="1" dirty="0" smtClean="0"/>
                        <a:t>3yr</a:t>
                      </a:r>
                      <a:endParaRPr lang="en-IN" sz="2400" b="1" dirty="0">
                        <a:latin typeface="Times New Roman" pitchFamily="18" charset="0"/>
                        <a:cs typeface="Times New Roman" pitchFamily="18" charset="0"/>
                      </a:endParaRPr>
                    </a:p>
                  </a:txBody>
                  <a:tcPr/>
                </a:tc>
                <a:tc gridSpan="2">
                  <a:txBody>
                    <a:bodyPr/>
                    <a:lstStyle/>
                    <a:p>
                      <a:r>
                        <a:rPr lang="en-US" sz="2400" b="1" dirty="0" smtClean="0"/>
                        <a:t>Increased</a:t>
                      </a:r>
                      <a:r>
                        <a:rPr lang="en-US" sz="2400" b="1" baseline="0" dirty="0" smtClean="0"/>
                        <a:t> by 25%</a:t>
                      </a:r>
                      <a:endParaRPr lang="en-IN" sz="2400" b="1" dirty="0">
                        <a:latin typeface="Times New Roman" pitchFamily="18" charset="0"/>
                        <a:cs typeface="Times New Roman" pitchFamily="18" charset="0"/>
                      </a:endParaRPr>
                    </a:p>
                  </a:txBody>
                  <a:tcPr/>
                </a:tc>
                <a:tc hMerge="1">
                  <a:txBody>
                    <a:bodyPr/>
                    <a:lstStyle/>
                    <a:p>
                      <a:endParaRPr lang="en-IN" dirty="0"/>
                    </a:p>
                  </a:txBody>
                  <a:tcPr/>
                </a:tc>
              </a:tr>
              <a:tr h="536778">
                <a:tc vMerge="1">
                  <a:txBody>
                    <a:bodyPr/>
                    <a:lstStyle/>
                    <a:p>
                      <a:endParaRPr lang="en-IN" dirty="0"/>
                    </a:p>
                  </a:txBody>
                  <a:tcPr/>
                </a:tc>
                <a:tc vMerge="1">
                  <a:txBody>
                    <a:bodyPr/>
                    <a:lstStyle/>
                    <a:p>
                      <a:endParaRPr lang="en-IN" dirty="0"/>
                    </a:p>
                  </a:txBody>
                  <a:tcPr/>
                </a:tc>
                <a:tc>
                  <a:txBody>
                    <a:bodyPr/>
                    <a:lstStyle/>
                    <a:p>
                      <a:r>
                        <a:rPr lang="en-US" sz="2400" b="1" dirty="0" smtClean="0"/>
                        <a:t>5yrs</a:t>
                      </a:r>
                      <a:endParaRPr lang="en-IN" sz="2400" b="1"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t>Increased</a:t>
                      </a:r>
                      <a:r>
                        <a:rPr lang="en-US" sz="2400" b="1" baseline="0" dirty="0" smtClean="0"/>
                        <a:t> by 50%</a:t>
                      </a:r>
                      <a:endParaRPr lang="en-IN" sz="2400" b="1" dirty="0">
                        <a:latin typeface="Times New Roman" pitchFamily="18" charset="0"/>
                        <a:cs typeface="Times New Roman" pitchFamily="18" charset="0"/>
                      </a:endParaRPr>
                    </a:p>
                  </a:txBody>
                  <a:tcPr/>
                </a:tc>
                <a:tc hMerge="1">
                  <a:txBody>
                    <a:bodyPr/>
                    <a:lstStyle/>
                    <a:p>
                      <a:endParaRPr lang="en-IN" dirty="0"/>
                    </a:p>
                  </a:txBody>
                  <a:tcPr/>
                </a:tc>
              </a:tr>
              <a:tr h="536778">
                <a:tc rowSpan="2">
                  <a:txBody>
                    <a:bodyPr/>
                    <a:lstStyle/>
                    <a:p>
                      <a:r>
                        <a:rPr lang="en-US" sz="2400" b="1" dirty="0" smtClean="0"/>
                        <a:t>3</a:t>
                      </a:r>
                      <a:endParaRPr lang="en-IN" sz="2400" b="1" dirty="0">
                        <a:latin typeface="Times New Roman" pitchFamily="18" charset="0"/>
                        <a:cs typeface="Times New Roman" pitchFamily="18" charset="0"/>
                      </a:endParaRPr>
                    </a:p>
                  </a:txBody>
                  <a:tcPr/>
                </a:tc>
                <a:tc rowSpan="2">
                  <a:txBody>
                    <a:bodyPr/>
                    <a:lstStyle/>
                    <a:p>
                      <a:r>
                        <a:rPr lang="en-US" sz="2400" b="1" dirty="0" smtClean="0"/>
                        <a:t>Distress migration</a:t>
                      </a:r>
                      <a:endParaRPr lang="en-IN" sz="2400" b="1" dirty="0">
                        <a:latin typeface="Times New Roman" pitchFamily="18" charset="0"/>
                        <a:cs typeface="Times New Roman" pitchFamily="18" charset="0"/>
                      </a:endParaRPr>
                    </a:p>
                  </a:txBody>
                  <a:tcPr/>
                </a:tc>
                <a:tc>
                  <a:txBody>
                    <a:bodyPr/>
                    <a:lstStyle/>
                    <a:p>
                      <a:r>
                        <a:rPr lang="en-US" sz="2400" b="1" dirty="0" smtClean="0"/>
                        <a:t>3yrs</a:t>
                      </a:r>
                      <a:endParaRPr lang="en-US" sz="2400" b="1" dirty="0" smtClean="0">
                        <a:latin typeface="Times New Roman" pitchFamily="18" charset="0"/>
                        <a:cs typeface="Times New Roman" pitchFamily="18" charset="0"/>
                      </a:endParaRPr>
                    </a:p>
                  </a:txBody>
                  <a:tcPr/>
                </a:tc>
                <a:tc gridSpan="2">
                  <a:txBody>
                    <a:bodyPr/>
                    <a:lstStyle/>
                    <a:p>
                      <a:r>
                        <a:rPr lang="en-US" sz="2400" b="1" dirty="0" smtClean="0"/>
                        <a:t>15% reduction</a:t>
                      </a:r>
                      <a:endParaRPr lang="en-IN" sz="2400" b="1" dirty="0">
                        <a:latin typeface="Times New Roman" pitchFamily="18" charset="0"/>
                        <a:cs typeface="Times New Roman" pitchFamily="18" charset="0"/>
                      </a:endParaRPr>
                    </a:p>
                  </a:txBody>
                  <a:tcPr/>
                </a:tc>
                <a:tc hMerge="1">
                  <a:txBody>
                    <a:bodyPr/>
                    <a:lstStyle/>
                    <a:p>
                      <a:endParaRPr lang="en-IN" dirty="0"/>
                    </a:p>
                  </a:txBody>
                  <a:tcPr/>
                </a:tc>
              </a:tr>
              <a:tr h="536778">
                <a:tc vMerge="1">
                  <a:txBody>
                    <a:bodyPr/>
                    <a:lstStyle/>
                    <a:p>
                      <a:endParaRPr lang="en-IN" dirty="0"/>
                    </a:p>
                  </a:txBody>
                  <a:tcPr/>
                </a:tc>
                <a:tc vMerge="1">
                  <a:txBody>
                    <a:bodyPr/>
                    <a:lstStyle/>
                    <a:p>
                      <a:endParaRPr lang="en-IN" dirty="0"/>
                    </a:p>
                  </a:txBody>
                  <a:tcPr/>
                </a:tc>
                <a:tc>
                  <a:txBody>
                    <a:bodyPr/>
                    <a:lstStyle/>
                    <a:p>
                      <a:r>
                        <a:rPr lang="en-US" sz="2400" b="1" dirty="0" smtClean="0"/>
                        <a:t>5yrs</a:t>
                      </a:r>
                      <a:endParaRPr lang="en-US" sz="2400" b="1" dirty="0" smtClean="0">
                        <a:latin typeface="Times New Roman" pitchFamily="18" charset="0"/>
                        <a:cs typeface="Times New Roman" pitchFamily="18" charset="0"/>
                      </a:endParaRPr>
                    </a:p>
                  </a:txBody>
                  <a:tcPr/>
                </a:tc>
                <a:tc gridSpan="2">
                  <a:txBody>
                    <a:bodyPr/>
                    <a:lstStyle/>
                    <a:p>
                      <a:r>
                        <a:rPr lang="en-US" sz="2400" b="1" dirty="0" smtClean="0"/>
                        <a:t>30% reduction</a:t>
                      </a:r>
                      <a:endParaRPr lang="en-IN" sz="2400" b="1" dirty="0">
                        <a:latin typeface="Times New Roman" pitchFamily="18" charset="0"/>
                        <a:cs typeface="Times New Roman" pitchFamily="18" charset="0"/>
                      </a:endParaRPr>
                    </a:p>
                  </a:txBody>
                  <a:tcPr/>
                </a:tc>
                <a:tc hMerge="1">
                  <a:txBody>
                    <a:bodyPr/>
                    <a:lstStyle/>
                    <a:p>
                      <a:endParaRPr lang="en-IN" dirty="0"/>
                    </a:p>
                  </a:txBody>
                  <a:tcPr/>
                </a:tc>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4"/>
            <a:ext cx="8229600" cy="785794"/>
          </a:xfrm>
        </p:spPr>
        <p:txBody>
          <a:bodyPr>
            <a:noAutofit/>
          </a:bodyPr>
          <a:lstStyle/>
          <a:p>
            <a:r>
              <a:rPr lang="en-US" sz="2800" b="1" dirty="0" smtClean="0">
                <a:cs typeface="Times New Roman" pitchFamily="18" charset="0"/>
              </a:rPr>
              <a:t>F. ECONOMIC, FINANCIAL, PROCESS, ASSETS,</a:t>
            </a:r>
            <a:br>
              <a:rPr lang="en-US" sz="2800" b="1" dirty="0" smtClean="0">
                <a:cs typeface="Times New Roman" pitchFamily="18" charset="0"/>
              </a:rPr>
            </a:br>
            <a:r>
              <a:rPr lang="en-US" sz="2800" b="1" dirty="0" smtClean="0">
                <a:cs typeface="Times New Roman" pitchFamily="18" charset="0"/>
              </a:rPr>
              <a:t>INSTITUTIONAL, RISKS AND CONVERGENCE</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457200" y="1357296"/>
          <a:ext cx="8458200" cy="4623373"/>
        </p:xfrm>
        <a:graphic>
          <a:graphicData uri="http://schemas.openxmlformats.org/drawingml/2006/table">
            <a:tbl>
              <a:tblPr firstRow="1" bandRow="1">
                <a:tableStyleId>{69CF1AB2-1976-4502-BF36-3FF5EA218861}</a:tableStyleId>
              </a:tblPr>
              <a:tblGrid>
                <a:gridCol w="693192"/>
                <a:gridCol w="4265952"/>
                <a:gridCol w="974687"/>
                <a:gridCol w="1402731"/>
                <a:gridCol w="1121638"/>
              </a:tblGrid>
              <a:tr h="1157304">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608704">
                <a:tc>
                  <a:txBody>
                    <a:bodyPr/>
                    <a:lstStyle/>
                    <a:p>
                      <a:endParaRPr lang="en-IN" b="1" dirty="0"/>
                    </a:p>
                  </a:txBody>
                  <a:tcPr/>
                </a:tc>
                <a:tc>
                  <a:txBody>
                    <a:bodyPr/>
                    <a:lstStyle/>
                    <a:p>
                      <a:r>
                        <a:rPr lang="en-US" sz="2800" b="1" dirty="0" smtClean="0"/>
                        <a:t>Financial</a:t>
                      </a:r>
                      <a:endParaRPr lang="en-IN" sz="2800" b="1" dirty="0">
                        <a:latin typeface="Times New Roman" pitchFamily="18" charset="0"/>
                        <a:cs typeface="Times New Roman" pitchFamily="18" charset="0"/>
                      </a:endParaRPr>
                    </a:p>
                  </a:txBody>
                  <a:tcPr/>
                </a:tc>
                <a:tc>
                  <a:txBody>
                    <a:bodyPr/>
                    <a:lstStyle/>
                    <a:p>
                      <a:endParaRPr lang="en-IN" b="1" dirty="0">
                        <a:latin typeface="Times New Roman" pitchFamily="18" charset="0"/>
                        <a:cs typeface="Times New Roman" pitchFamily="18" charset="0"/>
                      </a:endParaRPr>
                    </a:p>
                  </a:txBody>
                  <a:tcPr/>
                </a:tc>
                <a:tc>
                  <a:txBody>
                    <a:bodyPr/>
                    <a:lstStyle/>
                    <a:p>
                      <a:r>
                        <a:rPr lang="en-US" b="1" dirty="0" smtClean="0"/>
                        <a:t>E</a:t>
                      </a:r>
                      <a:r>
                        <a:rPr lang="en-US" b="1" baseline="0" dirty="0" smtClean="0"/>
                        <a:t> R-5</a:t>
                      </a:r>
                      <a:endParaRPr lang="en-IN" b="1" dirty="0">
                        <a:latin typeface="Times New Roman" pitchFamily="18" charset="0"/>
                        <a:cs typeface="Times New Roman" pitchFamily="18" charset="0"/>
                      </a:endParaRPr>
                    </a:p>
                  </a:txBody>
                  <a:tcPr/>
                </a:tc>
                <a:tc>
                  <a:txBody>
                    <a:bodyPr/>
                    <a:lstStyle/>
                    <a:p>
                      <a:r>
                        <a:rPr lang="en-US" b="1" dirty="0" smtClean="0"/>
                        <a:t>E R -6</a:t>
                      </a:r>
                      <a:endParaRPr lang="en-IN" b="1" dirty="0">
                        <a:latin typeface="Times New Roman" pitchFamily="18" charset="0"/>
                        <a:cs typeface="Times New Roman" pitchFamily="18" charset="0"/>
                      </a:endParaRPr>
                    </a:p>
                  </a:txBody>
                  <a:tcPr/>
                </a:tc>
              </a:tr>
              <a:tr h="966765">
                <a:tc>
                  <a:txBody>
                    <a:bodyPr/>
                    <a:lstStyle/>
                    <a:p>
                      <a:r>
                        <a:rPr lang="en-US" sz="2000" b="1" dirty="0" smtClean="0"/>
                        <a:t>1</a:t>
                      </a:r>
                      <a:endParaRPr lang="en-IN" sz="2000" b="1" dirty="0">
                        <a:latin typeface="Times New Roman" pitchFamily="18" charset="0"/>
                        <a:cs typeface="Times New Roman" pitchFamily="18" charset="0"/>
                      </a:endParaRPr>
                    </a:p>
                  </a:txBody>
                  <a:tcPr/>
                </a:tc>
                <a:tc>
                  <a:txBody>
                    <a:bodyPr/>
                    <a:lstStyle/>
                    <a:p>
                      <a:r>
                        <a:rPr lang="en-US" sz="2400" b="1" dirty="0" smtClean="0"/>
                        <a:t>Finance/Credit linkages (SHGs/</a:t>
                      </a:r>
                      <a:r>
                        <a:rPr lang="en-US" sz="2400" b="1" dirty="0" err="1" smtClean="0"/>
                        <a:t>Ugs</a:t>
                      </a:r>
                      <a:r>
                        <a:rPr lang="en-US" sz="2400" b="1" dirty="0" smtClean="0"/>
                        <a:t>/etc)</a:t>
                      </a:r>
                      <a:endParaRPr lang="en-IN" sz="2400" b="1" dirty="0">
                        <a:latin typeface="Times New Roman" pitchFamily="18" charset="0"/>
                        <a:cs typeface="Times New Roman" pitchFamily="18" charset="0"/>
                      </a:endParaRPr>
                    </a:p>
                  </a:txBody>
                  <a:tcPr/>
                </a:tc>
                <a:tc>
                  <a:txBody>
                    <a:bodyPr/>
                    <a:lstStyle/>
                    <a:p>
                      <a:r>
                        <a:rPr lang="en-US" sz="2400" b="1" dirty="0" smtClean="0"/>
                        <a:t>5yrs</a:t>
                      </a:r>
                      <a:endParaRPr lang="en-IN" sz="2400" b="1" dirty="0">
                        <a:latin typeface="Times New Roman" pitchFamily="18" charset="0"/>
                        <a:cs typeface="Times New Roman" pitchFamily="18" charset="0"/>
                      </a:endParaRPr>
                    </a:p>
                  </a:txBody>
                  <a:tcPr/>
                </a:tc>
                <a:tc>
                  <a:txBody>
                    <a:bodyPr/>
                    <a:lstStyle/>
                    <a:p>
                      <a:r>
                        <a:rPr lang="en-US" sz="2400" b="1" dirty="0" smtClean="0"/>
                        <a:t>20-25</a:t>
                      </a:r>
                      <a:endParaRPr lang="en-IN" sz="2400" b="1" dirty="0">
                        <a:latin typeface="Times New Roman" pitchFamily="18" charset="0"/>
                        <a:cs typeface="Times New Roman" pitchFamily="18" charset="0"/>
                      </a:endParaRPr>
                    </a:p>
                  </a:txBody>
                  <a:tcPr/>
                </a:tc>
                <a:tc>
                  <a:txBody>
                    <a:bodyPr/>
                    <a:lstStyle/>
                    <a:p>
                      <a:r>
                        <a:rPr lang="en-US" sz="2400" b="1" dirty="0" smtClean="0"/>
                        <a:t>20-25</a:t>
                      </a:r>
                      <a:endParaRPr lang="en-IN" sz="2400" b="1" dirty="0">
                        <a:latin typeface="Times New Roman" pitchFamily="18" charset="0"/>
                        <a:cs typeface="Times New Roman" pitchFamily="18" charset="0"/>
                      </a:endParaRPr>
                    </a:p>
                  </a:txBody>
                  <a:tcPr/>
                </a:tc>
              </a:tr>
              <a:tr h="923835">
                <a:tc>
                  <a:txBody>
                    <a:bodyPr/>
                    <a:lstStyle/>
                    <a:p>
                      <a:r>
                        <a:rPr lang="en-US" sz="2000" b="1" dirty="0" smtClean="0"/>
                        <a:t>2</a:t>
                      </a:r>
                      <a:endParaRPr lang="en-IN" sz="2000" b="1" dirty="0">
                        <a:latin typeface="Times New Roman" pitchFamily="18" charset="0"/>
                        <a:cs typeface="Times New Roman" pitchFamily="18" charset="0"/>
                      </a:endParaRPr>
                    </a:p>
                  </a:txBody>
                  <a:tcPr/>
                </a:tc>
                <a:tc>
                  <a:txBody>
                    <a:bodyPr/>
                    <a:lstStyle/>
                    <a:p>
                      <a:r>
                        <a:rPr lang="en-US" sz="2400" b="1" dirty="0" smtClean="0"/>
                        <a:t>Watershed Development Fund</a:t>
                      </a:r>
                      <a:endParaRPr lang="en-IN" sz="2400" b="1" dirty="0">
                        <a:latin typeface="Times New Roman" pitchFamily="18" charset="0"/>
                        <a:cs typeface="Times New Roman" pitchFamily="18" charset="0"/>
                      </a:endParaRPr>
                    </a:p>
                  </a:txBody>
                  <a:tcPr/>
                </a:tc>
                <a:tc>
                  <a:txBody>
                    <a:bodyPr/>
                    <a:lstStyle/>
                    <a:p>
                      <a:r>
                        <a:rPr lang="en-US" sz="2400" b="1" dirty="0" smtClean="0"/>
                        <a:t>5yrs</a:t>
                      </a:r>
                      <a:endParaRPr lang="en-IN" sz="2400" b="1" dirty="0">
                        <a:latin typeface="Times New Roman" pitchFamily="18" charset="0"/>
                        <a:cs typeface="Times New Roman" pitchFamily="18" charset="0"/>
                      </a:endParaRPr>
                    </a:p>
                  </a:txBody>
                  <a:tcPr/>
                </a:tc>
                <a:tc gridSpan="2">
                  <a:txBody>
                    <a:bodyPr/>
                    <a:lstStyle/>
                    <a:p>
                      <a:r>
                        <a:rPr lang="en-US" sz="2400" b="1" dirty="0" smtClean="0"/>
                        <a:t>100% as planned</a:t>
                      </a:r>
                      <a:endParaRPr lang="en-IN" sz="2400" b="1" dirty="0">
                        <a:latin typeface="Times New Roman" pitchFamily="18" charset="0"/>
                        <a:cs typeface="Times New Roman" pitchFamily="18" charset="0"/>
                      </a:endParaRPr>
                    </a:p>
                  </a:txBody>
                  <a:tcPr/>
                </a:tc>
                <a:tc hMerge="1">
                  <a:txBody>
                    <a:bodyPr/>
                    <a:lstStyle/>
                    <a:p>
                      <a:endParaRPr lang="en-IN" dirty="0"/>
                    </a:p>
                  </a:txBody>
                  <a:tcPr/>
                </a:tc>
              </a:tr>
              <a:tr h="966765">
                <a:tc>
                  <a:txBody>
                    <a:bodyPr/>
                    <a:lstStyle/>
                    <a:p>
                      <a:r>
                        <a:rPr lang="en-US" sz="2000" b="1" dirty="0" smtClean="0"/>
                        <a:t>3</a:t>
                      </a:r>
                      <a:endParaRPr lang="en-IN" sz="2000" b="1" dirty="0">
                        <a:latin typeface="Times New Roman" pitchFamily="18" charset="0"/>
                        <a:cs typeface="Times New Roman" pitchFamily="18" charset="0"/>
                      </a:endParaRPr>
                    </a:p>
                  </a:txBody>
                  <a:tcPr/>
                </a:tc>
                <a:tc>
                  <a:txBody>
                    <a:bodyPr/>
                    <a:lstStyle/>
                    <a:p>
                      <a:r>
                        <a:rPr lang="en-US" sz="2400" b="1" dirty="0" smtClean="0"/>
                        <a:t>Common Property Resources Maintenance</a:t>
                      </a:r>
                      <a:r>
                        <a:rPr lang="en-US" sz="2400" b="1" baseline="0" dirty="0" smtClean="0"/>
                        <a:t> mechanism</a:t>
                      </a:r>
                      <a:endParaRPr lang="en-IN" sz="2400" b="1" dirty="0">
                        <a:latin typeface="Times New Roman" pitchFamily="18" charset="0"/>
                        <a:cs typeface="Times New Roman" pitchFamily="18" charset="0"/>
                      </a:endParaRPr>
                    </a:p>
                  </a:txBody>
                  <a:tcPr/>
                </a:tc>
                <a:tc>
                  <a:txBody>
                    <a:bodyPr/>
                    <a:lstStyle/>
                    <a:p>
                      <a:r>
                        <a:rPr lang="en-US" sz="2400" b="1" dirty="0" smtClean="0"/>
                        <a:t>5yrs</a:t>
                      </a:r>
                      <a:endParaRPr lang="en-US" sz="2400" b="1" dirty="0" smtClean="0">
                        <a:latin typeface="Times New Roman" pitchFamily="18" charset="0"/>
                        <a:cs typeface="Times New Roman" pitchFamily="18" charset="0"/>
                      </a:endParaRPr>
                    </a:p>
                  </a:txBody>
                  <a:tcPr/>
                </a:tc>
                <a:tc gridSpan="2">
                  <a:txBody>
                    <a:bodyPr/>
                    <a:lstStyle/>
                    <a:p>
                      <a:r>
                        <a:rPr lang="en-US" sz="2400" b="1" dirty="0" smtClean="0"/>
                        <a:t>60-80%</a:t>
                      </a:r>
                      <a:r>
                        <a:rPr lang="en-US" sz="2400" b="1" baseline="0" dirty="0" smtClean="0"/>
                        <a:t> as planned</a:t>
                      </a:r>
                      <a:endParaRPr lang="en-IN" sz="2400" b="1" dirty="0">
                        <a:latin typeface="Times New Roman" pitchFamily="18" charset="0"/>
                        <a:cs typeface="Times New Roman" pitchFamily="18" charset="0"/>
                      </a:endParaRPr>
                    </a:p>
                  </a:txBody>
                  <a:tcPr/>
                </a:tc>
                <a:tc hMerge="1">
                  <a:txBody>
                    <a:bodyPr/>
                    <a:lstStyle/>
                    <a:p>
                      <a:endParaRPr lang="en-IN" dirty="0"/>
                    </a:p>
                  </a:txBody>
                  <a:tcPr/>
                </a:tc>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4"/>
            <a:ext cx="8229600" cy="785794"/>
          </a:xfrm>
        </p:spPr>
        <p:txBody>
          <a:bodyPr>
            <a:normAutofit fontScale="90000"/>
          </a:bodyPr>
          <a:lstStyle/>
          <a:p>
            <a:r>
              <a:rPr lang="en-US" sz="2800" b="1" dirty="0" smtClean="0">
                <a:cs typeface="Times New Roman" pitchFamily="18" charset="0"/>
              </a:rPr>
              <a:t>F. ECONOMIC, FINANCIAL, PROCESS, ASSETS, </a:t>
            </a:r>
            <a:br>
              <a:rPr lang="en-US" sz="2800" b="1" dirty="0" smtClean="0">
                <a:cs typeface="Times New Roman" pitchFamily="18" charset="0"/>
              </a:rPr>
            </a:br>
            <a:r>
              <a:rPr lang="en-US" sz="2800" b="1" dirty="0" smtClean="0">
                <a:cs typeface="Times New Roman" pitchFamily="18" charset="0"/>
              </a:rPr>
              <a:t>INSTITUTIONAL, RISKS AND CONVERGENCE</a:t>
            </a:r>
            <a:endParaRPr lang="en-IN" sz="2800" b="1" dirty="0">
              <a:cs typeface="Times New Roman" pitchFamily="18" charset="0"/>
            </a:endParaRPr>
          </a:p>
        </p:txBody>
      </p:sp>
      <p:graphicFrame>
        <p:nvGraphicFramePr>
          <p:cNvPr id="4" name="Content Placeholder 3"/>
          <p:cNvGraphicFramePr>
            <a:graphicFrameLocks noGrp="1"/>
          </p:cNvGraphicFramePr>
          <p:nvPr>
            <p:ph idx="1"/>
          </p:nvPr>
        </p:nvGraphicFramePr>
        <p:xfrm>
          <a:off x="457200" y="1066801"/>
          <a:ext cx="8458200" cy="5726096"/>
        </p:xfrm>
        <a:graphic>
          <a:graphicData uri="http://schemas.openxmlformats.org/drawingml/2006/table">
            <a:tbl>
              <a:tblPr firstRow="1" bandRow="1">
                <a:tableStyleId>{69CF1AB2-1976-4502-BF36-3FF5EA218861}</a:tableStyleId>
              </a:tblPr>
              <a:tblGrid>
                <a:gridCol w="693192"/>
                <a:gridCol w="4124552"/>
                <a:gridCol w="1116087"/>
                <a:gridCol w="1402731"/>
                <a:gridCol w="1121638"/>
              </a:tblGrid>
              <a:tr h="1044577">
                <a:tc>
                  <a:txBody>
                    <a:bodyPr/>
                    <a:lstStyle/>
                    <a:p>
                      <a:r>
                        <a:rPr lang="en-US" sz="2400" dirty="0" err="1" smtClean="0"/>
                        <a:t>Sl</a:t>
                      </a:r>
                      <a:r>
                        <a:rPr lang="en-US" sz="2400" dirty="0" smtClean="0"/>
                        <a:t> No</a:t>
                      </a:r>
                      <a:endParaRPr lang="en-IN" sz="2400" dirty="0">
                        <a:latin typeface="Times New Roman" pitchFamily="18" charset="0"/>
                        <a:cs typeface="Times New Roman" pitchFamily="18" charset="0"/>
                      </a:endParaRPr>
                    </a:p>
                  </a:txBody>
                  <a:tcPr/>
                </a:tc>
                <a:tc>
                  <a:txBody>
                    <a:bodyPr/>
                    <a:lstStyle/>
                    <a:p>
                      <a:r>
                        <a:rPr lang="en-US" sz="2400" dirty="0" smtClean="0"/>
                        <a:t>Indicator</a:t>
                      </a:r>
                      <a:endParaRPr lang="en-IN"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Frequency</a:t>
                      </a:r>
                      <a:endParaRPr lang="en-IN" sz="2400" dirty="0">
                        <a:latin typeface="Times New Roman" pitchFamily="18" charset="0"/>
                        <a:cs typeface="Times New Roman" pitchFamily="18" charset="0"/>
                      </a:endParaRPr>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Bench mark</a:t>
                      </a:r>
                      <a:endParaRPr lang="en-IN" sz="2400" dirty="0" smtClean="0"/>
                    </a:p>
                    <a:p>
                      <a:endParaRPr lang="en-IN" sz="2400" dirty="0">
                        <a:latin typeface="Times New Roman" pitchFamily="18" charset="0"/>
                        <a:cs typeface="Times New Roman" pitchFamily="18" charset="0"/>
                      </a:endParaRPr>
                    </a:p>
                  </a:txBody>
                  <a:tcPr/>
                </a:tc>
                <a:tc hMerge="1">
                  <a:txBody>
                    <a:bodyPr/>
                    <a:lstStyle/>
                    <a:p>
                      <a:endParaRPr lang="en-IN" dirty="0"/>
                    </a:p>
                  </a:txBody>
                  <a:tcPr/>
                </a:tc>
              </a:tr>
              <a:tr h="481634">
                <a:tc>
                  <a:txBody>
                    <a:bodyPr/>
                    <a:lstStyle/>
                    <a:p>
                      <a:endParaRPr lang="en-IN" b="1" dirty="0">
                        <a:latin typeface="+mn-lt"/>
                      </a:endParaRPr>
                    </a:p>
                  </a:txBody>
                  <a:tcPr/>
                </a:tc>
                <a:tc>
                  <a:txBody>
                    <a:bodyPr/>
                    <a:lstStyle/>
                    <a:p>
                      <a:r>
                        <a:rPr lang="en-US" sz="2400" b="1" dirty="0" smtClean="0">
                          <a:latin typeface="+mn-lt"/>
                        </a:rPr>
                        <a:t>Process</a:t>
                      </a:r>
                      <a:r>
                        <a:rPr lang="en-US" sz="2400" b="1" baseline="0" dirty="0" smtClean="0">
                          <a:latin typeface="+mn-lt"/>
                        </a:rPr>
                        <a:t> monitoring</a:t>
                      </a:r>
                      <a:endParaRPr lang="en-IN" sz="2400" b="1" dirty="0">
                        <a:latin typeface="+mn-lt"/>
                        <a:cs typeface="Times New Roman" pitchFamily="18" charset="0"/>
                      </a:endParaRPr>
                    </a:p>
                  </a:txBody>
                  <a:tcPr/>
                </a:tc>
                <a:tc>
                  <a:txBody>
                    <a:bodyPr/>
                    <a:lstStyle/>
                    <a:p>
                      <a:endParaRPr lang="en-IN" b="1" dirty="0">
                        <a:latin typeface="+mn-lt"/>
                        <a:cs typeface="Times New Roman" pitchFamily="18" charset="0"/>
                      </a:endParaRPr>
                    </a:p>
                  </a:txBody>
                  <a:tcPr/>
                </a:tc>
                <a:tc>
                  <a:txBody>
                    <a:bodyPr/>
                    <a:lstStyle/>
                    <a:p>
                      <a:endParaRPr lang="en-IN" b="1" dirty="0">
                        <a:latin typeface="+mn-lt"/>
                        <a:cs typeface="Times New Roman" pitchFamily="18" charset="0"/>
                      </a:endParaRPr>
                    </a:p>
                  </a:txBody>
                  <a:tcPr/>
                </a:tc>
                <a:tc>
                  <a:txBody>
                    <a:bodyPr/>
                    <a:lstStyle/>
                    <a:p>
                      <a:endParaRPr lang="en-IN" dirty="0">
                        <a:latin typeface="Times New Roman" pitchFamily="18" charset="0"/>
                        <a:cs typeface="Times New Roman" pitchFamily="18" charset="0"/>
                      </a:endParaRPr>
                    </a:p>
                  </a:txBody>
                  <a:tcPr/>
                </a:tc>
              </a:tr>
              <a:tr h="866942">
                <a:tc>
                  <a:txBody>
                    <a:bodyPr/>
                    <a:lstStyle/>
                    <a:p>
                      <a:r>
                        <a:rPr lang="en-US" sz="2000" b="1" dirty="0" smtClean="0">
                          <a:latin typeface="+mn-lt"/>
                        </a:rPr>
                        <a:t>1</a:t>
                      </a:r>
                      <a:endParaRPr lang="en-IN" sz="2000" b="1" dirty="0">
                        <a:latin typeface="+mn-lt"/>
                        <a:cs typeface="Times New Roman" pitchFamily="18" charset="0"/>
                      </a:endParaRPr>
                    </a:p>
                  </a:txBody>
                  <a:tcPr/>
                </a:tc>
                <a:tc>
                  <a:txBody>
                    <a:bodyPr/>
                    <a:lstStyle/>
                    <a:p>
                      <a:r>
                        <a:rPr lang="en-US" sz="2400" b="1" dirty="0" smtClean="0">
                          <a:latin typeface="+mn-lt"/>
                        </a:rPr>
                        <a:t>Status of area treatment</a:t>
                      </a:r>
                      <a:endParaRPr lang="en-IN" sz="2400" b="1" dirty="0">
                        <a:latin typeface="+mn-lt"/>
                        <a:cs typeface="Times New Roman" pitchFamily="18" charset="0"/>
                      </a:endParaRPr>
                    </a:p>
                  </a:txBody>
                  <a:tcPr/>
                </a:tc>
                <a:tc>
                  <a:txBody>
                    <a:bodyPr/>
                    <a:lstStyle/>
                    <a:p>
                      <a:r>
                        <a:rPr lang="en-US" sz="2400" b="1" dirty="0" smtClean="0">
                          <a:latin typeface="+mn-lt"/>
                        </a:rPr>
                        <a:t>3yrs</a:t>
                      </a:r>
                      <a:endParaRPr lang="en-IN" sz="2400" b="1" dirty="0">
                        <a:latin typeface="+mn-lt"/>
                        <a:cs typeface="Times New Roman" pitchFamily="18" charset="0"/>
                      </a:endParaRPr>
                    </a:p>
                  </a:txBody>
                  <a:tcPr/>
                </a:tc>
                <a:tc gridSpan="2">
                  <a:txBody>
                    <a:bodyPr/>
                    <a:lstStyle/>
                    <a:p>
                      <a:r>
                        <a:rPr lang="en-US" sz="2400" b="1" dirty="0" smtClean="0">
                          <a:latin typeface="+mn-lt"/>
                        </a:rPr>
                        <a:t>100% as planned in DPR</a:t>
                      </a:r>
                      <a:endParaRPr lang="en-IN" sz="2400" b="1" dirty="0">
                        <a:latin typeface="+mn-lt"/>
                        <a:cs typeface="Times New Roman" pitchFamily="18" charset="0"/>
                      </a:endParaRPr>
                    </a:p>
                  </a:txBody>
                  <a:tcPr/>
                </a:tc>
                <a:tc hMerge="1">
                  <a:txBody>
                    <a:bodyPr/>
                    <a:lstStyle/>
                    <a:p>
                      <a:endParaRPr lang="en-IN" sz="2000" dirty="0">
                        <a:latin typeface="Times New Roman" pitchFamily="18" charset="0"/>
                        <a:cs typeface="Times New Roman" pitchFamily="18" charset="0"/>
                      </a:endParaRPr>
                    </a:p>
                  </a:txBody>
                  <a:tcPr/>
                </a:tc>
              </a:tr>
              <a:tr h="1252249">
                <a:tc>
                  <a:txBody>
                    <a:bodyPr/>
                    <a:lstStyle/>
                    <a:p>
                      <a:r>
                        <a:rPr lang="en-US" sz="2000" b="1" dirty="0" smtClean="0">
                          <a:latin typeface="+mn-lt"/>
                        </a:rPr>
                        <a:t>2</a:t>
                      </a:r>
                      <a:endParaRPr lang="en-IN" sz="2000" b="1" dirty="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latin typeface="+mn-lt"/>
                        </a:rPr>
                        <a:t>Status of Drainage line treatment</a:t>
                      </a:r>
                      <a:endParaRPr lang="en-IN" sz="2400" b="1" dirty="0" smtClean="0">
                        <a:latin typeface="+mn-lt"/>
                      </a:endParaRPr>
                    </a:p>
                    <a:p>
                      <a:endParaRPr lang="en-IN" sz="2400" b="1" dirty="0">
                        <a:latin typeface="+mn-lt"/>
                        <a:cs typeface="Times New Roman" pitchFamily="18" charset="0"/>
                      </a:endParaRPr>
                    </a:p>
                  </a:txBody>
                  <a:tcPr/>
                </a:tc>
                <a:tc>
                  <a:txBody>
                    <a:bodyPr/>
                    <a:lstStyle/>
                    <a:p>
                      <a:r>
                        <a:rPr lang="en-US" sz="2400" b="1" dirty="0" smtClean="0">
                          <a:latin typeface="+mn-lt"/>
                        </a:rPr>
                        <a:t>5yrs</a:t>
                      </a:r>
                      <a:endParaRPr lang="en-IN" sz="2400" b="1" dirty="0">
                        <a:latin typeface="+mn-lt"/>
                        <a:cs typeface="Times New Roman" pitchFamily="18" charset="0"/>
                      </a:endParaRPr>
                    </a:p>
                  </a:txBody>
                  <a:tcPr/>
                </a:tc>
                <a:tc gridSpan="2">
                  <a:txBody>
                    <a:bodyPr/>
                    <a:lstStyle/>
                    <a:p>
                      <a:r>
                        <a:rPr lang="en-US" sz="2400" b="1" dirty="0" smtClean="0">
                          <a:latin typeface="+mn-lt"/>
                        </a:rPr>
                        <a:t>100% as planned</a:t>
                      </a:r>
                      <a:endParaRPr lang="en-IN" sz="2400" b="1" dirty="0">
                        <a:latin typeface="+mn-lt"/>
                        <a:cs typeface="Times New Roman" pitchFamily="18" charset="0"/>
                      </a:endParaRPr>
                    </a:p>
                  </a:txBody>
                  <a:tcPr/>
                </a:tc>
                <a:tc hMerge="1">
                  <a:txBody>
                    <a:bodyPr/>
                    <a:lstStyle/>
                    <a:p>
                      <a:endParaRPr lang="en-IN" dirty="0"/>
                    </a:p>
                  </a:txBody>
                  <a:tcPr/>
                </a:tc>
              </a:tr>
              <a:tr h="828445">
                <a:tc>
                  <a:txBody>
                    <a:bodyPr/>
                    <a:lstStyle/>
                    <a:p>
                      <a:r>
                        <a:rPr lang="en-US" sz="2000" b="1" dirty="0" smtClean="0">
                          <a:latin typeface="+mn-lt"/>
                        </a:rPr>
                        <a:t>3</a:t>
                      </a:r>
                      <a:endParaRPr lang="en-IN" sz="2000" b="1" dirty="0">
                        <a:latin typeface="+mn-lt"/>
                        <a:cs typeface="Times New Roman" pitchFamily="18" charset="0"/>
                      </a:endParaRPr>
                    </a:p>
                  </a:txBody>
                  <a:tcPr/>
                </a:tc>
                <a:tc>
                  <a:txBody>
                    <a:bodyPr/>
                    <a:lstStyle/>
                    <a:p>
                      <a:r>
                        <a:rPr lang="en-US" sz="2400" b="1" dirty="0" smtClean="0">
                          <a:latin typeface="+mn-lt"/>
                        </a:rPr>
                        <a:t>No of Social Audits</a:t>
                      </a:r>
                      <a:endParaRPr lang="en-IN" sz="2400" b="1" dirty="0">
                        <a:latin typeface="+mn-lt"/>
                        <a:cs typeface="Times New Roman" pitchFamily="18" charset="0"/>
                      </a:endParaRPr>
                    </a:p>
                  </a:txBody>
                  <a:tcPr/>
                </a:tc>
                <a:tc>
                  <a:txBody>
                    <a:bodyPr/>
                    <a:lstStyle/>
                    <a:p>
                      <a:r>
                        <a:rPr lang="en-US" sz="2400" b="1" dirty="0" smtClean="0">
                          <a:latin typeface="+mn-lt"/>
                        </a:rPr>
                        <a:t>5yrs</a:t>
                      </a:r>
                      <a:endParaRPr lang="en-US" sz="2400" b="1" dirty="0" smtClean="0">
                        <a:latin typeface="+mn-lt"/>
                        <a:cs typeface="Times New Roman" pitchFamily="18" charset="0"/>
                      </a:endParaRPr>
                    </a:p>
                  </a:txBody>
                  <a:tcPr/>
                </a:tc>
                <a:tc gridSpan="2">
                  <a:txBody>
                    <a:bodyPr/>
                    <a:lstStyle/>
                    <a:p>
                      <a:r>
                        <a:rPr lang="en-US" sz="2400" b="1" dirty="0" smtClean="0">
                          <a:latin typeface="+mn-lt"/>
                        </a:rPr>
                        <a:t>80%</a:t>
                      </a:r>
                      <a:r>
                        <a:rPr lang="en-US" sz="2400" b="1" baseline="0" dirty="0" smtClean="0">
                          <a:latin typeface="+mn-lt"/>
                        </a:rPr>
                        <a:t> as planned</a:t>
                      </a:r>
                      <a:endParaRPr lang="en-IN" sz="2400" b="1" dirty="0">
                        <a:latin typeface="+mn-lt"/>
                        <a:cs typeface="Times New Roman" pitchFamily="18" charset="0"/>
                      </a:endParaRPr>
                    </a:p>
                  </a:txBody>
                  <a:tcPr/>
                </a:tc>
                <a:tc hMerge="1">
                  <a:txBody>
                    <a:bodyPr/>
                    <a:lstStyle/>
                    <a:p>
                      <a:endParaRPr lang="en-IN" dirty="0"/>
                    </a:p>
                  </a:txBody>
                  <a:tcPr/>
                </a:tc>
              </a:tr>
              <a:tr h="1252249">
                <a:tc>
                  <a:txBody>
                    <a:bodyPr/>
                    <a:lstStyle/>
                    <a:p>
                      <a:r>
                        <a:rPr lang="en-US" sz="2000" b="1" dirty="0" smtClean="0">
                          <a:latin typeface="+mn-lt"/>
                        </a:rPr>
                        <a:t>4</a:t>
                      </a:r>
                      <a:endParaRPr lang="en-IN" sz="2000" b="1" dirty="0">
                        <a:latin typeface="+mn-lt"/>
                        <a:cs typeface="Times New Roman" pitchFamily="18" charset="0"/>
                      </a:endParaRPr>
                    </a:p>
                  </a:txBody>
                  <a:tcPr/>
                </a:tc>
                <a:tc>
                  <a:txBody>
                    <a:bodyPr/>
                    <a:lstStyle/>
                    <a:p>
                      <a:r>
                        <a:rPr lang="en-US" sz="2400" b="1" dirty="0" smtClean="0">
                          <a:latin typeface="+mn-lt"/>
                        </a:rPr>
                        <a:t>Gram </a:t>
                      </a:r>
                      <a:r>
                        <a:rPr lang="en-US" sz="2400" b="1" dirty="0" err="1" smtClean="0">
                          <a:latin typeface="+mn-lt"/>
                        </a:rPr>
                        <a:t>Sabha’s</a:t>
                      </a:r>
                      <a:r>
                        <a:rPr lang="en-US" sz="2400" b="1" dirty="0" smtClean="0">
                          <a:latin typeface="+mn-lt"/>
                        </a:rPr>
                        <a:t> participation in planning and management of watershed</a:t>
                      </a:r>
                      <a:endParaRPr lang="en-IN" sz="2400" b="1" dirty="0">
                        <a:latin typeface="+mn-lt"/>
                        <a:cs typeface="Times New Roman" pitchFamily="18" charset="0"/>
                      </a:endParaRPr>
                    </a:p>
                  </a:txBody>
                  <a:tcPr/>
                </a:tc>
                <a:tc>
                  <a:txBody>
                    <a:bodyPr/>
                    <a:lstStyle/>
                    <a:p>
                      <a:r>
                        <a:rPr lang="en-US" sz="2400" b="1" dirty="0" smtClean="0">
                          <a:latin typeface="+mn-lt"/>
                        </a:rPr>
                        <a:t>3&amp;5yrs</a:t>
                      </a:r>
                      <a:endParaRPr lang="en-US" sz="2400" b="1" dirty="0" smtClean="0">
                        <a:latin typeface="+mn-lt"/>
                        <a:cs typeface="Times New Roman" pitchFamily="18" charset="0"/>
                      </a:endParaRPr>
                    </a:p>
                  </a:txBody>
                  <a:tcPr/>
                </a:tc>
                <a:tc gridSpan="2">
                  <a:txBody>
                    <a:bodyPr/>
                    <a:lstStyle/>
                    <a:p>
                      <a:r>
                        <a:rPr lang="en-US" sz="2400" b="1" dirty="0" smtClean="0">
                          <a:latin typeface="+mn-lt"/>
                        </a:rPr>
                        <a:t>As per DPR</a:t>
                      </a:r>
                      <a:endParaRPr lang="en-IN" sz="2400" b="1" dirty="0">
                        <a:latin typeface="+mn-lt"/>
                        <a:cs typeface="Times New Roman" pitchFamily="18" charset="0"/>
                      </a:endParaRPr>
                    </a:p>
                  </a:txBody>
                  <a:tcPr/>
                </a:tc>
                <a:tc hMerge="1">
                  <a:txBody>
                    <a:bodyPr/>
                    <a:lstStyle/>
                    <a:p>
                      <a:endParaRPr lang="en-IN"/>
                    </a:p>
                  </a:txBody>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4733</Words>
  <Application>Microsoft Office PowerPoint</Application>
  <PresentationFormat>On-screen Show (4:3)</PresentationFormat>
  <Paragraphs>896</Paragraphs>
  <Slides>129</Slides>
  <Notes>9</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129</vt:i4>
      </vt:variant>
    </vt:vector>
  </HeadingPairs>
  <TitlesOfParts>
    <vt:vector size="132" baseType="lpstr">
      <vt:lpstr>Office Theme</vt:lpstr>
      <vt:lpstr>Slide</vt:lpstr>
      <vt:lpstr>Bitmap Image</vt:lpstr>
      <vt:lpstr>Gabion Structure </vt:lpstr>
      <vt:lpstr>Gabion Structure</vt:lpstr>
      <vt:lpstr>Slide 3</vt:lpstr>
      <vt:lpstr>Sand Bag Check Dam</vt:lpstr>
      <vt:lpstr>Check Dam</vt:lpstr>
      <vt:lpstr>Shutter Check Dam</vt:lpstr>
      <vt:lpstr>Bio Check Dam</vt:lpstr>
      <vt:lpstr>Slide 8</vt:lpstr>
      <vt:lpstr>Slide 9</vt:lpstr>
      <vt:lpstr>Slide 10</vt:lpstr>
      <vt:lpstr>Slide 11</vt:lpstr>
      <vt:lpstr>Slide 12</vt:lpstr>
      <vt:lpstr>Slide 13</vt:lpstr>
      <vt:lpstr>Slide 14</vt:lpstr>
      <vt:lpstr>Slide 15</vt:lpstr>
      <vt:lpstr>Slide 16</vt:lpstr>
      <vt:lpstr>Slide 17</vt:lpstr>
      <vt:lpstr>Sub surface Dam </vt:lpstr>
      <vt:lpstr>Slide 19</vt:lpstr>
      <vt:lpstr>Slide 20</vt:lpstr>
      <vt:lpstr>Slide 21</vt:lpstr>
      <vt:lpstr>Slide 22</vt:lpstr>
      <vt:lpstr>Slide 23</vt:lpstr>
      <vt:lpstr>Demand Side Management</vt:lpstr>
      <vt:lpstr>Demand Side Management…</vt:lpstr>
      <vt:lpstr>NRM Implementation</vt:lpstr>
      <vt:lpstr>NRM Implementation…</vt:lpstr>
      <vt:lpstr>NRM activities envisaged in IWMP</vt:lpstr>
      <vt:lpstr>Slide 29</vt:lpstr>
      <vt:lpstr>Slide 30</vt:lpstr>
      <vt:lpstr>Production System and Micro Enterprises</vt:lpstr>
      <vt:lpstr>Eligibility</vt:lpstr>
      <vt:lpstr>Financial Assistance</vt:lpstr>
      <vt:lpstr>Unit Cost</vt:lpstr>
      <vt:lpstr>SRI</vt:lpstr>
      <vt:lpstr>SRI Paddy</vt:lpstr>
      <vt:lpstr>Upland rice</vt:lpstr>
      <vt:lpstr>Seeding –lowland-Drum seeder</vt:lpstr>
      <vt:lpstr>Rice reaper</vt:lpstr>
      <vt:lpstr>Leaf colour charts (LCC) </vt:lpstr>
      <vt:lpstr>Double sucker planting</vt:lpstr>
      <vt:lpstr>Slide 42</vt:lpstr>
      <vt:lpstr>Slide 43</vt:lpstr>
      <vt:lpstr>Slide 44</vt:lpstr>
      <vt:lpstr>Drip fertigation system</vt:lpstr>
      <vt:lpstr>Slide 46</vt:lpstr>
      <vt:lpstr>Slide 47</vt:lpstr>
      <vt:lpstr>Slide 48</vt:lpstr>
      <vt:lpstr>Terrace farming with drip system</vt:lpstr>
      <vt:lpstr>Fruit crops in terrace</vt:lpstr>
      <vt:lpstr>Vertical farming</vt:lpstr>
      <vt:lpstr>Slide 52</vt:lpstr>
      <vt:lpstr>Slide 53</vt:lpstr>
      <vt:lpstr>Coconut climber</vt:lpstr>
      <vt:lpstr>Areca nut climber</vt:lpstr>
      <vt:lpstr>Multi tree climber  Coimbatore, Tamil Nadu</vt:lpstr>
      <vt:lpstr>Pedal pump for water lifting</vt:lpstr>
      <vt:lpstr>Pepper Thresher</vt:lpstr>
      <vt:lpstr>Bicycle weeder/plough</vt:lpstr>
      <vt:lpstr>ICT enabled services</vt:lpstr>
      <vt:lpstr>Slide 61</vt:lpstr>
      <vt:lpstr>Livelihood</vt:lpstr>
      <vt:lpstr>Livelihood - Fund Management</vt:lpstr>
      <vt:lpstr>Seed Money for Interest Free Loan</vt:lpstr>
      <vt:lpstr>Funding of Major Livelihood activities</vt:lpstr>
      <vt:lpstr>One time grant for WDS &amp; BLWDS</vt:lpstr>
      <vt:lpstr>Joint Liability Groups</vt:lpstr>
      <vt:lpstr>JLG Federation</vt:lpstr>
      <vt:lpstr>Watershed Development Fund</vt:lpstr>
      <vt:lpstr>Monitoring, Evaluation &amp; Documentation</vt:lpstr>
      <vt:lpstr>ICT Application</vt:lpstr>
      <vt:lpstr>Importance of Capacity Building in IWMP</vt:lpstr>
      <vt:lpstr>Slide 73</vt:lpstr>
      <vt:lpstr>Skill Development</vt:lpstr>
      <vt:lpstr>Skill development for farming practices</vt:lpstr>
      <vt:lpstr>Skill development for micro enterprises</vt:lpstr>
      <vt:lpstr>Skill development for wage employment &amp; placement</vt:lpstr>
      <vt:lpstr>Institutional support for Skill development</vt:lpstr>
      <vt:lpstr>Institutional support for Skill development</vt:lpstr>
      <vt:lpstr>Convergence</vt:lpstr>
      <vt:lpstr>Convergence Matrix</vt:lpstr>
      <vt:lpstr>Convergence with MGNREGS</vt:lpstr>
      <vt:lpstr>MGNREGS</vt:lpstr>
      <vt:lpstr>MGNREGS </vt:lpstr>
      <vt:lpstr>Convergence - Agriculture</vt:lpstr>
      <vt:lpstr>Animal Husbandry &amp; Dairy Development</vt:lpstr>
      <vt:lpstr>Convergence – Nirmal Bharath Abhiyan</vt:lpstr>
      <vt:lpstr>Benchmarking of Watershed Projects</vt:lpstr>
      <vt:lpstr>Bench marking indicators in the following sectors </vt:lpstr>
      <vt:lpstr>MAJOR ECOLOGICAL REGIONS CONSIDERED FOR BENCH MARKING</vt:lpstr>
      <vt:lpstr>INDICATORS AND BENCH MARKS A . SOIL HEALTH</vt:lpstr>
      <vt:lpstr>B. HYDROLOGY</vt:lpstr>
      <vt:lpstr>C. FORESTRY</vt:lpstr>
      <vt:lpstr>D. AGRICULTURE &amp; HORTICULTURE</vt:lpstr>
      <vt:lpstr>D. AGRICULTURE &amp; HORTICULTURE- Contd….</vt:lpstr>
      <vt:lpstr>E. ANIMAL HUSBANDRY, DAIRY AND FISHERIES</vt:lpstr>
      <vt:lpstr>F. ECONOMIC, FINANCIAL, PROCESS, ASSETS, INSTITUTIONAL,  RISKS AND CONVERGENCE</vt:lpstr>
      <vt:lpstr>F. ECONOMIC, FINANCIAL, PROCESS, ASSETS, INSTITUTIONAL, RISKS AND CONVERGENCE</vt:lpstr>
      <vt:lpstr>F. ECONOMIC, FINANCIAL, PROCESS, ASSETS,  INSTITUTIONAL, RISKS AND CONVERGENCE</vt:lpstr>
      <vt:lpstr>F. ECONOMIC, FINANCIAL, PROCESS, ASSETS,  INSTITUTIONAL, RISKS AND CONVERGENCE</vt:lpstr>
      <vt:lpstr>F. ECONOMIC, FINANCIAL, PROCESS, ASSETS,  INSTITUTIONAL, RISKS AND CONVERGENCE</vt:lpstr>
      <vt:lpstr>F. ECONOMIC, FINANCIAL, PROCESS, ASSETS, INSTITUTIONAL, RISKS AND CONVERGENCE</vt:lpstr>
      <vt:lpstr>Slide 103</vt:lpstr>
      <vt:lpstr>Pradhan Mantri Krishi Sinchayee Yojana (PMKSY)</vt:lpstr>
      <vt:lpstr>Objectives of PMKSY</vt:lpstr>
      <vt:lpstr>Slide 106</vt:lpstr>
      <vt:lpstr>Strategy &amp; Focus area</vt:lpstr>
      <vt:lpstr>Slide 108</vt:lpstr>
      <vt:lpstr>Slide 109</vt:lpstr>
      <vt:lpstr>Programme components</vt:lpstr>
      <vt:lpstr>PMKSY (Har Khet ko Pani)</vt:lpstr>
      <vt:lpstr>PMKSY (Har Khet ko Pani)…</vt:lpstr>
      <vt:lpstr>PMKSY (Per Drop More Crop)</vt:lpstr>
      <vt:lpstr>PMKSY (Per Drop More Crop)…</vt:lpstr>
      <vt:lpstr>PMKSY (Watershed)</vt:lpstr>
      <vt:lpstr>MGNREGS</vt:lpstr>
      <vt:lpstr>District Irrigation Plan</vt:lpstr>
      <vt:lpstr>District Irrigation Plan…</vt:lpstr>
      <vt:lpstr>Slide 119</vt:lpstr>
      <vt:lpstr>Slide 120</vt:lpstr>
      <vt:lpstr>Slide 121</vt:lpstr>
      <vt:lpstr>Role &amp; Responsibilities of WC Secretaries</vt:lpstr>
      <vt:lpstr>Your Tasks</vt:lpstr>
      <vt:lpstr>Your Tasks …</vt:lpstr>
      <vt:lpstr>Your Tasks …</vt:lpstr>
      <vt:lpstr>Your Tasks …</vt:lpstr>
      <vt:lpstr>Your Tasks …</vt:lpstr>
      <vt:lpstr>Your Tasks…</vt:lpstr>
      <vt:lpstr>Slide 129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nilav</dc:creator>
  <cp:lastModifiedBy>user</cp:lastModifiedBy>
  <cp:revision>9</cp:revision>
  <dcterms:created xsi:type="dcterms:W3CDTF">2006-08-16T00:00:00Z</dcterms:created>
  <dcterms:modified xsi:type="dcterms:W3CDTF">2015-11-23T06:46:37Z</dcterms:modified>
</cp:coreProperties>
</file>