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96" r:id="rId12"/>
    <p:sldId id="297" r:id="rId13"/>
    <p:sldId id="298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E38B2A-34FD-40E9-B230-E8B0FD6121B4}" type="datetimeFigureOut">
              <a:rPr lang="en-US" smtClean="0"/>
              <a:pPr/>
              <a:t>11/23/2015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4A4C48-C0CB-424A-BDB1-534BC801DB8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2F6480-560E-4541-A868-43BD95756549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49F99B-920B-4D3F-A5C6-A4AECB771103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7A70ED-4B73-4383-9B8A-C56A9364126C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E5772D-1F31-432C-84BB-0D5BF9BAD318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IN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B5199A-FEAE-4B50-8F0B-0EC0CF13A9AE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I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733800"/>
            <a:ext cx="7772400" cy="1524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Strategy &amp; Challenges in Implementation</a:t>
            </a:r>
            <a:endParaRPr lang="en-IN" b="1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5715000"/>
            <a:ext cx="4724400" cy="990600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 err="1" smtClean="0">
                <a:solidFill>
                  <a:srgbClr val="00B050"/>
                </a:solidFill>
              </a:rPr>
              <a:t>Balachandran</a:t>
            </a:r>
            <a:r>
              <a:rPr lang="en-US" sz="2400" b="1" dirty="0" smtClean="0">
                <a:solidFill>
                  <a:srgbClr val="00B050"/>
                </a:solidFill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</a:rPr>
              <a:t>Nair.P</a:t>
            </a:r>
            <a:r>
              <a:rPr lang="en-US" sz="2400" b="1" dirty="0" smtClean="0">
                <a:solidFill>
                  <a:srgbClr val="00B050"/>
                </a:solidFill>
              </a:rPr>
              <a:t>,</a:t>
            </a:r>
          </a:p>
          <a:p>
            <a:pPr algn="l"/>
            <a:r>
              <a:rPr lang="en-US" sz="2000" b="1" dirty="0" smtClean="0">
                <a:solidFill>
                  <a:srgbClr val="00B050"/>
                </a:solidFill>
              </a:rPr>
              <a:t>ADC &amp; Technical Expert (Livelihood)</a:t>
            </a:r>
            <a:endParaRPr lang="en-IN" sz="2000" b="1" dirty="0">
              <a:solidFill>
                <a:srgbClr val="00B050"/>
              </a:solidFill>
            </a:endParaRPr>
          </a:p>
        </p:txBody>
      </p:sp>
      <p:pic>
        <p:nvPicPr>
          <p:cNvPr id="4" name="Picture 3" descr="IWMP 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609600"/>
            <a:ext cx="4267200" cy="313848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584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7848600" cy="5334000"/>
          </a:xfrm>
        </p:spPr>
        <p:txBody>
          <a:bodyPr/>
          <a:lstStyle/>
          <a:p>
            <a:r>
              <a:rPr lang="en-US" sz="3200" b="1" smtClean="0">
                <a:latin typeface="Calibri" pitchFamily="34" charset="0"/>
                <a:cs typeface="Calibri" pitchFamily="34" charset="0"/>
              </a:rPr>
              <a:t>The ground water levels of Kerala wells have declined within a range of 30 cm to three mts within a period of five years. </a:t>
            </a:r>
          </a:p>
          <a:p>
            <a:r>
              <a:rPr lang="en-US" sz="3200" b="1" smtClean="0">
                <a:latin typeface="Calibri" pitchFamily="34" charset="0"/>
                <a:cs typeface="Calibri" pitchFamily="34" charset="0"/>
              </a:rPr>
              <a:t>This seriously indicates that, a huge number of wells in Kerala may become permanently dry shortly if the prevailing hydro geological situation is allowed to continue as such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img1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990600"/>
            <a:ext cx="64008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2286000" y="3505200"/>
            <a:ext cx="647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0" y="228600"/>
            <a:ext cx="914400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rgbClr val="660033"/>
                </a:solidFill>
              </a:rPr>
              <a:t>watershed</a:t>
            </a:r>
            <a:r>
              <a:rPr lang="en-US" sz="4000" b="1" dirty="0">
                <a:solidFill>
                  <a:srgbClr val="0000FF"/>
                </a:solidFill>
              </a:rPr>
              <a:t/>
            </a:r>
            <a:br>
              <a:rPr lang="en-US" sz="4000" b="1" dirty="0">
                <a:solidFill>
                  <a:srgbClr val="0000FF"/>
                </a:solidFill>
              </a:rPr>
            </a:br>
            <a:r>
              <a:rPr lang="en-US" sz="4000" b="1" dirty="0">
                <a:solidFill>
                  <a:srgbClr val="0000FF"/>
                </a:solidFill>
              </a:rPr>
              <a:t/>
            </a:r>
            <a:br>
              <a:rPr lang="en-US" sz="4000" b="1" dirty="0">
                <a:solidFill>
                  <a:srgbClr val="0000FF"/>
                </a:solidFill>
              </a:rPr>
            </a:br>
            <a:r>
              <a:rPr lang="en-US" sz="4000" b="1" dirty="0">
                <a:solidFill>
                  <a:srgbClr val="0000FF"/>
                </a:solidFill>
              </a:rPr>
              <a:t> </a:t>
            </a:r>
          </a:p>
          <a:p>
            <a:pPr algn="ctr">
              <a:defRPr/>
            </a:pPr>
            <a:r>
              <a:rPr lang="en-US" sz="4000" b="1" dirty="0">
                <a:solidFill>
                  <a:srgbClr val="0000FF"/>
                </a:solidFill>
              </a:rPr>
              <a:t>‘is the drainage area’ that </a:t>
            </a:r>
            <a:br>
              <a:rPr lang="en-US" sz="4000" b="1" dirty="0">
                <a:solidFill>
                  <a:srgbClr val="0000FF"/>
                </a:solidFill>
              </a:rPr>
            </a:br>
            <a:r>
              <a:rPr lang="en-US" sz="4000" b="1" dirty="0">
                <a:solidFill>
                  <a:srgbClr val="0000FF"/>
                </a:solidFill>
              </a:rPr>
              <a:t>contributes run-off water</a:t>
            </a:r>
            <a:br>
              <a:rPr lang="en-US" sz="4000" b="1" dirty="0">
                <a:solidFill>
                  <a:srgbClr val="0000FF"/>
                </a:solidFill>
              </a:rPr>
            </a:br>
            <a:r>
              <a:rPr lang="en-US" sz="4000" b="1" dirty="0">
                <a:solidFill>
                  <a:srgbClr val="0000FF"/>
                </a:solidFill>
              </a:rPr>
              <a:t>to a </a:t>
            </a:r>
            <a:br>
              <a:rPr lang="en-US" sz="4000" b="1" dirty="0">
                <a:solidFill>
                  <a:srgbClr val="0000FF"/>
                </a:solidFill>
              </a:rPr>
            </a:br>
            <a:r>
              <a:rPr lang="en-US" sz="4000" b="1" dirty="0">
                <a:solidFill>
                  <a:srgbClr val="0000FF"/>
                </a:solidFill>
              </a:rPr>
              <a:t>drainage course or water body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6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img1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381000"/>
            <a:ext cx="6858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1600200" y="1676400"/>
            <a:ext cx="838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 flipV="1">
            <a:off x="2438400" y="1524000"/>
            <a:ext cx="3810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2286000" y="914400"/>
            <a:ext cx="8382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 flipV="1">
            <a:off x="3124200" y="15240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>
            <a:off x="3276600" y="609600"/>
            <a:ext cx="152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 flipV="1">
            <a:off x="2057400" y="1828800"/>
            <a:ext cx="10668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 flipV="1">
            <a:off x="1752600" y="19050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55" name="Line 15"/>
          <p:cNvSpPr>
            <a:spLocks noChangeShapeType="1"/>
          </p:cNvSpPr>
          <p:nvPr/>
        </p:nvSpPr>
        <p:spPr bwMode="auto">
          <a:xfrm flipH="1" flipV="1">
            <a:off x="1752600" y="2209800"/>
            <a:ext cx="3048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56" name="Line 16"/>
          <p:cNvSpPr>
            <a:spLocks noChangeShapeType="1"/>
          </p:cNvSpPr>
          <p:nvPr/>
        </p:nvSpPr>
        <p:spPr bwMode="auto">
          <a:xfrm flipV="1">
            <a:off x="3352800" y="304800"/>
            <a:ext cx="7620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57" name="Line 17"/>
          <p:cNvSpPr>
            <a:spLocks noChangeShapeType="1"/>
          </p:cNvSpPr>
          <p:nvPr/>
        </p:nvSpPr>
        <p:spPr bwMode="auto">
          <a:xfrm flipV="1">
            <a:off x="2133600" y="533400"/>
            <a:ext cx="609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58" name="Line 18"/>
          <p:cNvSpPr>
            <a:spLocks noChangeShapeType="1"/>
          </p:cNvSpPr>
          <p:nvPr/>
        </p:nvSpPr>
        <p:spPr bwMode="auto">
          <a:xfrm flipV="1">
            <a:off x="1447800" y="2209800"/>
            <a:ext cx="3048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59" name="Line 19"/>
          <p:cNvSpPr>
            <a:spLocks noChangeShapeType="1"/>
          </p:cNvSpPr>
          <p:nvPr/>
        </p:nvSpPr>
        <p:spPr bwMode="auto">
          <a:xfrm>
            <a:off x="3352800" y="1600200"/>
            <a:ext cx="6858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60" name="Line 20"/>
          <p:cNvSpPr>
            <a:spLocks noChangeShapeType="1"/>
          </p:cNvSpPr>
          <p:nvPr/>
        </p:nvSpPr>
        <p:spPr bwMode="auto">
          <a:xfrm flipV="1">
            <a:off x="4038600" y="13716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61" name="Line 21"/>
          <p:cNvSpPr>
            <a:spLocks noChangeShapeType="1"/>
          </p:cNvSpPr>
          <p:nvPr/>
        </p:nvSpPr>
        <p:spPr bwMode="auto">
          <a:xfrm flipH="1" flipV="1">
            <a:off x="3733800" y="762000"/>
            <a:ext cx="609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62" name="Line 22"/>
          <p:cNvSpPr>
            <a:spLocks noChangeShapeType="1"/>
          </p:cNvSpPr>
          <p:nvPr/>
        </p:nvSpPr>
        <p:spPr bwMode="auto">
          <a:xfrm flipV="1">
            <a:off x="3276600" y="1676400"/>
            <a:ext cx="5334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63" name="Line 23"/>
          <p:cNvSpPr>
            <a:spLocks noChangeShapeType="1"/>
          </p:cNvSpPr>
          <p:nvPr/>
        </p:nvSpPr>
        <p:spPr bwMode="auto">
          <a:xfrm flipH="1" flipV="1">
            <a:off x="2514600" y="2514600"/>
            <a:ext cx="762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64" name="Line 24"/>
          <p:cNvSpPr>
            <a:spLocks noChangeShapeType="1"/>
          </p:cNvSpPr>
          <p:nvPr/>
        </p:nvSpPr>
        <p:spPr bwMode="auto">
          <a:xfrm flipV="1">
            <a:off x="1524000" y="2743200"/>
            <a:ext cx="457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65" name="Line 25"/>
          <p:cNvSpPr>
            <a:spLocks noChangeShapeType="1"/>
          </p:cNvSpPr>
          <p:nvPr/>
        </p:nvSpPr>
        <p:spPr bwMode="auto">
          <a:xfrm>
            <a:off x="4343400" y="1371600"/>
            <a:ext cx="6096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66" name="Line 26"/>
          <p:cNvSpPr>
            <a:spLocks noChangeShapeType="1"/>
          </p:cNvSpPr>
          <p:nvPr/>
        </p:nvSpPr>
        <p:spPr bwMode="auto">
          <a:xfrm flipV="1">
            <a:off x="4953000" y="11430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67" name="Line 27"/>
          <p:cNvSpPr>
            <a:spLocks noChangeShapeType="1"/>
          </p:cNvSpPr>
          <p:nvPr/>
        </p:nvSpPr>
        <p:spPr bwMode="auto">
          <a:xfrm flipH="1" flipV="1">
            <a:off x="4953000" y="762000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68" name="Line 28"/>
          <p:cNvSpPr>
            <a:spLocks noChangeShapeType="1"/>
          </p:cNvSpPr>
          <p:nvPr/>
        </p:nvSpPr>
        <p:spPr bwMode="auto">
          <a:xfrm>
            <a:off x="5105400" y="1295400"/>
            <a:ext cx="1143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69" name="Line 29"/>
          <p:cNvSpPr>
            <a:spLocks noChangeShapeType="1"/>
          </p:cNvSpPr>
          <p:nvPr/>
        </p:nvSpPr>
        <p:spPr bwMode="auto">
          <a:xfrm flipV="1">
            <a:off x="6248400" y="15240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70" name="Line 30"/>
          <p:cNvSpPr>
            <a:spLocks noChangeShapeType="1"/>
          </p:cNvSpPr>
          <p:nvPr/>
        </p:nvSpPr>
        <p:spPr bwMode="auto">
          <a:xfrm flipH="1" flipV="1">
            <a:off x="6477000" y="990600"/>
            <a:ext cx="76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71" name="Line 31"/>
          <p:cNvSpPr>
            <a:spLocks noChangeShapeType="1"/>
          </p:cNvSpPr>
          <p:nvPr/>
        </p:nvSpPr>
        <p:spPr bwMode="auto">
          <a:xfrm flipV="1">
            <a:off x="6553200" y="1371600"/>
            <a:ext cx="76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72" name="Line 32"/>
          <p:cNvSpPr>
            <a:spLocks noChangeShapeType="1"/>
          </p:cNvSpPr>
          <p:nvPr/>
        </p:nvSpPr>
        <p:spPr bwMode="auto">
          <a:xfrm flipV="1">
            <a:off x="1600200" y="2971800"/>
            <a:ext cx="4572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73" name="Line 33"/>
          <p:cNvSpPr>
            <a:spLocks noChangeShapeType="1"/>
          </p:cNvSpPr>
          <p:nvPr/>
        </p:nvSpPr>
        <p:spPr bwMode="auto">
          <a:xfrm flipV="1">
            <a:off x="1828800" y="2667000"/>
            <a:ext cx="11430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74" name="Line 34"/>
          <p:cNvSpPr>
            <a:spLocks noChangeShapeType="1"/>
          </p:cNvSpPr>
          <p:nvPr/>
        </p:nvSpPr>
        <p:spPr bwMode="auto">
          <a:xfrm>
            <a:off x="1752600" y="3429000"/>
            <a:ext cx="76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75" name="Line 35"/>
          <p:cNvSpPr>
            <a:spLocks noChangeShapeType="1"/>
          </p:cNvSpPr>
          <p:nvPr/>
        </p:nvSpPr>
        <p:spPr bwMode="auto">
          <a:xfrm flipH="1" flipV="1">
            <a:off x="2133600" y="3352800"/>
            <a:ext cx="152400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76" name="Line 36"/>
          <p:cNvSpPr>
            <a:spLocks noChangeShapeType="1"/>
          </p:cNvSpPr>
          <p:nvPr/>
        </p:nvSpPr>
        <p:spPr bwMode="auto">
          <a:xfrm flipV="1">
            <a:off x="2209800" y="3657600"/>
            <a:ext cx="8382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77" name="Line 37"/>
          <p:cNvSpPr>
            <a:spLocks noChangeShapeType="1"/>
          </p:cNvSpPr>
          <p:nvPr/>
        </p:nvSpPr>
        <p:spPr bwMode="auto">
          <a:xfrm flipH="1" flipV="1">
            <a:off x="2667000" y="2895600"/>
            <a:ext cx="3810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78" name="Line 38"/>
          <p:cNvSpPr>
            <a:spLocks noChangeShapeType="1"/>
          </p:cNvSpPr>
          <p:nvPr/>
        </p:nvSpPr>
        <p:spPr bwMode="auto">
          <a:xfrm flipV="1">
            <a:off x="3048000" y="1828800"/>
            <a:ext cx="21336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79" name="Line 39"/>
          <p:cNvSpPr>
            <a:spLocks noChangeShapeType="1"/>
          </p:cNvSpPr>
          <p:nvPr/>
        </p:nvSpPr>
        <p:spPr bwMode="auto">
          <a:xfrm flipH="1" flipV="1">
            <a:off x="4953000" y="1447800"/>
            <a:ext cx="2286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80" name="Line 40"/>
          <p:cNvSpPr>
            <a:spLocks noChangeShapeType="1"/>
          </p:cNvSpPr>
          <p:nvPr/>
        </p:nvSpPr>
        <p:spPr bwMode="auto">
          <a:xfrm flipH="1" flipV="1">
            <a:off x="2895600" y="3810000"/>
            <a:ext cx="381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81" name="Line 41"/>
          <p:cNvSpPr>
            <a:spLocks noChangeShapeType="1"/>
          </p:cNvSpPr>
          <p:nvPr/>
        </p:nvSpPr>
        <p:spPr bwMode="auto">
          <a:xfrm flipV="1">
            <a:off x="2514600" y="4343400"/>
            <a:ext cx="7620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82" name="Line 42"/>
          <p:cNvSpPr>
            <a:spLocks noChangeShapeType="1"/>
          </p:cNvSpPr>
          <p:nvPr/>
        </p:nvSpPr>
        <p:spPr bwMode="auto">
          <a:xfrm>
            <a:off x="4953000" y="2057400"/>
            <a:ext cx="533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83" name="Line 43"/>
          <p:cNvSpPr>
            <a:spLocks noChangeShapeType="1"/>
          </p:cNvSpPr>
          <p:nvPr/>
        </p:nvSpPr>
        <p:spPr bwMode="auto">
          <a:xfrm flipV="1">
            <a:off x="5486400" y="2133600"/>
            <a:ext cx="1447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84" name="Line 44"/>
          <p:cNvSpPr>
            <a:spLocks noChangeShapeType="1"/>
          </p:cNvSpPr>
          <p:nvPr/>
        </p:nvSpPr>
        <p:spPr bwMode="auto">
          <a:xfrm>
            <a:off x="4114800" y="2743200"/>
            <a:ext cx="38100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85" name="Line 45"/>
          <p:cNvSpPr>
            <a:spLocks noChangeShapeType="1"/>
          </p:cNvSpPr>
          <p:nvPr/>
        </p:nvSpPr>
        <p:spPr bwMode="auto">
          <a:xfrm>
            <a:off x="3048000" y="4572000"/>
            <a:ext cx="7620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86" name="Line 46"/>
          <p:cNvSpPr>
            <a:spLocks noChangeShapeType="1"/>
          </p:cNvSpPr>
          <p:nvPr/>
        </p:nvSpPr>
        <p:spPr bwMode="auto">
          <a:xfrm flipV="1">
            <a:off x="3810000" y="51054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87" name="Line 47"/>
          <p:cNvSpPr>
            <a:spLocks noChangeShapeType="1"/>
          </p:cNvSpPr>
          <p:nvPr/>
        </p:nvSpPr>
        <p:spPr bwMode="auto">
          <a:xfrm>
            <a:off x="4038600" y="5105400"/>
            <a:ext cx="3048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88" name="Line 48"/>
          <p:cNvSpPr>
            <a:spLocks noChangeShapeType="1"/>
          </p:cNvSpPr>
          <p:nvPr/>
        </p:nvSpPr>
        <p:spPr bwMode="auto">
          <a:xfrm>
            <a:off x="4038600" y="5105400"/>
            <a:ext cx="20574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89" name="Line 49"/>
          <p:cNvSpPr>
            <a:spLocks noChangeShapeType="1"/>
          </p:cNvSpPr>
          <p:nvPr/>
        </p:nvSpPr>
        <p:spPr bwMode="auto">
          <a:xfrm flipH="1" flipV="1">
            <a:off x="6096000" y="2362200"/>
            <a:ext cx="30480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0" name="Line 50"/>
          <p:cNvSpPr>
            <a:spLocks noChangeShapeType="1"/>
          </p:cNvSpPr>
          <p:nvPr/>
        </p:nvSpPr>
        <p:spPr bwMode="auto">
          <a:xfrm flipV="1">
            <a:off x="6248400" y="2438400"/>
            <a:ext cx="609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1" name="Line 51"/>
          <p:cNvSpPr>
            <a:spLocks noChangeShapeType="1"/>
          </p:cNvSpPr>
          <p:nvPr/>
        </p:nvSpPr>
        <p:spPr bwMode="auto">
          <a:xfrm>
            <a:off x="6400800" y="3581400"/>
            <a:ext cx="914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2" name="Line 52"/>
          <p:cNvSpPr>
            <a:spLocks noChangeShapeType="1"/>
          </p:cNvSpPr>
          <p:nvPr/>
        </p:nvSpPr>
        <p:spPr bwMode="auto">
          <a:xfrm flipV="1">
            <a:off x="4343400" y="3124200"/>
            <a:ext cx="381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3" name="Line 53"/>
          <p:cNvSpPr>
            <a:spLocks noChangeShapeType="1"/>
          </p:cNvSpPr>
          <p:nvPr/>
        </p:nvSpPr>
        <p:spPr bwMode="auto">
          <a:xfrm flipV="1">
            <a:off x="4724400" y="22098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4" name="Line 54"/>
          <p:cNvSpPr>
            <a:spLocks noChangeShapeType="1"/>
          </p:cNvSpPr>
          <p:nvPr/>
        </p:nvSpPr>
        <p:spPr bwMode="auto">
          <a:xfrm flipV="1">
            <a:off x="4648200" y="48768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5" name="Line 55"/>
          <p:cNvSpPr>
            <a:spLocks noChangeShapeType="1"/>
          </p:cNvSpPr>
          <p:nvPr/>
        </p:nvSpPr>
        <p:spPr bwMode="auto">
          <a:xfrm>
            <a:off x="4953000" y="4876800"/>
            <a:ext cx="12954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6" name="Line 56"/>
          <p:cNvSpPr>
            <a:spLocks noChangeShapeType="1"/>
          </p:cNvSpPr>
          <p:nvPr/>
        </p:nvSpPr>
        <p:spPr bwMode="auto">
          <a:xfrm flipV="1">
            <a:off x="3429000" y="2438400"/>
            <a:ext cx="10668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7" name="Text Box 57"/>
          <p:cNvSpPr txBox="1">
            <a:spLocks noChangeArrowheads="1"/>
          </p:cNvSpPr>
          <p:nvPr/>
        </p:nvSpPr>
        <p:spPr bwMode="auto">
          <a:xfrm>
            <a:off x="1219200" y="6078538"/>
            <a:ext cx="731520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>
                <a:solidFill>
                  <a:srgbClr val="660033"/>
                </a:solidFill>
              </a:rPr>
              <a:t>under kerala conditions, each watershed is comprised of 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>
                <a:solidFill>
                  <a:srgbClr val="660033"/>
                </a:solidFill>
              </a:rPr>
              <a:t>hundreds of individual land holdings both dry lands and paddy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0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0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0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0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0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0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0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0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0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0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0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0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0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0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0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0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0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10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10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10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10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0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0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10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10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0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0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10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10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10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10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10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10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10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10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10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500"/>
                            </p:stCondLst>
                            <p:childTnLst>
                              <p:par>
                                <p:cTn id="30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10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10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981200" y="2590800"/>
            <a:ext cx="52578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600" b="1" dirty="0">
                <a:solidFill>
                  <a:srgbClr val="009900"/>
                </a:solidFill>
              </a:rPr>
              <a:t>some of the important conservation measures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a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0"/>
            <a:ext cx="609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Untitled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5334000" y="6019800"/>
            <a:ext cx="3505200" cy="579438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  <a:effectLst/>
                <a:latin typeface="Times New Roman" pitchFamily="18" charset="0"/>
              </a:rPr>
              <a:t>staggered trenches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3657600" y="3048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FF00"/>
                </a:solidFill>
                <a:effectLst/>
              </a:rPr>
              <a:t>rain water conservation / silt trap pit</a:t>
            </a:r>
          </a:p>
        </p:txBody>
      </p:sp>
      <p:sp>
        <p:nvSpPr>
          <p:cNvPr id="56324" name="Line 4"/>
          <p:cNvSpPr>
            <a:spLocks noChangeShapeType="1"/>
          </p:cNvSpPr>
          <p:nvPr/>
        </p:nvSpPr>
        <p:spPr bwMode="auto">
          <a:xfrm flipH="1">
            <a:off x="6553200" y="914400"/>
            <a:ext cx="1447800" cy="2133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Untitled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457200" y="4572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effectLst/>
              </a:rPr>
              <a:t>stone pitched contour bunds</a:t>
            </a:r>
          </a:p>
        </p:txBody>
      </p:sp>
      <p:sp>
        <p:nvSpPr>
          <p:cNvPr id="60420" name="Line 4"/>
          <p:cNvSpPr>
            <a:spLocks noChangeShapeType="1"/>
          </p:cNvSpPr>
          <p:nvPr/>
        </p:nvSpPr>
        <p:spPr bwMode="auto">
          <a:xfrm>
            <a:off x="2971800" y="838200"/>
            <a:ext cx="2286000" cy="342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0421" name="Line 5"/>
          <p:cNvSpPr>
            <a:spLocks noChangeShapeType="1"/>
          </p:cNvSpPr>
          <p:nvPr/>
        </p:nvSpPr>
        <p:spPr bwMode="auto">
          <a:xfrm>
            <a:off x="3657600" y="838200"/>
            <a:ext cx="2362200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>
                <a:solidFill>
                  <a:schemeClr val="tx1"/>
                </a:solidFill>
              </a:rPr>
              <a:t>Presentation © IDL </a:t>
            </a:r>
          </a:p>
        </p:txBody>
      </p:sp>
      <p:sp>
        <p:nvSpPr>
          <p:cNvPr id="90115" name="Rectangle 4"/>
          <p:cNvSpPr>
            <a:spLocks noChangeArrowheads="1"/>
          </p:cNvSpPr>
          <p:nvPr/>
        </p:nvSpPr>
        <p:spPr bwMode="auto">
          <a:xfrm>
            <a:off x="7812088" y="6453188"/>
            <a:ext cx="1258887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endParaRPr lang="en-AU" sz="1800">
              <a:latin typeface="Arial" charset="0"/>
            </a:endParaRPr>
          </a:p>
        </p:txBody>
      </p:sp>
      <p:sp>
        <p:nvSpPr>
          <p:cNvPr id="211973" name="Rectangle 5"/>
          <p:cNvSpPr>
            <a:spLocks noChangeArrowheads="1"/>
          </p:cNvSpPr>
          <p:nvPr/>
        </p:nvSpPr>
        <p:spPr bwMode="auto">
          <a:xfrm>
            <a:off x="457200" y="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85000"/>
              </a:lnSpc>
              <a:spcBef>
                <a:spcPct val="0"/>
              </a:spcBef>
              <a:buFontTx/>
              <a:buNone/>
              <a:defRPr/>
            </a:pPr>
            <a:r>
              <a:rPr lang="en-AU" sz="2500" b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Contour Bunding</a:t>
            </a:r>
            <a:endParaRPr lang="en-US" sz="2500" b="1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itchFamily="18" charset="0"/>
            </a:endParaRPr>
          </a:p>
        </p:txBody>
      </p:sp>
      <p:pic>
        <p:nvPicPr>
          <p:cNvPr id="90117" name="Picture 6" descr="bb1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 bwMode="auto">
          <a:xfrm>
            <a:off x="2133600" y="533400"/>
            <a:ext cx="5145088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8" name="Picture 7" descr="scan0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37013"/>
            <a:ext cx="4495800" cy="282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9" name="Picture 8" descr="scan004"/>
          <p:cNvPicPr>
            <a:picLocks noChangeAspect="1" noChangeArrowheads="1"/>
          </p:cNvPicPr>
          <p:nvPr/>
        </p:nvPicPr>
        <p:blipFill>
          <a:blip r:embed="rId4">
            <a:lum bright="18000"/>
          </a:blip>
          <a:srcRect/>
          <a:stretch>
            <a:fillRect/>
          </a:stretch>
        </p:blipFill>
        <p:spPr bwMode="auto">
          <a:xfrm>
            <a:off x="4495800" y="4038600"/>
            <a:ext cx="4648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>
                <a:solidFill>
                  <a:schemeClr val="tx1"/>
                </a:solidFill>
              </a:rPr>
              <a:t>Presentation © IDL </a:t>
            </a:r>
          </a:p>
        </p:txBody>
      </p:sp>
      <p:sp>
        <p:nvSpPr>
          <p:cNvPr id="92163" name="Rectangle 2"/>
          <p:cNvSpPr>
            <a:spLocks noChangeArrowheads="1"/>
          </p:cNvSpPr>
          <p:nvPr/>
        </p:nvSpPr>
        <p:spPr bwMode="auto">
          <a:xfrm>
            <a:off x="7812088" y="6453188"/>
            <a:ext cx="1258887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endParaRPr lang="en-AU" sz="1800">
              <a:latin typeface="Arial" charset="0"/>
            </a:endParaRPr>
          </a:p>
        </p:txBody>
      </p:sp>
      <p:sp>
        <p:nvSpPr>
          <p:cNvPr id="214019" name="Rectangle 3"/>
          <p:cNvSpPr>
            <a:spLocks noChangeArrowheads="1"/>
          </p:cNvSpPr>
          <p:nvPr/>
        </p:nvSpPr>
        <p:spPr bwMode="auto">
          <a:xfrm>
            <a:off x="457200" y="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85000"/>
              </a:lnSpc>
              <a:spcBef>
                <a:spcPct val="0"/>
              </a:spcBef>
              <a:buFontTx/>
              <a:buNone/>
              <a:defRPr/>
            </a:pPr>
            <a:r>
              <a:rPr lang="en-US" sz="3800">
                <a:solidFill>
                  <a:srgbClr val="D6009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Contour trenching</a:t>
            </a:r>
          </a:p>
        </p:txBody>
      </p:sp>
      <p:pic>
        <p:nvPicPr>
          <p:cNvPr id="92165" name="Picture 4" descr="Contour"/>
          <p:cNvPicPr>
            <a:picLocks noChangeAspect="1" noChangeArrowheads="1"/>
          </p:cNvPicPr>
          <p:nvPr/>
        </p:nvPicPr>
        <p:blipFill>
          <a:blip r:embed="rId2">
            <a:lum bright="6000"/>
          </a:blip>
          <a:srcRect/>
          <a:stretch>
            <a:fillRect/>
          </a:stretch>
        </p:blipFill>
        <p:spPr bwMode="auto">
          <a:xfrm>
            <a:off x="304800" y="914400"/>
            <a:ext cx="47244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6" name="Picture 5" descr="Contour trenching"/>
          <p:cNvPicPr>
            <a:picLocks noChangeAspect="1" noChangeArrowheads="1"/>
          </p:cNvPicPr>
          <p:nvPr/>
        </p:nvPicPr>
        <p:blipFill>
          <a:blip r:embed="rId3"/>
          <a:srcRect l="2330" t="6175" r="4659" b="9264"/>
          <a:stretch>
            <a:fillRect/>
          </a:stretch>
        </p:blipFill>
        <p:spPr bwMode="auto">
          <a:xfrm>
            <a:off x="5334000" y="990600"/>
            <a:ext cx="3103563" cy="287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7" name="Picture 6" descr="Con trench-pan view2"/>
          <p:cNvPicPr>
            <a:picLocks noChangeAspect="1" noChangeArrowheads="1"/>
          </p:cNvPicPr>
          <p:nvPr/>
        </p:nvPicPr>
        <p:blipFill>
          <a:blip r:embed="rId4">
            <a:lum bright="12000"/>
          </a:blip>
          <a:srcRect l="3601" t="5431" r="8401" b="9775"/>
          <a:stretch>
            <a:fillRect/>
          </a:stretch>
        </p:blipFill>
        <p:spPr bwMode="auto">
          <a:xfrm>
            <a:off x="5410200" y="4267200"/>
            <a:ext cx="2971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Outline of Presentation</a:t>
            </a:r>
            <a:endParaRPr lang="en-IN" sz="3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914400"/>
            <a:ext cx="8763000" cy="5791200"/>
          </a:xfrm>
        </p:spPr>
        <p:txBody>
          <a:bodyPr>
            <a:normAutofit fontScale="55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en-US" sz="3800" b="1" dirty="0" smtClean="0"/>
              <a:t> The Context</a:t>
            </a:r>
          </a:p>
          <a:p>
            <a:pPr>
              <a:buFont typeface="Wingdings" pitchFamily="2" charset="2"/>
              <a:buChar char="ü"/>
            </a:pPr>
            <a:endParaRPr lang="en-US" sz="3800" b="1" dirty="0" smtClean="0"/>
          </a:p>
          <a:p>
            <a:pPr>
              <a:buFont typeface="Wingdings" pitchFamily="2" charset="2"/>
              <a:buChar char="ü"/>
            </a:pPr>
            <a:r>
              <a:rPr lang="en-US" sz="3800" b="1" dirty="0" smtClean="0"/>
              <a:t> Watershed – Management Techniques</a:t>
            </a:r>
          </a:p>
          <a:p>
            <a:pPr>
              <a:buFont typeface="Wingdings" pitchFamily="2" charset="2"/>
              <a:buChar char="ü"/>
            </a:pPr>
            <a:endParaRPr lang="en-US" sz="3800" b="1" dirty="0" smtClean="0"/>
          </a:p>
          <a:p>
            <a:pPr>
              <a:buFont typeface="Wingdings" pitchFamily="2" charset="2"/>
              <a:buChar char="ü"/>
            </a:pPr>
            <a:r>
              <a:rPr lang="en-US" sz="3800" b="1" dirty="0" smtClean="0"/>
              <a:t> IWMP in Kerala</a:t>
            </a:r>
          </a:p>
          <a:p>
            <a:pPr>
              <a:buFont typeface="Wingdings" pitchFamily="2" charset="2"/>
              <a:buChar char="ü"/>
            </a:pPr>
            <a:endParaRPr lang="en-US" sz="3800" b="1" dirty="0" smtClean="0"/>
          </a:p>
          <a:p>
            <a:pPr>
              <a:buFont typeface="Wingdings" pitchFamily="2" charset="2"/>
              <a:buChar char="ü"/>
            </a:pPr>
            <a:r>
              <a:rPr lang="en-US" sz="3800" b="1" dirty="0" smtClean="0"/>
              <a:t> Guideline provisions – NRM, PS &amp; Livelihood</a:t>
            </a:r>
          </a:p>
          <a:p>
            <a:pPr>
              <a:buNone/>
            </a:pPr>
            <a:endParaRPr lang="en-US" sz="3800" b="1" dirty="0" smtClean="0"/>
          </a:p>
          <a:p>
            <a:pPr>
              <a:buFont typeface="Wingdings" pitchFamily="2" charset="2"/>
              <a:buChar char="ü"/>
            </a:pPr>
            <a:r>
              <a:rPr lang="en-US" sz="3800" b="1" dirty="0" smtClean="0"/>
              <a:t> Role of Capacity Building</a:t>
            </a:r>
          </a:p>
          <a:p>
            <a:pPr>
              <a:buFont typeface="Wingdings" pitchFamily="2" charset="2"/>
              <a:buChar char="ü"/>
            </a:pPr>
            <a:endParaRPr lang="en-US" sz="3800" b="1" dirty="0" smtClean="0"/>
          </a:p>
          <a:p>
            <a:pPr>
              <a:buFont typeface="Wingdings" pitchFamily="2" charset="2"/>
              <a:buChar char="ü"/>
            </a:pPr>
            <a:r>
              <a:rPr lang="en-US" sz="3800" b="1" dirty="0" smtClean="0"/>
              <a:t> Scope for Convergence</a:t>
            </a:r>
          </a:p>
          <a:p>
            <a:pPr>
              <a:buFont typeface="Wingdings" pitchFamily="2" charset="2"/>
              <a:buChar char="ü"/>
            </a:pPr>
            <a:endParaRPr lang="en-US" sz="3800" b="1" dirty="0" smtClean="0"/>
          </a:p>
          <a:p>
            <a:pPr>
              <a:buFont typeface="Wingdings" pitchFamily="2" charset="2"/>
              <a:buChar char="ü"/>
            </a:pPr>
            <a:r>
              <a:rPr lang="en-US" sz="3800" b="1" dirty="0" smtClean="0"/>
              <a:t> Benchmarking of </a:t>
            </a:r>
            <a:r>
              <a:rPr lang="en-US" sz="3800" b="1" dirty="0" smtClean="0"/>
              <a:t>outcomes</a:t>
            </a:r>
          </a:p>
          <a:p>
            <a:pPr>
              <a:buFont typeface="Wingdings" pitchFamily="2" charset="2"/>
              <a:buChar char="ü"/>
            </a:pPr>
            <a:endParaRPr lang="en-US" sz="3800" b="1" dirty="0" smtClean="0"/>
          </a:p>
          <a:p>
            <a:pPr>
              <a:buFont typeface="Wingdings" pitchFamily="2" charset="2"/>
              <a:buChar char="ü"/>
            </a:pPr>
            <a:r>
              <a:rPr lang="en-US" sz="3800" b="1" dirty="0" smtClean="0"/>
              <a:t> Role &amp; Responsibilities of WC Secretaries</a:t>
            </a:r>
            <a:endParaRPr lang="en-US" sz="3800" b="1" dirty="0" smtClean="0"/>
          </a:p>
          <a:p>
            <a:pPr>
              <a:buFont typeface="Wingdings" pitchFamily="2" charset="2"/>
              <a:buChar char="ü"/>
            </a:pPr>
            <a:endParaRPr lang="en-US" sz="3800" b="1" dirty="0" smtClean="0"/>
          </a:p>
          <a:p>
            <a:pPr>
              <a:buFont typeface="Wingdings" pitchFamily="2" charset="2"/>
              <a:buChar char="ü"/>
            </a:pPr>
            <a:r>
              <a:rPr lang="en-US" sz="3800" b="1" dirty="0" smtClean="0"/>
              <a:t> Discussion &amp; Clarifications</a:t>
            </a:r>
            <a:endParaRPr lang="en-IN" sz="3800" b="1" dirty="0" smtClean="0"/>
          </a:p>
          <a:p>
            <a:pPr>
              <a:buFont typeface="Wingdings" pitchFamily="2" charset="2"/>
              <a:buChar char="Ø"/>
            </a:pPr>
            <a:endParaRPr lang="en-IN" sz="3200" b="1" dirty="0" smtClean="0"/>
          </a:p>
          <a:p>
            <a:endParaRPr lang="en-I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>
                <a:solidFill>
                  <a:schemeClr val="tx1"/>
                </a:solidFill>
              </a:rPr>
              <a:t>Presentation © IDL </a:t>
            </a:r>
          </a:p>
        </p:txBody>
      </p:sp>
      <p:sp>
        <p:nvSpPr>
          <p:cNvPr id="95235" name="Rectangle 2"/>
          <p:cNvSpPr>
            <a:spLocks noChangeArrowheads="1"/>
          </p:cNvSpPr>
          <p:nvPr/>
        </p:nvSpPr>
        <p:spPr bwMode="auto">
          <a:xfrm>
            <a:off x="7812088" y="6453188"/>
            <a:ext cx="1258887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endParaRPr lang="en-AU" sz="1800">
              <a:latin typeface="Arial" charset="0"/>
            </a:endParaRPr>
          </a:p>
        </p:txBody>
      </p:sp>
      <p:sp>
        <p:nvSpPr>
          <p:cNvPr id="215043" name="Rectangle 3"/>
          <p:cNvSpPr>
            <a:spLocks noChangeArrowheads="1"/>
          </p:cNvSpPr>
          <p:nvPr/>
        </p:nvSpPr>
        <p:spPr bwMode="auto">
          <a:xfrm>
            <a:off x="457200" y="0"/>
            <a:ext cx="8229600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85000"/>
              </a:lnSpc>
              <a:spcBef>
                <a:spcPct val="0"/>
              </a:spcBef>
              <a:buFontTx/>
              <a:buNone/>
              <a:defRPr/>
            </a:pPr>
            <a:r>
              <a:rPr lang="en-US" sz="380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Terracing</a:t>
            </a:r>
          </a:p>
        </p:txBody>
      </p:sp>
      <p:pic>
        <p:nvPicPr>
          <p:cNvPr id="95237" name="Picture 4" descr="DSC0138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9600"/>
            <a:ext cx="9144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soil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5181600" y="6248400"/>
            <a:ext cx="3810000" cy="3667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CCFFFF"/>
              </a:gs>
            </a:gsLst>
            <a:lin ang="18900000" scaled="1"/>
          </a:gra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660033"/>
                </a:solidFill>
                <a:effectLst/>
              </a:rPr>
              <a:t>small earthern bunds and mounds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Untitled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838200" y="5715000"/>
            <a:ext cx="6858000" cy="519113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effectLst/>
                <a:latin typeface="Times New Roman" pitchFamily="18" charset="0"/>
              </a:rPr>
              <a:t>a blend of low cost conservation treatments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Scan0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6324600" y="5867400"/>
            <a:ext cx="2667000" cy="65087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CCFF"/>
              </a:gs>
            </a:gsLst>
            <a:lin ang="18900000" scaled="1"/>
          </a:gradFill>
          <a:ln w="9525" algn="ctr">
            <a:solidFill>
              <a:srgbClr val="800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0066"/>
                </a:solidFill>
                <a:effectLst/>
              </a:rPr>
              <a:t>earthern bunds with vegetative support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Contourb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10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2743200" y="5867400"/>
            <a:ext cx="7010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  <a:effectLst/>
                <a:latin typeface="Times New Roman" pitchFamily="18" charset="0"/>
              </a:rPr>
              <a:t>Earthern bund reinforced with grass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scan0011"/>
          <p:cNvPicPr>
            <a:picLocks noChangeAspect="1" noChangeArrowheads="1"/>
          </p:cNvPicPr>
          <p:nvPr/>
        </p:nvPicPr>
        <p:blipFill>
          <a:blip r:embed="rId2">
            <a:lum bright="6000" contrast="24000"/>
          </a:blip>
          <a:srcRect l="11436" t="13689" r="8778" b="13689"/>
          <a:stretch>
            <a:fillRect/>
          </a:stretch>
        </p:blipFill>
        <p:spPr bwMode="auto">
          <a:xfrm>
            <a:off x="0" y="0"/>
            <a:ext cx="9296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733800" y="6248400"/>
            <a:ext cx="5410200" cy="466725"/>
          </a:xfrm>
          <a:prstGeom prst="rect">
            <a:avLst/>
          </a:prstGeom>
          <a:solidFill>
            <a:srgbClr val="FFCC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F0066"/>
                </a:solidFill>
                <a:effectLst/>
                <a:latin typeface="Georgia" pitchFamily="18" charset="0"/>
              </a:rPr>
              <a:t>earthern bunds with agrostology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3" descr="pic4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33333" b="24445"/>
          <a:stretch>
            <a:fillRect/>
          </a:stretch>
        </p:blipFill>
        <p:spPr>
          <a:xfrm>
            <a:off x="0" y="2286000"/>
            <a:ext cx="5029200" cy="2895600"/>
          </a:xfrm>
          <a:noFill/>
        </p:spPr>
      </p:pic>
      <p:pic>
        <p:nvPicPr>
          <p:cNvPr id="96259" name="Picture 5" descr="http://www.oh.nrcs.usda.gov/programs/Lake_Erie_Buffer/images/grass_fs_allen_c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403225"/>
            <a:ext cx="411480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0" name="Picture 7" descr="http://plantandsoil.unl.edu/croptechnology2005/UserFiles/Image/siteImages/P325L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3390900"/>
            <a:ext cx="41148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Picture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5105400" y="457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chemeClr val="accent2"/>
                </a:solidFill>
                <a:effectLst/>
                <a:latin typeface="Times New Roman" pitchFamily="18" charset="0"/>
              </a:rPr>
              <a:t>LIVE FENCING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ChangeArrowheads="1"/>
          </p:cNvSpPr>
          <p:nvPr/>
        </p:nvSpPr>
        <p:spPr bwMode="auto">
          <a:xfrm>
            <a:off x="0" y="-16432213"/>
            <a:ext cx="91440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">
                <a:solidFill>
                  <a:srgbClr val="008000"/>
                </a:solidFill>
                <a:effectLst/>
                <a:latin typeface="Verdana" pitchFamily="34" charset="0"/>
              </a:rPr>
              <a:t>  </a:t>
            </a:r>
            <a:endParaRPr lang="en-US" sz="1400">
              <a:effectLst/>
              <a:latin typeface="Times New Roman" pitchFamily="18" charset="0"/>
            </a:endParaRPr>
          </a:p>
          <a:p>
            <a:pPr eaLnBrk="0" hangingPunct="0"/>
            <a:endParaRPr lang="en-US" sz="2400">
              <a:effectLst/>
              <a:latin typeface="Times New Roman" pitchFamily="18" charset="0"/>
            </a:endParaRPr>
          </a:p>
        </p:txBody>
      </p:sp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0" y="-15882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effectLst/>
            </a:endParaRPr>
          </a:p>
        </p:txBody>
      </p:sp>
      <p:pic>
        <p:nvPicPr>
          <p:cNvPr id="74756" name="Picture 4" descr="glisep4.jpg (30294 bytes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7620000" y="1219200"/>
            <a:ext cx="152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FF00"/>
                </a:solidFill>
                <a:effectLst/>
              </a:rPr>
              <a:t>live fencing</a:t>
            </a:r>
          </a:p>
        </p:txBody>
      </p:sp>
      <p:sp>
        <p:nvSpPr>
          <p:cNvPr id="58374" name="Line 6"/>
          <p:cNvSpPr>
            <a:spLocks noChangeShapeType="1"/>
          </p:cNvSpPr>
          <p:nvPr/>
        </p:nvSpPr>
        <p:spPr bwMode="auto">
          <a:xfrm flipH="1">
            <a:off x="6781800" y="1676400"/>
            <a:ext cx="1676400" cy="160020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PLAT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8" y="1231900"/>
            <a:ext cx="7834312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 l="13470" t="20833" r="38507" b="15625"/>
          <a:stretch>
            <a:fillRect/>
          </a:stretch>
        </p:blipFill>
        <p:spPr bwMode="auto">
          <a:xfrm>
            <a:off x="457200" y="0"/>
            <a:ext cx="8686800" cy="6858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scan0005"/>
          <p:cNvPicPr>
            <a:picLocks noChangeAspect="1" noChangeArrowheads="1"/>
          </p:cNvPicPr>
          <p:nvPr/>
        </p:nvPicPr>
        <p:blipFill>
          <a:blip r:embed="rId2"/>
          <a:srcRect l="8850" t="9959" r="9624" b="1250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5791200" y="6096000"/>
            <a:ext cx="27432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>
              <a:effectLst/>
            </a:endParaRP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5181600" y="6400800"/>
            <a:ext cx="3733800" cy="3667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CC00"/>
              </a:gs>
            </a:gsLst>
            <a:lin ang="18900000" scaled="1"/>
          </a:gra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effectLst/>
              </a:rPr>
              <a:t>RING TYPE FARM POND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I:\silpaulin\DSC000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277" y="1371601"/>
            <a:ext cx="7758723" cy="5217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Farm Pond</a:t>
            </a:r>
            <a:endParaRPr lang="en-US" b="1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scan0002"/>
          <p:cNvPicPr>
            <a:picLocks noChangeAspect="1" noChangeArrowheads="1"/>
          </p:cNvPicPr>
          <p:nvPr/>
        </p:nvPicPr>
        <p:blipFill>
          <a:blip r:embed="rId2"/>
          <a:srcRect l="11548" t="15974" r="11548" b="1597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914400" y="533400"/>
            <a:ext cx="3200400" cy="3667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800080"/>
              </a:gs>
            </a:gsLst>
            <a:lin ang="18900000" scaled="1"/>
          </a:gra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  <a:effectLst/>
              </a:rPr>
              <a:t>Water Harvesting Structure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>
                <a:solidFill>
                  <a:schemeClr val="tx1"/>
                </a:solidFill>
              </a:rPr>
              <a:t>Presentation © IDL </a:t>
            </a:r>
          </a:p>
        </p:txBody>
      </p:sp>
      <p:pic>
        <p:nvPicPr>
          <p:cNvPr id="52227" name="Picture 2" descr="linedpo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8" y="993775"/>
            <a:ext cx="8748712" cy="5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 Box 3"/>
          <p:cNvSpPr txBox="1">
            <a:spLocks noChangeArrowheads="1"/>
          </p:cNvSpPr>
          <p:nvPr/>
        </p:nvSpPr>
        <p:spPr bwMode="auto">
          <a:xfrm>
            <a:off x="1508125" y="269875"/>
            <a:ext cx="6365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sz="2400" b="1">
                <a:latin typeface="Times New Roman" pitchFamily="18" charset="0"/>
              </a:rPr>
              <a:t>Spring fed lined pond for Rainwater harvesting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AutoShap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bevel">
            <a:avLst>
              <a:gd name="adj" fmla="val 12500"/>
            </a:avLst>
          </a:prstGeom>
          <a:solidFill>
            <a:srgbClr val="A50021"/>
          </a:solidFill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effectLst/>
            </a:endParaRPr>
          </a:p>
        </p:txBody>
      </p:sp>
      <p:pic>
        <p:nvPicPr>
          <p:cNvPr id="81923" name="Picture 3" descr="Thomaslatest-1"/>
          <p:cNvPicPr>
            <a:picLocks noChangeAspect="1" noChangeArrowheads="1"/>
          </p:cNvPicPr>
          <p:nvPr/>
        </p:nvPicPr>
        <p:blipFill>
          <a:blip r:embed="rId3">
            <a:lum bright="-26000" contrast="1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4114800" y="457200"/>
            <a:ext cx="3352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chemeClr val="bg1"/>
                </a:solidFill>
                <a:effectLst/>
                <a:latin typeface="Times New Roman" pitchFamily="18" charset="0"/>
              </a:rPr>
              <a:t>MULTI TIER CROPPING SYSTEM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natpim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7" name="Oval 3"/>
          <p:cNvSpPr>
            <a:spLocks noChangeArrowheads="1"/>
          </p:cNvSpPr>
          <p:nvPr/>
        </p:nvSpPr>
        <p:spPr bwMode="auto">
          <a:xfrm>
            <a:off x="6019800" y="5943600"/>
            <a:ext cx="2895600" cy="914400"/>
          </a:xfrm>
          <a:prstGeom prst="ellipse">
            <a:avLst/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effectLst/>
            </a:endParaRPr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6629400" y="61722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990033"/>
                </a:solidFill>
                <a:effectLst/>
                <a:latin typeface="Times New Roman" pitchFamily="18" charset="0"/>
              </a:rPr>
              <a:t>multicrop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soil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533400"/>
            <a:ext cx="7162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5181600" y="5943600"/>
            <a:ext cx="3352800" cy="366713"/>
          </a:xfrm>
          <a:prstGeom prst="rect">
            <a:avLst/>
          </a:prstGeom>
          <a:gradFill rotWithShape="1">
            <a:gsLst>
              <a:gs pos="0">
                <a:srgbClr val="FF99CC"/>
              </a:gs>
              <a:gs pos="100000">
                <a:srgbClr val="CCFFFF"/>
              </a:gs>
            </a:gsLst>
            <a:lin ang="18900000" scaled="1"/>
          </a:gra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effectLst/>
              </a:rPr>
              <a:t>Brush Wood Check Dam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Picture 18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295400"/>
            <a:ext cx="41148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133600" y="381000"/>
            <a:ext cx="4648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2800" b="1" dirty="0" smtClean="0">
                <a:latin typeface="Times New Roman" pitchFamily="18" charset="0"/>
              </a:rPr>
              <a:t>Loose boulder check dam</a:t>
            </a:r>
            <a:endParaRPr lang="en-US" sz="2800" b="1" dirty="0">
              <a:latin typeface="Times New Roman" pitchFamily="18" charset="0"/>
            </a:endParaRPr>
          </a:p>
        </p:txBody>
      </p:sp>
      <p:pic>
        <p:nvPicPr>
          <p:cNvPr id="4" name="Picture 9" descr="Picture 16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295400"/>
            <a:ext cx="42672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AutoShape 2" descr="Image result for gully plugg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195588" name="Picture 4" descr="http://94.126.173.140/intranet/img/projects/8578/img_DSC015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946501"/>
            <a:ext cx="8077200" cy="5740048"/>
          </a:xfrm>
          <a:prstGeom prst="rect">
            <a:avLst/>
          </a:prstGeom>
          <a:noFill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Gully Plugging</a:t>
            </a:r>
            <a:endParaRPr lang="en-IN" b="1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658" name="Picture 2" descr="http://www.nokeslandscapedesign.com/images/fuopiu7yjf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3540" y="1219200"/>
            <a:ext cx="8398116" cy="5181599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b="1" dirty="0" smtClean="0"/>
              <a:t>Gully Plugging</a:t>
            </a:r>
            <a:endParaRPr lang="en-I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86800" cy="762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IN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/>
            </a:r>
            <a:br>
              <a:rPr lang="en-IN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en-IN" sz="2400" b="1" dirty="0" smtClean="0">
                <a:solidFill>
                  <a:schemeClr val="tx1"/>
                </a:solidFill>
              </a:rPr>
              <a:t>Groundwater </a:t>
            </a:r>
            <a:r>
              <a:rPr lang="en-IN" sz="2400" b="1" dirty="0">
                <a:solidFill>
                  <a:schemeClr val="tx1"/>
                </a:solidFill>
              </a:rPr>
              <a:t>W</a:t>
            </a:r>
            <a:r>
              <a:rPr lang="en-IN" sz="2400" b="1" dirty="0" smtClean="0">
                <a:solidFill>
                  <a:schemeClr val="tx1"/>
                </a:solidFill>
              </a:rPr>
              <a:t>ithdrawal in Selected </a:t>
            </a:r>
            <a:r>
              <a:rPr lang="en-IN" sz="2400" b="1" dirty="0">
                <a:solidFill>
                  <a:schemeClr val="tx1"/>
                </a:solidFill>
              </a:rPr>
              <a:t>C</a:t>
            </a:r>
            <a:r>
              <a:rPr lang="en-IN" sz="2400" b="1" dirty="0" smtClean="0">
                <a:solidFill>
                  <a:schemeClr val="tx1"/>
                </a:solidFill>
              </a:rPr>
              <a:t>ountries</a:t>
            </a:r>
            <a:r>
              <a:rPr lang="en-IN" dirty="0" smtClean="0">
                <a:solidFill>
                  <a:schemeClr val="tx1"/>
                </a:solidFill>
              </a:rPr>
              <a:t/>
            </a:r>
            <a:br>
              <a:rPr lang="en-IN" dirty="0" smtClean="0">
                <a:solidFill>
                  <a:schemeClr val="tx1"/>
                </a:solidFill>
              </a:rPr>
            </a:br>
            <a:endParaRPr lang="en-IN" dirty="0">
              <a:solidFill>
                <a:schemeClr val="tx1"/>
              </a:solidFill>
            </a:endParaRPr>
          </a:p>
        </p:txBody>
      </p:sp>
      <p:pic>
        <p:nvPicPr>
          <p:cNvPr id="2457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609600"/>
            <a:ext cx="9144000" cy="62484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AutoShape 2" descr="data:image/jpeg;base64,/9j/4AAQSkZJRgABAQAAAQABAAD/2wCEAAkGBxQTEhUUExQWFhQXGB0bGRgXGBwbHxkfHiEYGx4cHR4cHSghHh8mHhseITEiJSkrLy4uICAzODMtNygtLisBCgoKDg0OGhAQGy8kICQsLCwsLCw0LCwsLDQsLCwsLCwsLCw0LCwsLCwsLCwsLCwsLDQsLCwsLCwsLCwsLCwsLP/AABEIAMIBAwMBIgACEQEDEQH/xAAbAAACAwEBAQAAAAAAAAAAAAAEBQACAwYBB//EAEEQAAIBAgUCBAQDBwMEAQMFAAECEQMhAAQSMUEiUQUTYXEygZGhBkKxFCNSwdHh8DNi8RVygpLCg5OyJDRDU2P/xAAZAQADAQEBAAAAAAAAAAAAAAAAAQIDBAX/xAAqEQACAgICAQMDAwUAAAAAAAAAAQIRITEDEkETIlEyYYEE0fAUQnGxwf/aAAwDAQACEQMRAD8A6+jII39PoIB/TDDL1FqALJJ4mx+cbkYW/sukzTmYMLNj8jbBOWzJIDlGXT8YO89pGx4/pjiZuHVPDlaxXbbjFvIuJJBHYi/vhfV8XLGNNyRpVLSfWfY3ODqQIB8114m2kCSQFuYItE8xjnnKcY26E7opmM0tQAAydtoB9ZFjEcTcHFUSdmQD2n7n9YwVUNjCoSb9VtRtBJj7+n0AytWp1ymmWmVt/MxG0AxvvzhGfqL4onxguARCyT2YPebm364zraCZJZm/3Dkdr8e2NKzgCTAnaJkkC9sVpVNbE8gatRtMCZtv88VwtZJiBZ/wmpUDaHcSylRJ3HSQYIkc/wDt3jC//pNVDJCtAgMYBAm9zYH64dJmSAxBksAJ2t2HI374uVB+Gx5E+2/fHRCM0qbLjaFeXTMCFDidQlo1WFoYm545mBvYYHo+H0S1StTLbuCrHSJIM8NA6jt9wBjWnktLFtV5uTxPM8GI7bY2WkVLA7tIJ2vcC3J3ubnEPhq2v2FJPwC5TxJMuhU01Qq0sFvqUzDAsTqMbifbjF/P1K1WlVVqUGTpXoImzKAJBNptz2krK3gfmD4+oQDpX245n7Se2MU8KNMHynglWhouzCRpImAtmB3NtsL+n913sdU7DM35dcEZQ0/MDfvFBKlhB2t/fe/dHRFRTqnSIJidmvt9O+NvwNkWDuxHSVMNIuena88mRH146POZVLlt25P0/T0xHM1CfRZCcuz1RzOoudTgTIiLRve3r8rYpr1WCkoBwJ95M/5+nTZPLUwbBSBtz8sat4dTJ1C0/f0/z+Qxi+dRejOznHrANG68H039v+MbUs8LAiNhI+f67f8ABw+XwdRYDn+eBK3gCwbQTzeLze434/w4S5YPYVYKuckiL8RPa2A/Ea1yOx2/njXO+DNSSaR1bxeTZZAt7fW3bCzKZrzWQCCxItyfr743jFP3R0Dj8BmTrsrDU3SLEAAkX3EkAwB+uAPEvF9NQlFdwTuRsNiNxebWBnHVfhjws/tI/aEHlLT1m83OkANBIjqJMxEXtOOO8d8bd84cx5KjKrbywBK0lOkMAB8QANQAWAaxuTjrj+nTVtIEl5Q2fNnSp0kbWtbYRa03xuqnTNQaVveYiOd/vjynkZYOhU7kXBswUjpJk8ENAkE+2K5yiGBV9mtA7bG45nmeMcqj0dvwKgSlCuLyIAPNtt7X53GMs3n1C8aldWH1W3sIP/ti1XJ1ACunSi/mmedgOYH8zhFnKygAnuptyP58dsNX2r5BLJhm63712ECTYf8AsY++Bq+YKx2ZRv6W/lOM3zA1NYwGDWjj/nGZqTTU/wAJ94n/AIx0KJoxl4Q6h1Z+oC5Hf0j3j74L8asSymPLETE8hQNyDuMKMrmiJYMBpgyN7EgfM9sH+K5pdKncNTPTAJncEk8Aj5xiOvvsWGxQ1bUSQCATsDb73xMYB24Bj2OJjekUffKLqehijXmx6u3O/wBMHPXpg7wYuDt87bxjnHJQagTA4U3j6/5GMKvi7GqnIN2BO0RuJ5mP8t53JGfa7wS7YSuaJrMUUBupVLkwokDWABEE8/7d8MPD/Dij+a9ViwAJLEATA2GwABIHudse/tkg6lVUhQAbyTaOw9Pb1xgr9SnSDBB6paBFoP37Y0hyO2UmMf2wORaQNyLD0uT+k/LGOZrhphosbi31/XAhz4AHSWa8tvN5n3i0YxzGYUMVDQ4Pbafe22I5Ie5NeQkg09ABgEEdRG9tzE7XmePljbNr0giCDweRzzgOjmAzQok3EmB2sR6n74vkswWYatIS+xkReTt7g405IJyUl/b4B1sGFSDsW3i23pM+s33xfL58eZENqA/gYCPeNJ2Np4nF3QXvKjmJB3mbQP648y6gAhSwVjeWPykH17z8sdSaoYRm6akliJIBBjkeoPP9+9qUwGQhYEDVaZ9DHt88WDCmkuZk6TcTf2Ak7GLWg7i9cuvUTNhsw/Q/exvbGfqxdtBaFuYy3l1Bp8yQsr1A6gRLKS2zKAWWTFr4A/EIGaYvdVS6aumSG7NJieY2iI56PxV2KyiKwMaleIcW97++APEqKtTuGW46FIB3uwiTIHexFoOFxqTpyEl5FT5xtMhIZAdQDWqQLgE/CwALaRM/Wfcx4mtQeW+pGuQxXUIuBMiBIJFzHtiwp0kJp1WYCIDkkB+173kje3aMFigjpcF+o9RJOnvxxtfj0xpKKeWiqQpTJVdIKOH7taYv2/zfBC5ionxNa5gi0++wthj+wkd0g9JWLxywIsT6Yp4iSrKUqPpdSGCKF0kX1EsGteJ3JjgE4zlxRkDSFyfiYoZcja5mY/y/0GDE8a8w99QudUCCfS/OMKFClVB6dQvLMJZoO5IiTO8xF8aeVSoIzFQZEQzMuwM3Hw7xN+cQv00E7oSiiZnPMiEhBAsZJGmwMmdxF9QkWN5EY2GXQMrhfUfLkfPAwzb1VgECGDBSYiNgIHwjaBv3vieF1q7tUNdYJqMUZGEGYY2B4k773xsuOEVgaOb/ABPVqVs35SuNbPIsSFWNQJEngGT3nC/wfxHMHOU6Z0mWU+hXSSGDESLGZiYMWwy/EmVZcz5qKxBXQ0L8WpWi44Fpn0gGZxej4IGdqgU/wjggMYBPoBHyGNnyLrRPQPOZCmFcvLEj2n0tYX7WPbBAqM6zCgD4rEQoOwjex3Bv2tgLL5dNQuTEiAbWmdRm9j/k4vWzYEgNdwd4MBh6bBb/ADtjgk7wjNsr4v4go1BLDVAA234jb644fxetq0xckgQPlwO/bDbP5owb6TFksYMFfcRqMbd8cg4ck2YkDUe8Wv3xvwcSWQWA/K1BDi/FwO+JWMdP0PtP2wafCXp1FDqwMK7Aj4hcsBa43HNwfYW8T8PdVFRZ6bRG5EgHfYmPvjRyVl2DU6fSVMb39xeJ+cfPFqiCE/7Of+5/6Yzr0mXStwWFxe1+Z+seowXm8uSlPTaxIBB21ECfl9zhWJC40z2I+WJjpMvQGlZJ2Gy2+V8TEesiqR3efzrA6Ui+x47yYn9P5YW5igFpGpI1D8xHZpMD/wAZ4++NQ01Uaow1GJg7CGiRzfc4tSpkxqI0JJW7cE3Nyoidwf1xSVIuqG9PNKUIGowQCxECdwwPoY9/WcTMVxUkho1C/Ogm/HYnAXkgt0wSt5Ibntbvb05x55ckaCQABqJEwdiqiP7RjnjKEZUibrBt4Z4eXhw0Tta/sCwF+LGNzgn/AKfUadRi9iAGM7giJm/p8xgnJPpVVklAI2ufhvx784maIJAZS0npIMX7gDm3HvjCPPyTlSwT3tlKGS6pDCZnkX39Ttb+uL1DupFxJsdhuQBoHbb098WWppgCQ1pJuWj15nnm/e+L5gyxJO+1pva0wY+w3xtFSclfxsNguQ8Spi9O5m9zIHzg7+nt6eZ3MFiNKq4NwNJtbZoYRtx323xHyoWW/p748LESwkegvxED02/tjX0YuXfyVS2aVsw5QaFhxEpIC+oBi49o+WBGqo+lusNHSs6Qf9oDwNfoYmDjdx0h7yqksAT9p+sH++Mq+irIYWsRPPMg2vthriUVUQo2TOBVIeNIEm/p682PGAPGFdWAKa6e6vdiCQRYz0iOR64U57MDzFovTcAjVrYllKg2ggg6oMzNoB4nDrK5uomlKwAGyMDq1FpIUixBgRF+L41WBijN0XqJoqIFC6SD3tcLI6SCLdzPoceeG+H16cQdQkGREj6WiwJiJ+eGWepMSsAG5iZB02BFt4uYvMxgen4gVaCygr8atKgDvbj0I7Rh2FDrJ5oaQjGWAiZ/kTP6/PFyqmOtQSNov/lxjns94uofStdUEG4AYCCQeoagDK7EW25wozbMtI1TWchRqJCMAmmwa5BEybCQZvvhVYzrs0jL8KAj8xA9uJk84Uim5XRSKMJ60e8A2IHK/wCbnFspnanleZVnoEkoCA07CXIBkbmSBvIF8DFmrsGK00TYqWLh1sZ6TEiNIgkST8VoQxjlWpU+kVRZiILp0m40wL7yOb84Crugr0wsvTedWiCg3Mk6rRMWW8jGGc8OpftL6n8sVAelJn95LMx3kmYsAIEd8YLRoqwSiGV6fwtVte5AAIIM7+kj5MRvkKY1g6VY/CPzhABuQRYna2rj5Wq0y9VAHVKepdQWJIMnSeo8TMDcjcCcEjLWC/EIGwjfv/n0x5XosOdzx2tEfcz7euOeUlFmcpfArzNFFEItx/MWAWe52AmIJ7YGUllAXTcCAZO9u8D/ACe+GmeosyQrCQQTMAqRIgCJFvqR6WW5ekOtli8LcBYvBNve/wAu2FXyRRjT8HOoVShZRpVyW/02kAGPiOy7dztIxpW/DaO0jYkSoUaisMSZZt5mRPCwLRg/9lah0kjT0gPIJmzGOoj4hEneNsa5jOF1ZQYa4BkfKfeeYxDnJP2gt4AK/hoVT5XU5sSCqk7kGYg/P+Qxlmai001VFZyoXYzeSFmwHrcXAIxepSOXp3mLEksCeNp3N9xI39cKW8QfMyukhene+rTtqA2+IbdvScawg3t2a0Ma3hi1G1Agqy60YBbqYAYL9itvhIgWxelkTYaVIiOoi/rcWgwbRviwzRRdBswsF7THbv2HbDbIBXoAHdOANvb79sKa6rGhySWzlq9BtR6ZvzP8iP0xMdGMqosrSBtCz94x5jNSj8kXELoUg1V2JpuwCwJJmLESqx8JAFjPO+NFHl1HXSglRAKkSRe6mJEFZ7W33wJQ8X0gCQeGhIadp57Mfl8sGU6TsjMoDy/U1wQOmCGMkWA/Q7HGrt4l+C2a5fJGmdS7MZa244Iv2/w4LoKoJ62MxaBB3Egzvb1+WMMkhA0y7A8v8XEQTeAQSD9O2K1KitIZbjjkXExt6SJ774Xo3fYl52GHUQChuJgb77gj5Yyq1XAAKqTqsTIsRsIMbrPzOPKNJfjkkz+U999xIHyHHF8E1lBQlhNtt/rhri6tVn/YdRa3iQsRYk8HUD2uBsb8cb3w0yfiBga42v6f1xjksst46RFriJ5tcHfkQZE4yzTmn1FSw/8A8wJHsLAf3xsihx0vYOrHa2K1cpyW3OwAge0Db3wlo5kEEqQTaGWLeljzvthgvixsrKZi7/a95OGBevSP9CCMYgS3UTHyA4+/rgui4a0fOf5x/l8VrqATf3wDE+cy6FiHIggibGd4iRe/a+AM7nCoGgEuFLqNMKSBYAzcnadrjaLl+LUfMBAnVAA9IIhvYR9h2wpoFwxNQqQwgkuLE/lBkkdPHEAcDDEZUc7UM1GA1Ei2skIBqEKqrJNzeZ9DyZ+wklq2ZpJWLKNAOtCZJsZZ4tzAO1ucZ5bw0IWMBoYaBsiwLFlJI1TuoKibgSbjeEeJOc07VaUOQYUo5OwWEfSVUFQSSYktEwIwqKHPiISpSVPLdaVNg001pQCsEAAljYiLR+uE1JUq1TqV2dYchmmZJiSr+Xxcbb78uqOelDUWmh1cVmNM6hpWIKNa28T774X+KMNSO9NgzJcrJgAHYqA4UmbqdomJGEAAmeaorro0l2hQxMiZhjA6RpuCAf54yp5A6itWpKaofRXqsNo0iYcy0SSxABsOTpUzXlU9WmNwgJIEtpJBUkCQWJsSu+9yA/Dqk6RBLsRYkiAADzuRH5SIgyBbBFsnt4GB8NRirUk0WA80VGDDy5QASTNljnjvOH2VyZEfxEC5kk+8ySbk/wA8DUgEWTaJ3E39B/n9dq1V9I0nTsBqBYkGJn5SRzx7KbpBIJWmdQJaNMzyJkgCeZi3vgKqrHQQxUaWkwAQYctaRJiAIiJk9saZjMsAp1GBDNEAO262AJKyCLDv2wJmM2rqBUdi4MtosNQsQfmFA46vljLol7mQiFlVCdV9heJgAQS3TcSZ7nY7YX1c3LL5VNlJIKAFW0xbVrB0gyJIFwZ9MGDOEgDSKZUknoDCx1QAAbWJ7Se+MfFPGLMFYA735kiw/uRzhLGlYUVzJq6FgAm5bUxMHcEDn4Rck4plqSqSTpV21BgoJFjADa5H5bkRIPpOFFFKtcyCdZi4URAkE2FhuPlbDehky66Vkgg9WppMdyAIjvzERjRwSRXVGGe8N81b1Oo/l0R0x8Bi4veSBvxgigiDQHceaLEg2gbFmJgsew39cFNl6VCAB1FQSDAg2nY3233MYRU2NaoDV+EEL0qNUXJk2k3b5AYlZ0Oh9Wy61VqMiByIEgXE8ieek3+e2PciiimY4i0rvsD6SBtyb2nFcj4gtM6CQQYAngbCSSZn9LA48hGpVAVcNzOymekmReYMgAmLWxi4zUaM5JpGtBDpF49J2xMVbwjMi37uRY9S7j4ue84mJ6sjqvkG8Q8NXUtRAZMyZEDuCfymYiYm4nYYa5PK6aQZXUEwoSbkxvtHJjbjC7MqULoCVYyRJJJI3A9dJtgzJsQBqLN2ETv6/lAB7HYbHfqR00w5KpAJI92WVMdpWbbWII9MeKJGqdesWbTvwYvFyPY++/kpIWYUbTcWkSCGAGxFzjFcu2v4m2lUb15HSSeOTixUZ1g6OppsyUwetNEyOCDIgjvz7jDnIVL7kjiBt9MAmqoQGqyorEKWYlRMgCZ4v69rnffKNpYTqAItJtNp2/Tv74LAOzuW0gkQRE25mxMYWmmQSRBPEcg+v9Th1aIm/F4I9RhTXUgGALfLn09/+YGACmWqwQLatjaVHJG0Dv3+WPKjATMzEcGe14kW4t9BjMhpEiBYbS2/8RE37zgynSIpAgkQ4mYP5drbXE84ANPD6mklG1CATIII9Jk3ODKdbWIIAb/L82O+A8xlyQzzBAEzeZsee3OBXtFyI2vvHpeQPUf3Sdg0Kc/QbW4vr1FkC1NJJtYNHJM/W04NpZTLCnqzF9NgFIVhP5tiCxJ5tjHPXqqw3FrztyCYjj/Iwo/EmfZSIBBNwQFIJBMm8zErxzycWhDOstMgtlhVA+FhUCsCQbXRjwbEi3fsgq50qxQvcgFj0lXQbavLYOSb7HTHJNgvpeMVaxUxOkFS1p6viJtf/BjfzC9PSlR5AIeFKAiCYfkLf8u4nkWdDWBnRNZ6QLoUp6w/xGFG+xmW1Dc7C4ggYi5hdI/Z6zs5JZtZWGkmxg62gA2ZjAt6DDL1QNPmUaGth+5ZoZ4va+ogwI3vF7ycEUfB2BJasU7hdcG2wJaFA4Da7nkWwqCwLP5DWabFdTyGFwq3NoCASBHbaSRh14T4NBDElqjgyxiSAdRVdTQq29SQNtsTwvw5aayCX0mBqaYhfyiwtHAB9OzLKimLgO1QASzcyAxAHF5ERt74mUmtBRtTy2r4pFMXn2j57kbSeoY2zlNRJZlB0loJghFkybc2sTte2NfF6oHlgKZ0KSQ0RyD72ne/pY4QeI+M0lBWqZNthMCZ0nVtKq2wM6T6Ec0l2lZm7s1zeRLC4B6QzavjAI1SZ35su0CAMUrKEDTBUxvBUkREgXMQBtO95mPMvVTXU6hp9T8AAFuo2G3M39BjLOZkySXqNpZQwmRYhhMAhxI4naMaW5LBSVoCrZRaqRQqSSTFzYDgnT6DpaxjvitDKIkmrFWWtaAATYBYNoJESDbbBPh+VoqGFN01Fj5gB6lMyDYTETx98H9IJ1gVCIB07C50z/42sd2nicaRVIaQLWr3QFtP7vRoRmWAIhrMvoACTAnAbCpqOgmxM3cEA2Gmf1E7HB+Xzokqr6WmBoJUrsYTpgXF7k+uPKrHUtyFPT8RIt3vB5uR6nDoYqr5Z2IKtvYkzPSIgTIEgQFHHa2MvFvDMwVHlRTB1B2mNMFCPhBMkG/9MdCK9KkdQU6jImbxzv8AqbXwNWL1OpYERKkAEyfhINgIIEmRtibaf2A4ulkKulQ5iARq1TIkme4idz/bHSotV9ugMsEnkqrQwM3kXIN512uJb5rIgmVOkx8M2jYAXg8foLYWvli35T8PBsYN5UXuPQnfFdrCjCrQrFmKs8FifiPJJPHc4mPWyLEmFgdtO0Wjqv8AXHmI6x+xFROszuRFQjzaZ0KQVYEDUBE9QkL8zJGLZfII9G5+GxUlQLc3aeJH63xM/OoK1WNN2CuSB6MIgCeTee2PaFYeVCgFgDDgAEg9Q7QZkW7DHKpYtkuTSsxo5ZTBFTcReIb1BExM9+/bF85QqqGbLgM4g6Y6TBhlJUxPA7m2JUFMwQZAiOmT87zvc8bWwXQdAzPTAIiCCYiSJAI7n79xghztp5/YO7YOaxjTUXRqAlLECZm43vb5YH1aemC07RAsLQRHHpe+GhWkXgCGjZvh+RYC88k2+c4WVAFQsdIKnqAN1jmDx3HrjfimpWaRdl1vt1DiSSD6zPzn29saon5hY33O8RO033wNUIG9l3lTB9TI+X3xtqIEDSbwWiTaP+NpvNr42Gblyadtx/b+XOPaXwv6lSJiDGoG3fa/aMZ/tOoaQ+hlsBGxnYAjqFryNjgfMVzTktSDEiJokyYvPltad7ob9sIYbm86tOlqYGOnYXiDf/L4GqCSCCO49v8AO2L1nGinaxEgwLG4HeDE4ApZlWOgyGFwN5B2vMDY2nj1woaBgubzJLohWJJYncix2sRMkbzFsBHw4VmZSdWr4RB6TeRfYX27EYY56hrWxYb3XcE2tzz3wOcrbS2m0S2wjeT6XmYm310TEJPLOUdvMQMJIJB5gNAMTPy5+WGOXzprKnlMbqVZVhQRaAx5i97MJNtpvVylOpTZKmoFZJBRoOkm2rTpM952J9cFU8mEdBRpVGQiTpCqqWssBtb9VtSx1SCRBw/AgPLeHqzsAOqbQSwE2EG4AH6fLBFKoUjUkCdRux25+GWOw+04Z0vBCykikzNtpYM4g3+NmKiOZMfO+As3VVHVELVmgrAhaYA/jO9iTAUiYIJaCAOgRbK1C5qQOhWuWsoAA+IyIF+82NpwNm65JfQbaQACsajqF1BvADcxPbGtbMqkmq4LrdUjpQAxISAAv3PNiCR/FULU2q6tOg32PaSPrjOW0UhvUrKzLUPTNPSiEmDF+LTaJPfHMZ3KAZgqRSqBjGklyB7FdLqwH2J98EUagNOaxBIBBWx3gRBPpAB39dsLfFPxDTo1NKKGAMkiAJ7TBMi0wN5vM4ajkl7LZHwYhgSNQgHqO8X3vb03PAw+y2SFMK8al1EKAYN15HAgbG18U8D8c81Nekki0SDFhNhxc39tsG1amsO7gIqr0qLhBOoyJvtPeQMKSehgtF1N1VVcCARBYC0QDuCB7fOQL1HAN5MnYiwgEzawvN++MT4kj0+gVAslS12nYFlVQbTIjf648NFtICEyQWL2MgEbEEwN7/SIw0qVBRKdMC6NpEEtBvM7k7k3uOfnfHJJpd96r3MOFjkcMemIEGT9Yx5TVnRWVgUb4hHUDO4A3BHeItgOsXDEeXJ0wpIOhvhMGHBk+gJBPAEYBh9/MIOqCkExp0mTBUx8Q9oN/mqr5UUwq6mGswOgMxi/ULSpu0kz7nbDIZ+preUNMKJCs15BW2pjMH5m3MWZ+G1lJOmqKjj4hMgEdiYt637YdCLLnGpropxEQBqIJibgWBMD0jGaFqaKBJV4CkNOmLwYkket+JwXm6C6ms1lsxJ5iwLGCJJX6XtcHzCJDUaSgGAZAkQeoRcf1IE4Q0bnMMeKo/7QCLWsZ+eJhRX8YhiB5MD+JwD8xpscTDoDrPDazVK1U6TAIVCCbb6oBA7j2+WHOcyYt1BXPRNhc+gt6fPGGXpqp1EXIheqx0mSfhmQe53i1jGfiucpBqagamG/VKrJvb+KMeTeTlbuirUlR1pg6tVwWBN4M3W3HqIPpetR9NQHYbBmMA9xPe0wbbHnBFZSSqg6rzDErtsQQd5m4mPXCWtTh2p1IIDa1Woge52+EyZEAMINwSN8b8MFNP8A4XBXaYyynitKoWWJKFgVcEAAWg7Eb2PMHvb2nlyQWBWQeoIoGq9zECDMTHJM3NgctmipYtSMiAdIUkHYIZkzew024J2w1FUOpdh5bRaYBgWgkGJjb+eOmKUPajVYdAmYqilp/gmCxIGntsbqbCTFyPnfKV9UMrJpPcgfoSd7ERjPPURUy4VhYkgEW1K2q20zeeRgXw38O0AAalSrJ2VyQJvvpaGJ5xoitjN2pi4qUlMmwN534F/7/LA2d8TpadJqLq4ubx2tiZnw+ijBmRdIG6UFYdryDf1wJ40oToU1IOwpGnpnmTTED2tbCsrAdm81NFHSsiMgkBmAVvRhfUPTAFD8QZVzeqqN+bcrO9jIaOL4J8XqUKKqKwkaZABAk2njfbCGj+JspADU5ef4lCgcCTM8STucKOgZ1+RzuWdv9ek1rQ0HYjkjY3j0xnWyFAkMFeqV2CVaKi/cFt8IU8Ty+kuMozLywqIR9v0xhX8VyIP7zKgGeK1KeDcKf1xWRUdSj1SQKeTpIqz1VKquYkbAEz3iY3wNUyueDaVdES9qGmmO/Ex/645XNePeGsAPJqLH/wDW4U/PSL41yn4nyCjSMrUYTIJdyeLT29MPIsHRZ3wmvUVQK2c1Mskubja3SsckX7fUZsvXpHroM5gfvqNMsWAtDpFyCdxvAJ7YU0vGcqTIoZoegrVAP1tggZ+gY00c0e4Ndp+UtiaaGkGeI+HMUDJTYzdpRleR3DAT8vTbA2fy7tTr0wh0QpMgkzK7ckRNseNmEgxQzJvscz/Q3xllPEgyV0ArUQQNJZi5BAN1JPtYb/XBkYkqKyEh6TFWGxhRMmNRa0+g4nicLB4brIaoQtizkbqAJERaAomB69hh94lmcylUsKlSlTtuxJsBNiBB3MzvAvgMfijOKwVqmrocwYMNpaAT739Y9caJyJwIsgVFam1KWXUoBOw+GZPuO2OtGcALfvmTynuQAS6yIgfDLTEgEzq9DgXK+MVqp01WXQbnpjvpA3ktpJ22BMxgxdMklZXyxc7WZpM8kgDb0wNvyFF6fjSeaiinoDGCrdJIPUGuxIE7n0OKePK60iKQnzYNjaILWtJkRv2xySZoVK5LgkCZUX6VG3tbb1OOi8FzS1XZAumkzHUmxDW0lbws7et+nDcRWFU61KppZV8twnxERqHwnSBx08Y9yVWs1Qr+0K94ZCsuu/TYq31wmr500s3+7AKircTHxKwkzH5W/TDTJZuqpWrTUSQFcHiABGoCSbbxYE4VYAeFBGkodRuZgxxJuYFztMWHspPgyJ1ABIN2UXvexPPHz+WGOU8WZ2Y+VoEX1FfmOkn3vbARzDFlTSHvdpACgcgcX9yIxGRh61Ciwg1dNyVk2I3gaYgxH98If+nvqYAhNmuNidwbxANrD+mDnrjzRpAOkwN5CSJO1iTP9cI6YY1GHmpqDGAW2XdR78x64cY1kWg5PC67jUpQg7EEwfbp2xMC1svTLEmoCZ3AP8jiYoDsplKhVidIjpO2r3nf0wuy+RqVIYEkKRbVc7DYmSBP6Dtg7LZRiQo06HUANfqJYN68RYT3kTjxsuV0EiTBgqSSrCQTYXEBrESdoGPK44SikYKDuxvRHSQwKx3sdV1aByCLyPTHgpQWiaZi+onUeJubTG9jvjDw+lDqarKKIWQzQo1H0Ii4PEfPF6+Vpq+pHm8wVFh6TMbRIEmMbQqOb2NUsHnkq5NRlJqIDcyC1iAAdyRxHcfPPM5owjLtEQygss2kzYfzjBFTLISjVAwUfC4b4Ce42O4wCtN1qFalQNPwkDUpXpgwi2kd+5jaMdEEaR2EValOppLAF9huNUXMEWER+YE4X0vB9AqFarsj/wD8dpUi5hiY7C0EztzjZn3AFiYYHaLdxcfoYx5SdR0tpYNNxr3A4kSTvaeMaIuhRnPC62pvKqMsts4aPYwJBkc/ywvzq5tdIqKmnUBAJ7gTdQbY6jM1CyArLgCwk30mZj0O0bTtgTUanxyGm1zweJ9Y+/vgbGj38VlS9LXlzWAUxA2uAbDv/m2FdbwzLOSpyVUEbFFqAT/4mDgz8UlmelFfy20kbbkn2iQRHEzhR4nnWGYrBc0v+o/TqWVGo9MMRttiVeAexhT/AAxQMf8A6fML3kN9b4u/4OozbL1mH+59I951DAOTzDs0ftDgXGoqjRzsKn3GCG8wjSKry1wWQLB2A/1T74q38jpHp/DSinNPJyZICEzMAX8xSzATwfpscWpfh2nT6qmXeUF1prUad9t5i3offYii+dTpIQrcXIUmObOd+048bxHN7eXQSBeawg/SfpOH2ZLRPCvw9l6zhXpNS1C3mU3BHvIIn0nDnO/hTw9FYkyf4adPk8WH8u+OVHj2cR2IKROy1RETYSd42wbV/FuYYr+5uN4qqZPtP2wnJhRXNeHeE0qYaotdTeDrZAdyLEe22Pfwl+z1PP8A2YkjSJLEm8MJAJNoJ+2Dk8bzumQiGfymqs+wIMX/AJ4y8FzNZ3rNVy4otoGzq2oQd9JgRA95OE22h0kKcp+IqEQmYqKSARe09jqUAD643r06dU6RmqFWeDRBNt7gqf0nC9vDhpj9ipww6oqqNtrk272xllvBVVTTYAa2sqktYAnTqMbtve5QAdsUkgtmvlrUpqKY0OCABuBAgb/miN5mB2Ea53wd6VFtVQlnBDKRc2hOq5EE7Hv9TMpkUpdVNR5kWJ2GxOmeP1wFm65GpqmljEtA+EAbTyYtPOC5eBM5/wALyrfvGn4gUgjk788CfqO+GX4VZqYDC5Os3vcKqrG8QskYQ592fykUEcwoJIJJMxvqO/8A69sOaOVam7HXNMatxEFrHn0B+QHGNZEgWarzUcRJ0ppM3WBTWY7zF/THXeDZQJR8td1U2m+poJgna+q49Mcd+0RqZQTbqE+3Ydhgtc2ucemraww+IxE79UAGD3i1+MJq0Gjt6eW8uIUaO5Jkta5EH1Mn7YSHN63KLSKgQ2txMGxIhSRMQIg87DBdat5dKQSFNlmT8iWM/P1j2yytfzZLBJAgaZgEyZbhTAE/XtiEUA5nxamrLTRn9IEkcWtEXjvb2wPTy5U6VZAxIBGke5u1zxt/OcNa3hopjUCqt6KrE821SJmbkWn6e0FBjTRCsLByS1+J2nDwITGvp6Q8xzpTfn4lJ39cTD+iyKAH1F+SLCTewn1xMOxfg6LL1UpsyxPJH5VCEBTfYniP9xx5UqXkAATYqL3PBjULtt6njFsxlkPVcGBIaBPKyO4EgGYHExgClkSkKao1CRqF2KssEwTHFiCQIM48t8XZ32M2r8jIZIfYEf7tyBG8yZEXk+uFmcSoX0nVT5BkSZ7jcD53v2wXlHIT/U6FVgZJIIPqD+UkCAdoieB8xqZgyklhIhp07dMHkTyfXGvp3b8rQKDRenXIBDvTILQWBAbiJUASBYcxbtGMc9UqQDrJC2YKSbdJGkE3kkY2yFDzlLVQEkkTpuwkbMercEHvtxiPT8o6FZ2RvgeBpWb+XfqlfiAAgA+0dZqa+E1mVy1J1HSYgct/EPvfmxF8bLXhAQYIFyYiZ3AWNJ6eRPHGF3hVZnlkC1BAGpFLTcDSRAIMDaDxcgY3bL1EeXZ6ZEl0MaWUkAWt2sAY2vcRM7awTJWjLxDLNBJYqzGQ4VRvEXvfsQL/AFwPlaJdArNJPxOFjUbydpmLx8ztc1847safUECyWU0yGUQNQXVrWCwmV998DjNFDodDpkDUZC6pnsZJiQTF8VHKKTNMzk6iPRb9oFAagGUj/UBaAJ4ZwrQPc84VVszmoM53KMhFxUuvtdTjpFzpck2OkINJmSFlRubSdLehF5nAapU81mLUmpgbleoCxJMcACwEFp023xipdW78CT+RGuVAAZqPhjX7MCT/APbg7jb3wWMjUYAjLeHlR/C+kz6WsfnhDnfxO7h5yVMoCYLUUcBT3aCDvci0k98CL+L1CgVMrRY8MKag/bfG/WTKTR09fKVJk+HUmAEkCrqnkQNZOwm9oxWtlmJOjw6iLz1BfWwk2/TbCgfiOgSC9GpTkAAUnqLJ76Q0SfQd8e1c9kqhj9ozVMwQQzH+k/XBTHaHdLwtZJqZTLL71VA9wpb/AOOPK/hGXALeXlgYuPPX2tpFsc6uRyZGk5sssyNQGoHuWBBI9I/njIeG5c2FSn2LS4nkyPMiOIAGH+QGdTwdCdS0qRO4C5yI9h5i/bGvgztRq1Q1LQGpwIqeZa+/W1hPMb4CyuSo05vRFQjpOk6REwbyTP3x74VkyK9Tqpkmn8FBdIMHtwer/IwnrYA/hlZtJLhUgXZApEQeQTO3v9Zw6y1dGVS1MibQYluBYTAi977m2BcrkVRDqAQbkbuxj80CLC9tonnHmYbTJABiNCkkADUiSQLkCR6GdxGBU2Fm9aqWZntomQx1Ta8xNgNpNvfHOeL57zf3aMAhgGblrmTbiw4xcrXzBgjosVi1thq0886TPHvgpfDBTbc6mkC25PYHYQCb9sWkkS8mWUywosHpmWAgEqSZFjFrE9z9cWTKOdZqACZgKDeSO9u0e2NGzfksFKgrAGu/TwNQHaDYXuPnqajtaoTpHwdUW3jTMTyb7ROE72PAnpZUtqiRLAXkG3H/AOX2wzy1NaJAJHckHY7CYPc87zbjGj01gSs8gMLEiTfvtgjK0VYXCEN/CNwJNxyQQCNh74OwUNMuFzFMuzjkqmqYjuTefQ7euJkKRUgqROhYQzbbiRfYSfTa+M8xmFo0zGyrJsJOwg99x74wy+YerpanV0k2JIBPc2NtjiQCc7SYsGIGowCqgxzpJuSBG94kn5zP5rQIZwXi1NbE3A6YOo/Xtj1cwsNrMhbNBBLfJe5NjfnCvxXPNWK0qb3J6mTp0CDCi8+8bQPXDQhbV8DqEkhnAJ2ERiYd0/C7CalWYvFQqJ5gcDExXZiobZrOoqaaId6jWkaQwPEsRBjjbB2XhqQJZ9cifL6ZJG5IBsT78YwzP4WqqZVVqsqyo1aSY2DTAZb7E9++EmfzdTLEUSiggk1Q35kcBjAHaYkcLbHF6WUkZdMhS06gIBcFwCg17+kmJJAtaRvgSjn51hWLGmTG8reCLgkgbdx68FJSAZW1lgLQ1tC3gCQNZF+ozzM4Lr0tBarSpK1UmFLHa5HI7iRe/wCvRFGy0UymfL6BU+A/C2otErMxHe8HF/2osCi9RBILBiCDwJA6rbg9/QyOW8p0Z3RZYAuQNZ1H+HSOWIEyBeww48W8PVCH0apP5mIM2FzqH+e2G1QFPDq7pQLItMq53U69JgWcBpJiBv298UrZrSkEsUAIWAJ1E+5C24H3xpWzekzUVlJkG2kwIIkkBSQASfna+F+fpuAwpOhpBdbA9AHx93gk6YsJJmwnETzgTyNKeRIYsF4BLAA7AGVIFoI+YvzjSpkhXX90UUERAna0xpAPyIH6HCJfEFAIJJ+KQDpAKmNyQAZ2gRaRcWMyc1VKamcOI6XCggnTAhSTAETGkje5nHPx8co+5kQjWWNFyMEFVJEL0hSL6lM3ExaLzzgbL0mCfxAtBJG4UkaDBJkGxnaMV8PdqA8vSx6p6mDaIJ0ra06QZMf0GuezfKshmYLBirAm6sAdxYXsCLXhsP3dmVmxZX8NNMM9Os9MGAELkqhHUxUPI6haWETHeSoreACrW1OqnpkkAKWF72/NPBgW5jDXM+IohUELYlVBLDSSSDJHuAQYnfvjfI56kxLaVO8jS1PSP4pBhgbCLHbnGylKMcjSxk538QeEh6upFVx8dmNMLEdOoLuAIvG4jAtLKBh10GZbKZqKTJ+E69UiR25+WOyzXh6vLF9TlukjXcQTBEmDvEXmBubyh4cdDALS8sEyVqCx5AW5LTwY3a/ONISxXwNKjh38PY02TSjSTd4Gk7AQFBD+p3++N3yGVOXaaQSsABqltMtOkwPrteDtjqVpCHYdDCQAQBuDZWNirDa0YW5Ggi1S5DllBbRsFNxLsLE+kAqPYDF2FCLLfhamYZjUIt8RWOLCDcc/PbDvLeGpSEougRd1Cg7EaSbEekE82wRTpM762WDYrAm3YMwnp/8AEHnYY18RyLeYDrLApsA28ypAB52Mg8bYLbHoEy7BWJU6nNtVyWsGvJI0wZifnJxd6SGqGYhmA0jSY0BptG5JmJG8EgYspYQKjdAN1W0nvJMgACQBcdV5xStV1wqmWYkmxBAPxQDEb7+u/cESi+pmKmQCwlbWHtY/p/JXnPF6CsVYkvsQog9/iNgItAMxz2OrDQkatEaRYC0zA5knSbzvtjkK/hWYq1yFHxHVqcgAHmTtvx/LAkgeBvSzNPVTqqwvZVZSF7GyxJE7yJNsNazamYhtQ2vMW9/1/phblvCTTU0yAatNjcwQSL6YnQIFwfuAcGZaqajF9RCiREAAnmIv9O/OE8lIvng+kgBWLEBdxE8k3sBz67YrlKVGkNB1MzSTIj+UQI2AuYvj3OVSlEmnYjYbAenvF7enpjn69Z6wCvDNwSO3A/r74EgHXi1dgg1QQx6tIMMsm0Hv/gxzBZ5JSwPbaPTGmerlNKanDKBeSViBt6EcbRjDK5bXuoJ/iUwT8jI+gBxSwJhlHMktA6O5AEkjmxv9sOBlWVFaloCiN5ljM299rjCOqoBVRZuDE+5jtz/xi1XMeYzkiFgkx22sZ7mYwAdEM/ptqYRwVmPmRfExzzOfX5kT85xMKgPtAzolgFaQYlukCduowD7icD+LeGrmlDOIqKIVlGwPB1RPfHH/AIh/EFSlA1ONQ1GG/wBPVfTMahF1HeDexwgp+MtUYSzX4YkzNiNM9U+pxzQjNq1oxTs7WlWWFASQtiWbjbYL9pI++N0oq5m4YKwIYGGEbqQYkado7wb3S5XKMjBy80yFgNM6WHw8AqJJP1tOCs3l3pENScQuhkYDUCBxP1/w41Rr4A854BSqK5VmjUTIYaQYEsVNokEmOSduDFrs2XXLuyOAoCvN+mYuQRMDkW5POKZrMLRzBqMdFOoQWgydIiJtFwRJ33+UfxRJIDLoYWuJOxNwx6hPHYYraBDHIo66SUp1HUSoqtDn4pGsuYhZXSsTI3sR7mkXzwXPU1wHY9WkhtIfUSbzv7GRjMAGnKy0QQzb+mnYREgkeljtjPI+JlWcVEp1BcmbRDKOmIAklTsbj0OMms2hNZL08jlWXop0meoD8YGpfQFtr2/Lwb8hnxioNYZrCQoEAQAQABqIIHSdgZAM9UYZVMuHUsCOmG07kcEGNxcW/pdPm/LGpqjUQpETYWFxFgYFu1xi6vYNHgzrFQ2m5MEiBN7zwZsAdrtg1MyDTmt3klVjSIjUAQCflsBN4xllKB0wGMyQCAIFrmNgNt+T9a1My4XSlMt8M9NjOoEBRYbE3/XCSSGGZzwrzIqKLttUF/Xbbf2mThdV8IYAOTMAWTSSpuIIkFTYR3mQDhlUYIBA02G5aDBYxv8AFBIPJi57mKqsqwdK7xpgRNun3G5jvzhjYFls8IFNpLBy1u0CQIhSAeTO3B2Gp0KtRtdNX0A3jyNLxYyCdRvaCeMMM3lUKLUFTqEFQeWkBrie9hxNxbHPfi/wE1lD00qPUU/Ci6tSnkLvIN57MZ2wQS8Cs3z3jlFH0Zg6WWF8tEgM0A3demNLCQp53xrmfG8gggNq2JCUyFm5/wBs73P9MJqdFRl0oVaZEXZKi6GDG+zQwPb0wvyHh6rmI0I9IqTNfUFUbQGTdvkbbxjRJDOroeI0a6a0FVdThQsgS0jTud9huBa5scZqawksqpVHNdBUV9wBKAaTa+9jtfGWYya1ENJT5dNhtSWLyDCy1hPJHyGFXhz1qT6RnCOy1FDiexOoMB7QTgwAZS/EOber5JoZSkRJ1aagBO0gq7ap2sJ4tEYp4p+JszlmVa1LL9UshVWIPB+JpH0G+N/GPDs6wLlcvUqSNJTpDAxIYVCAfQg4R0adSoTSzNFabAqV806UkEGATJkqCJB9MP7isbeG5itWpvWZEFGZ1KuiTsdyAQJjpmOZxhmPEqdIy6rDGw0T6yJgn3H2kYM8R8TqCg1GKOg7+WwY22BvKj5d8K6lKuw01cujU2kDWbqTN1kzqHG/pGBUDHn4ZzuWYTV06EuOrSvImZBJkg6SNW284yzObpMZQOaRYqLDV6d7dpj1F8AfhbwWiFOsFq0kSQCF3EgEffe/E4f5bK+U6nUSoMkNcfOe2FJAmBjwzUgZajaZPQIVkIiQxvqmQeN9sK38MqE9DqFVgSDEnaSQBvxEcYd5quahIQmm53I0k82gqR6XH04U5nIVY6Kx1mfihG087CLeg/vKGKquVuS9JS/JQGI5aBzPyF9rRm3hhF5BBEkRYEcb22AkYcpRqKhNRurckADUIAuRafXGeYqI5GiOS0DebSbQYNjt9rptjEmiQInUD02b3g7H64ZZSgNOtSGLSppiOkgk9MXIgA++JkmIJZFgjibMNwRI2sx3/XAVGmrGy6SRIAFluSb+sG47bYoDZqRa+kGebf1xMUreNurFUpKVFgWDSf8AP0xMFAdpnfw8jVWc+W2tQGS5nltJJVkveRuSJAjAf/TUUmn5S6gikOpBKwxDFiTAEG5m1p2xEyKsjBZBvcEgFhK6mkWJg7ESIPMY0rO4Q5dtbQGYSTqYrFxpMgEEhVM/DJB44OOU1Ku1nKk08MKoBEWCzVQrAkgwomLCfijTuQNzbY40r5lGJ8tCCoGzCZmw+H74TeE0NbPoJHmU50tIkzM6TzYzEg274bZDJ6FI1Kd5IdRFxa8bGLD19cdKpOrN0wumi1Ulj5cIekgtfsCNrkDHL5uoFqllOnSQKhEEjZRfcXERP8sdM4gQrKpKjczPeImLg32thT4lkGYWEnq1KZj2ibbbxzjRDWCuWr6oUkELf/ugyNvUb4z8iojVdOkqWEUwAxUlkeWkAyNJ9ZiBj3L1ii6FaGKDVAXUIAAgBd5AMrBgE9zg3LZ6mSUqMUrACI6QVMbnaeT3+RlAWyuaPmuBpJUiGAI6eAFYA/liLRJ35i5RfM1km2yzYGO3tI9ca0stDWDajAnjjVAmQdKk+vGDqmUiREhiQASZWCYIJMhr9zueMNAKstmKi1LiFLoTKTIvM+shQY9I5xtlGS0D8oN9iSAYIi4kzb78E5gqnxyLgdABBIgGSqn/ANu4HpjDOFpcSdOk7RMAb33772kc4TA0fKMzLIXpZo9LGbE9mMTwD3xTxGg6ovlAhhClxfSJEmBckC40+vc4HydQjYEzvM32MtOxnieTY7YZ0MwrSBus6PXe0WOkxvwT2nA2MU+YxMv1wZB06dQgAt1AE8Dc3774Oolmgo6BgJVQTAAMwGJAUfSx52xQIysWVQRvdp3sbH4TfiBIwJ+yKjSsIV6gSQAW4tHGw79jbDVC0YeN+FLpFUJWaq7AM4fzCLmxDVFBvbUJPftjkPEM7FRfLqE6AZV007mGB6jN12t6Tjvg72eoAzfCdElYJOkkxx6bT6xhP494C7qtYS/lklacTpB0yJtIkagCLC2LTXkBl4NmRVoI6Bb2JjYi0b729MB53wlajt1AFQCpE/WThDW87XNL9y1T4qYchdVoZdIIGoe0EE84xXJ56ss6nA7MdMx6GJ/7tvXE9WO0O6WczNNgusOvAAFvmBgrM5411NCqiNTaAw1wQe4B+EjhhNwN8c9ks3mKTwfKYARr1ggyIJEnUd+3HbG7ZcVI0uNQjVtyPkJ/tuTgygPP+kUMkS7Vna3SnTDjsx0wI+W4ibgOvCfFf2sg1aflpHRAJ1zG5KidrESL+mOa/DmSp5it+8NQ0Q2kMV6dbTywgHaQRyMfSlylGgo0n4RAkgk+nvipfcS+xx/joWlXXSp1FbwRsLEdu33GBG8fAkVCq0xvLam+i4M/E9c9LSQS5GwNiCYg77DAufeh5ZCPQRj+RuoMZm+k2JP5vecTF3s0kl1TWwPOfiMAa6VGswaykjSp+YvsOI2wR4OMwf3lbQqsDCdRZPb35E39MYeFeMVAJ8lRpsY8uB7Q2o+0d8Z1PE2Wp5jqwoFQGgDpaYnSTI3+dsGdUaOHFV9s/H4f2/wHZHNs7Mh0yDBjt3H2wa9NkOxm5AABBniNyB3Ee+EFLPqGJ8oupYlbEqe5hZj33wePxIlfy6QABmx6umAbztBiPocPqznspnsxrA2SB0nc6ttxP9sC08s1Tqlh+UNMG4i39fXDx8krwYuBvtfieY4v/fA7ZUupYDQ0TAM3vsbYQxJFQW8gEepn13O4xMHf9Mq/kD6fXV8+RzjzFCO0/Ewg5cjdm6jy1mN++w+gxzVZiM1QgxNVQY7Wt7Wx7iY5OH6fwZcX0huXE5qkDcCCB2MOJHYxhn4of3IPOpb87jnExMVL6o/z5G/qRp4axbK1CxJIrkCbwCHkD0sPoMV8RsSBYbwLXjfExMbs0WwUiHDD4gyweRYmx4xn4jTHntYbdv8AYx/XExMEtiQ6yf8A+0perEH1vhkgsvoqkel1H6YmJiUN7FSXcg3GrY//AE8aVTFRIt1MLdtREe0WxMTDloEY+ICHWLS5BjnpGOc8QMZ4RbrIt2jb7D6YmJhIa2jqPB6hNQAkkaogmbEsSPrg3JsRmHAMASYHcJUM48xMZPUhPYvzjkJIJBNQgnk9LG/zwu8EtrIsTuRaYBj6Y8xMbLTEvB1K0wzOGAMREiYkKT9TfCPNi3yH/wAziYmCIz5rmXP7y5/1D+uOi/E+XQZZIVRBWIAEcYmJjXz+RHYZdAtKlpAWQJgRM3O3ckk++Pkf4ppKuaqBQAARAAgbDExMOHkkYfhBi2tWusxBuNuxxzBY98TExfkGXNZh+Y88nB9NyyUwxJBJkG8774mJhSGvIwpWoGLQ1o4wxyYnMSbnytzc7tiYmMntlr6UNvCDf6fqMH1vjOPMTEIZvk0GhbDbExMTAI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94564" name="AutoShape 4" descr="data:image/jpeg;base64,/9j/4AAQSkZJRgABAQAAAQABAAD/2wCEAAkGBxQTEhUUExQWFhQXGB0bGRgXGBwbHxkfHiEYGx4cHR4cHSghHh8mHhseITEiJSkrLy4uICAzODMtNygtLisBCgoKDg0OGhAQGy8kICQsLCwsLCw0LCwsLDQsLCwsLCwsLCw0LCwsLCwsLCwsLCwsLDQsLCwsLCwsLCwsLCwsLP/AABEIAMIBAwMBIgACEQEDEQH/xAAbAAACAwEBAQAAAAAAAAAAAAAEBQACAwYBB//EAEEQAAIBAgUCBAQDBwMEAQMFAAECEQMhAAQSMUEiUQUTYXEygZGhBkKxFCNSwdHh8DNi8RVygpLCg5OyJDRDU2P/xAAZAQADAQEBAAAAAAAAAAAAAAAAAQIDBAX/xAAqEQACAgICAQMDAwUAAAAAAAAAAQIRITEDEkETIlEyYYEE0fAUQnGxwf/aAAwDAQACEQMRAD8A6+jII39PoIB/TDDL1FqALJJ4mx+cbkYW/sukzTmYMLNj8jbBOWzJIDlGXT8YO89pGx4/pjiZuHVPDlaxXbbjFvIuJJBHYi/vhfV8XLGNNyRpVLSfWfY3ODqQIB8114m2kCSQFuYItE8xjnnKcY26E7opmM0tQAAydtoB9ZFjEcTcHFUSdmQD2n7n9YwVUNjCoSb9VtRtBJj7+n0AytWp1ymmWmVt/MxG0AxvvzhGfqL4onxguARCyT2YPebm364zraCZJZm/3Dkdr8e2NKzgCTAnaJkkC9sVpVNbE8gatRtMCZtv88VwtZJiBZ/wmpUDaHcSylRJ3HSQYIkc/wDt3jC//pNVDJCtAgMYBAm9zYH64dJmSAxBksAJ2t2HI374uVB+Gx5E+2/fHRCM0qbLjaFeXTMCFDidQlo1WFoYm545mBvYYHo+H0S1StTLbuCrHSJIM8NA6jt9wBjWnktLFtV5uTxPM8GI7bY2WkVLA7tIJ2vcC3J3ubnEPhq2v2FJPwC5TxJMuhU01Qq0sFvqUzDAsTqMbifbjF/P1K1WlVVqUGTpXoImzKAJBNptz2krK3gfmD4+oQDpX245n7Se2MU8KNMHynglWhouzCRpImAtmB3NtsL+n913sdU7DM35dcEZQ0/MDfvFBKlhB2t/fe/dHRFRTqnSIJidmvt9O+NvwNkWDuxHSVMNIuena88mRH146POZVLlt25P0/T0xHM1CfRZCcuz1RzOoudTgTIiLRve3r8rYpr1WCkoBwJ95M/5+nTZPLUwbBSBtz8sat4dTJ1C0/f0/z+Qxi+dRejOznHrANG68H039v+MbUs8LAiNhI+f67f8ABw+XwdRYDn+eBK3gCwbQTzeLze434/w4S5YPYVYKuckiL8RPa2A/Ea1yOx2/njXO+DNSSaR1bxeTZZAt7fW3bCzKZrzWQCCxItyfr743jFP3R0Dj8BmTrsrDU3SLEAAkX3EkAwB+uAPEvF9NQlFdwTuRsNiNxebWBnHVfhjws/tI/aEHlLT1m83OkANBIjqJMxEXtOOO8d8bd84cx5KjKrbywBK0lOkMAB8QANQAWAaxuTjrj+nTVtIEl5Q2fNnSp0kbWtbYRa03xuqnTNQaVveYiOd/vjynkZYOhU7kXBswUjpJk8ENAkE+2K5yiGBV9mtA7bG45nmeMcqj0dvwKgSlCuLyIAPNtt7X53GMs3n1C8aldWH1W3sIP/ti1XJ1ACunSi/mmedgOYH8zhFnKygAnuptyP58dsNX2r5BLJhm63712ECTYf8AsY++Bq+YKx2ZRv6W/lOM3zA1NYwGDWjj/nGZqTTU/wAJ94n/AIx0KJoxl4Q6h1Z+oC5Hf0j3j74L8asSymPLETE8hQNyDuMKMrmiJYMBpgyN7EgfM9sH+K5pdKncNTPTAJncEk8Aj5xiOvvsWGxQ1bUSQCATsDb73xMYB24Bj2OJjekUffKLqehijXmx6u3O/wBMHPXpg7wYuDt87bxjnHJQagTA4U3j6/5GMKvi7GqnIN2BO0RuJ5mP8t53JGfa7wS7YSuaJrMUUBupVLkwokDWABEE8/7d8MPD/Dij+a9ViwAJLEATA2GwABIHudse/tkg6lVUhQAbyTaOw9Pb1xgr9SnSDBB6paBFoP37Y0hyO2UmMf2wORaQNyLD0uT+k/LGOZrhphosbi31/XAhz4AHSWa8tvN5n3i0YxzGYUMVDQ4Pbafe22I5Ie5NeQkg09ABgEEdRG9tzE7XmePljbNr0giCDweRzzgOjmAzQok3EmB2sR6n74vkswWYatIS+xkReTt7g405IJyUl/b4B1sGFSDsW3i23pM+s33xfL58eZENqA/gYCPeNJ2Np4nF3QXvKjmJB3mbQP648y6gAhSwVjeWPykH17z8sdSaoYRm6akliJIBBjkeoPP9+9qUwGQhYEDVaZ9DHt88WDCmkuZk6TcTf2Ak7GLWg7i9cuvUTNhsw/Q/exvbGfqxdtBaFuYy3l1Bp8yQsr1A6gRLKS2zKAWWTFr4A/EIGaYvdVS6aumSG7NJieY2iI56PxV2KyiKwMaleIcW97++APEqKtTuGW46FIB3uwiTIHexFoOFxqTpyEl5FT5xtMhIZAdQDWqQLgE/CwALaRM/Wfcx4mtQeW+pGuQxXUIuBMiBIJFzHtiwp0kJp1WYCIDkkB+173kje3aMFigjpcF+o9RJOnvxxtfj0xpKKeWiqQpTJVdIKOH7taYv2/zfBC5ionxNa5gi0++wthj+wkd0g9JWLxywIsT6Yp4iSrKUqPpdSGCKF0kX1EsGteJ3JjgE4zlxRkDSFyfiYoZcja5mY/y/0GDE8a8w99QudUCCfS/OMKFClVB6dQvLMJZoO5IiTO8xF8aeVSoIzFQZEQzMuwM3Hw7xN+cQv00E7oSiiZnPMiEhBAsZJGmwMmdxF9QkWN5EY2GXQMrhfUfLkfPAwzb1VgECGDBSYiNgIHwjaBv3vieF1q7tUNdYJqMUZGEGYY2B4k773xsuOEVgaOb/ABPVqVs35SuNbPIsSFWNQJEngGT3nC/wfxHMHOU6Z0mWU+hXSSGDESLGZiYMWwy/EmVZcz5qKxBXQ0L8WpWi44Fpn0gGZxej4IGdqgU/wjggMYBPoBHyGNnyLrRPQPOZCmFcvLEj2n0tYX7WPbBAqM6zCgD4rEQoOwjex3Bv2tgLL5dNQuTEiAbWmdRm9j/k4vWzYEgNdwd4MBh6bBb/ADtjgk7wjNsr4v4go1BLDVAA234jb644fxetq0xckgQPlwO/bDbP5owb6TFksYMFfcRqMbd8cg4ck2YkDUe8Wv3xvwcSWQWA/K1BDi/FwO+JWMdP0PtP2wafCXp1FDqwMK7Aj4hcsBa43HNwfYW8T8PdVFRZ6bRG5EgHfYmPvjRyVl2DU6fSVMb39xeJ+cfPFqiCE/7Of+5/6Yzr0mXStwWFxe1+Z+seowXm8uSlPTaxIBB21ECfl9zhWJC40z2I+WJjpMvQGlZJ2Gy2+V8TEesiqR3efzrA6Ui+x47yYn9P5YW5igFpGpI1D8xHZpMD/wAZ4++NQ01Uaow1GJg7CGiRzfc4tSpkxqI0JJW7cE3Nyoidwf1xSVIuqG9PNKUIGowQCxECdwwPoY9/WcTMVxUkho1C/Ogm/HYnAXkgt0wSt5Ibntbvb05x55ckaCQABqJEwdiqiP7RjnjKEZUibrBt4Z4eXhw0Tta/sCwF+LGNzgn/AKfUadRi9iAGM7giJm/p8xgnJPpVVklAI2ufhvx784maIJAZS0npIMX7gDm3HvjCPPyTlSwT3tlKGS6pDCZnkX39Ttb+uL1DupFxJsdhuQBoHbb098WWppgCQ1pJuWj15nnm/e+L5gyxJO+1pva0wY+w3xtFSclfxsNguQ8Spi9O5m9zIHzg7+nt6eZ3MFiNKq4NwNJtbZoYRtx323xHyoWW/p748LESwkegvxED02/tjX0YuXfyVS2aVsw5QaFhxEpIC+oBi49o+WBGqo+lusNHSs6Qf9oDwNfoYmDjdx0h7yqksAT9p+sH++Mq+irIYWsRPPMg2vthriUVUQo2TOBVIeNIEm/p682PGAPGFdWAKa6e6vdiCQRYz0iOR64U57MDzFovTcAjVrYllKg2ggg6oMzNoB4nDrK5uomlKwAGyMDq1FpIUixBgRF+L41WBijN0XqJoqIFC6SD3tcLI6SCLdzPoceeG+H16cQdQkGREj6WiwJiJ+eGWepMSsAG5iZB02BFt4uYvMxgen4gVaCygr8atKgDvbj0I7Rh2FDrJ5oaQjGWAiZ/kTP6/PFyqmOtQSNov/lxjns94uofStdUEG4AYCCQeoagDK7EW25wozbMtI1TWchRqJCMAmmwa5BEybCQZvvhVYzrs0jL8KAj8xA9uJk84Uim5XRSKMJ60e8A2IHK/wCbnFspnanleZVnoEkoCA07CXIBkbmSBvIF8DFmrsGK00TYqWLh1sZ6TEiNIgkST8VoQxjlWpU+kVRZiILp0m40wL7yOb84Crugr0wsvTedWiCg3Mk6rRMWW8jGGc8OpftL6n8sVAelJn95LMx3kmYsAIEd8YLRoqwSiGV6fwtVte5AAIIM7+kj5MRvkKY1g6VY/CPzhABuQRYna2rj5Wq0y9VAHVKepdQWJIMnSeo8TMDcjcCcEjLWC/EIGwjfv/n0x5XosOdzx2tEfcz7euOeUlFmcpfArzNFFEItx/MWAWe52AmIJ7YGUllAXTcCAZO9u8D/ACe+GmeosyQrCQQTMAqRIgCJFvqR6WW5ekOtli8LcBYvBNve/wAu2FXyRRjT8HOoVShZRpVyW/02kAGPiOy7dztIxpW/DaO0jYkSoUaisMSZZt5mRPCwLRg/9lah0kjT0gPIJmzGOoj4hEneNsa5jOF1ZQYa4BkfKfeeYxDnJP2gt4AK/hoVT5XU5sSCqk7kGYg/P+Qxlmai001VFZyoXYzeSFmwHrcXAIxepSOXp3mLEksCeNp3N9xI39cKW8QfMyukhene+rTtqA2+IbdvScawg3t2a0Ma3hi1G1Agqy60YBbqYAYL9itvhIgWxelkTYaVIiOoi/rcWgwbRviwzRRdBswsF7THbv2HbDbIBXoAHdOANvb79sKa6rGhySWzlq9BtR6ZvzP8iP0xMdGMqosrSBtCz94x5jNSj8kXELoUg1V2JpuwCwJJmLESqx8JAFjPO+NFHl1HXSglRAKkSRe6mJEFZ7W33wJQ8X0gCQeGhIadp57Mfl8sGU6TsjMoDy/U1wQOmCGMkWA/Q7HGrt4l+C2a5fJGmdS7MZa244Iv2/w4LoKoJ62MxaBB3Egzvb1+WMMkhA0y7A8v8XEQTeAQSD9O2K1KitIZbjjkXExt6SJ774Xo3fYl52GHUQChuJgb77gj5Yyq1XAAKqTqsTIsRsIMbrPzOPKNJfjkkz+U999xIHyHHF8E1lBQlhNtt/rhri6tVn/YdRa3iQsRYk8HUD2uBsb8cb3w0yfiBga42v6f1xjksst46RFriJ5tcHfkQZE4yzTmn1FSw/8A8wJHsLAf3xsihx0vYOrHa2K1cpyW3OwAge0Db3wlo5kEEqQTaGWLeljzvthgvixsrKZi7/a95OGBevSP9CCMYgS3UTHyA4+/rgui4a0fOf5x/l8VrqATf3wDE+cy6FiHIggibGd4iRe/a+AM7nCoGgEuFLqNMKSBYAzcnadrjaLl+LUfMBAnVAA9IIhvYR9h2wpoFwxNQqQwgkuLE/lBkkdPHEAcDDEZUc7UM1GA1Ei2skIBqEKqrJNzeZ9DyZ+wklq2ZpJWLKNAOtCZJsZZ4tzAO1ucZ5bw0IWMBoYaBsiwLFlJI1TuoKibgSbjeEeJOc07VaUOQYUo5OwWEfSVUFQSSYktEwIwqKHPiISpSVPLdaVNg001pQCsEAAljYiLR+uE1JUq1TqV2dYchmmZJiSr+Xxcbb78uqOelDUWmh1cVmNM6hpWIKNa28T774X+KMNSO9NgzJcrJgAHYqA4UmbqdomJGEAAmeaorro0l2hQxMiZhjA6RpuCAf54yp5A6itWpKaofRXqsNo0iYcy0SSxABsOTpUzXlU9WmNwgJIEtpJBUkCQWJsSu+9yA/Dqk6RBLsRYkiAADzuRH5SIgyBbBFsnt4GB8NRirUk0WA80VGDDy5QASTNljnjvOH2VyZEfxEC5kk+8ySbk/wA8DUgEWTaJ3E39B/n9dq1V9I0nTsBqBYkGJn5SRzx7KbpBIJWmdQJaNMzyJkgCeZi3vgKqrHQQxUaWkwAQYctaRJiAIiJk9saZjMsAp1GBDNEAO262AJKyCLDv2wJmM2rqBUdi4MtosNQsQfmFA46vljLol7mQiFlVCdV9heJgAQS3TcSZ7nY7YX1c3LL5VNlJIKAFW0xbVrB0gyJIFwZ9MGDOEgDSKZUknoDCx1QAAbWJ7Se+MfFPGLMFYA735kiw/uRzhLGlYUVzJq6FgAm5bUxMHcEDn4Rck4plqSqSTpV21BgoJFjADa5H5bkRIPpOFFFKtcyCdZi4URAkE2FhuPlbDehky66Vkgg9WppMdyAIjvzERjRwSRXVGGe8N81b1Oo/l0R0x8Bi4veSBvxgigiDQHceaLEg2gbFmJgsew39cFNl6VCAB1FQSDAg2nY3233MYRU2NaoDV+EEL0qNUXJk2k3b5AYlZ0Oh9Wy61VqMiByIEgXE8ieek3+e2PciiimY4i0rvsD6SBtyb2nFcj4gtM6CQQYAngbCSSZn9LA48hGpVAVcNzOymekmReYMgAmLWxi4zUaM5JpGtBDpF49J2xMVbwjMi37uRY9S7j4ue84mJ6sjqvkG8Q8NXUtRAZMyZEDuCfymYiYm4nYYa5PK6aQZXUEwoSbkxvtHJjbjC7MqULoCVYyRJJJI3A9dJtgzJsQBqLN2ETv6/lAB7HYbHfqR00w5KpAJI92WVMdpWbbWII9MeKJGqdesWbTvwYvFyPY++/kpIWYUbTcWkSCGAGxFzjFcu2v4m2lUb15HSSeOTixUZ1g6OppsyUwetNEyOCDIgjvz7jDnIVL7kjiBt9MAmqoQGqyorEKWYlRMgCZ4v69rnffKNpYTqAItJtNp2/Tv74LAOzuW0gkQRE25mxMYWmmQSRBPEcg+v9Th1aIm/F4I9RhTXUgGALfLn09/+YGACmWqwQLatjaVHJG0Dv3+WPKjATMzEcGe14kW4t9BjMhpEiBYbS2/8RE37zgynSIpAgkQ4mYP5drbXE84ANPD6mklG1CATIII9Jk3ODKdbWIIAb/L82O+A8xlyQzzBAEzeZsee3OBXtFyI2vvHpeQPUf3Sdg0Kc/QbW4vr1FkC1NJJtYNHJM/W04NpZTLCnqzF9NgFIVhP5tiCxJ5tjHPXqqw3FrztyCYjj/Iwo/EmfZSIBBNwQFIJBMm8zErxzycWhDOstMgtlhVA+FhUCsCQbXRjwbEi3fsgq50qxQvcgFj0lXQbavLYOSb7HTHJNgvpeMVaxUxOkFS1p6viJtf/BjfzC9PSlR5AIeFKAiCYfkLf8u4nkWdDWBnRNZ6QLoUp6w/xGFG+xmW1Dc7C4ggYi5hdI/Z6zs5JZtZWGkmxg62gA2ZjAt6DDL1QNPmUaGth+5ZoZ4va+ogwI3vF7ycEUfB2BJasU7hdcG2wJaFA4Da7nkWwqCwLP5DWabFdTyGFwq3NoCASBHbaSRh14T4NBDElqjgyxiSAdRVdTQq29SQNtsTwvw5aayCX0mBqaYhfyiwtHAB9OzLKimLgO1QASzcyAxAHF5ERt74mUmtBRtTy2r4pFMXn2j57kbSeoY2zlNRJZlB0loJghFkybc2sTte2NfF6oHlgKZ0KSQ0RyD72ne/pY4QeI+M0lBWqZNthMCZ0nVtKq2wM6T6Ec0l2lZm7s1zeRLC4B6QzavjAI1SZ35su0CAMUrKEDTBUxvBUkREgXMQBtO95mPMvVTXU6hp9T8AAFuo2G3M39BjLOZkySXqNpZQwmRYhhMAhxI4naMaW5LBSVoCrZRaqRQqSSTFzYDgnT6DpaxjvitDKIkmrFWWtaAATYBYNoJESDbbBPh+VoqGFN01Fj5gB6lMyDYTETx98H9IJ1gVCIB07C50z/42sd2nicaRVIaQLWr3QFtP7vRoRmWAIhrMvoACTAnAbCpqOgmxM3cEA2Gmf1E7HB+Xzokqr6WmBoJUrsYTpgXF7k+uPKrHUtyFPT8RIt3vB5uR6nDoYqr5Z2IKtvYkzPSIgTIEgQFHHa2MvFvDMwVHlRTB1B2mNMFCPhBMkG/9MdCK9KkdQU6jImbxzv8AqbXwNWL1OpYERKkAEyfhINgIIEmRtibaf2A4ulkKulQ5iARq1TIkme4idz/bHSotV9ugMsEnkqrQwM3kXIN512uJb5rIgmVOkx8M2jYAXg8foLYWvli35T8PBsYN5UXuPQnfFdrCjCrQrFmKs8FifiPJJPHc4mPWyLEmFgdtO0Wjqv8AXHmI6x+xFROszuRFQjzaZ0KQVYEDUBE9QkL8zJGLZfII9G5+GxUlQLc3aeJH63xM/OoK1WNN2CuSB6MIgCeTee2PaFYeVCgFgDDgAEg9Q7QZkW7DHKpYtkuTSsxo5ZTBFTcReIb1BExM9+/bF85QqqGbLgM4g6Y6TBhlJUxPA7m2JUFMwQZAiOmT87zvc8bWwXQdAzPTAIiCCYiSJAI7n79xghztp5/YO7YOaxjTUXRqAlLECZm43vb5YH1aemC07RAsLQRHHpe+GhWkXgCGjZvh+RYC88k2+c4WVAFQsdIKnqAN1jmDx3HrjfimpWaRdl1vt1DiSSD6zPzn29saon5hY33O8RO033wNUIG9l3lTB9TI+X3xtqIEDSbwWiTaP+NpvNr42Gblyadtx/b+XOPaXwv6lSJiDGoG3fa/aMZ/tOoaQ+hlsBGxnYAjqFryNjgfMVzTktSDEiJokyYvPltad7ob9sIYbm86tOlqYGOnYXiDf/L4GqCSCCO49v8AO2L1nGinaxEgwLG4HeDE4ApZlWOgyGFwN5B2vMDY2nj1woaBgubzJLohWJJYncix2sRMkbzFsBHw4VmZSdWr4RB6TeRfYX27EYY56hrWxYb3XcE2tzz3wOcrbS2m0S2wjeT6XmYm310TEJPLOUdvMQMJIJB5gNAMTPy5+WGOXzprKnlMbqVZVhQRaAx5i97MJNtpvVylOpTZKmoFZJBRoOkm2rTpM952J9cFU8mEdBRpVGQiTpCqqWssBtb9VtSx1SCRBw/AgPLeHqzsAOqbQSwE2EG4AH6fLBFKoUjUkCdRux25+GWOw+04Z0vBCykikzNtpYM4g3+NmKiOZMfO+As3VVHVELVmgrAhaYA/jO9iTAUiYIJaCAOgRbK1C5qQOhWuWsoAA+IyIF+82NpwNm65JfQbaQACsajqF1BvADcxPbGtbMqkmq4LrdUjpQAxISAAv3PNiCR/FULU2q6tOg32PaSPrjOW0UhvUrKzLUPTNPSiEmDF+LTaJPfHMZ3KAZgqRSqBjGklyB7FdLqwH2J98EUagNOaxBIBBWx3gRBPpAB39dsLfFPxDTo1NKKGAMkiAJ7TBMi0wN5vM4ajkl7LZHwYhgSNQgHqO8X3vb03PAw+y2SFMK8al1EKAYN15HAgbG18U8D8c81Nekki0SDFhNhxc39tsG1amsO7gIqr0qLhBOoyJvtPeQMKSehgtF1N1VVcCARBYC0QDuCB7fOQL1HAN5MnYiwgEzawvN++MT4kj0+gVAslS12nYFlVQbTIjf648NFtICEyQWL2MgEbEEwN7/SIw0qVBRKdMC6NpEEtBvM7k7k3uOfnfHJJpd96r3MOFjkcMemIEGT9Yx5TVnRWVgUb4hHUDO4A3BHeItgOsXDEeXJ0wpIOhvhMGHBk+gJBPAEYBh9/MIOqCkExp0mTBUx8Q9oN/mqr5UUwq6mGswOgMxi/ULSpu0kz7nbDIZ+preUNMKJCs15BW2pjMH5m3MWZ+G1lJOmqKjj4hMgEdiYt637YdCLLnGpropxEQBqIJibgWBMD0jGaFqaKBJV4CkNOmLwYkket+JwXm6C6ms1lsxJ5iwLGCJJX6XtcHzCJDUaSgGAZAkQeoRcf1IE4Q0bnMMeKo/7QCLWsZ+eJhRX8YhiB5MD+JwD8xpscTDoDrPDazVK1U6TAIVCCbb6oBA7j2+WHOcyYt1BXPRNhc+gt6fPGGXpqp1EXIheqx0mSfhmQe53i1jGfiucpBqagamG/VKrJvb+KMeTeTlbuirUlR1pg6tVwWBN4M3W3HqIPpetR9NQHYbBmMA9xPe0wbbHnBFZSSqg6rzDErtsQQd5m4mPXCWtTh2p1IIDa1Woge52+EyZEAMINwSN8b8MFNP8A4XBXaYyynitKoWWJKFgVcEAAWg7Eb2PMHvb2nlyQWBWQeoIoGq9zECDMTHJM3NgctmipYtSMiAdIUkHYIZkzew024J2w1FUOpdh5bRaYBgWgkGJjb+eOmKUPajVYdAmYqilp/gmCxIGntsbqbCTFyPnfKV9UMrJpPcgfoSd7ERjPPURUy4VhYkgEW1K2q20zeeRgXw38O0AAalSrJ2VyQJvvpaGJ5xoitjN2pi4qUlMmwN534F/7/LA2d8TpadJqLq4ubx2tiZnw+ijBmRdIG6UFYdryDf1wJ40oToU1IOwpGnpnmTTED2tbCsrAdm81NFHSsiMgkBmAVvRhfUPTAFD8QZVzeqqN+bcrO9jIaOL4J8XqUKKqKwkaZABAk2njfbCGj+JspADU5ef4lCgcCTM8STucKOgZ1+RzuWdv9ek1rQ0HYjkjY3j0xnWyFAkMFeqV2CVaKi/cFt8IU8Ty+kuMozLywqIR9v0xhX8VyIP7zKgGeK1KeDcKf1xWRUdSj1SQKeTpIqz1VKquYkbAEz3iY3wNUyueDaVdES9qGmmO/Ex/645XNePeGsAPJqLH/wDW4U/PSL41yn4nyCjSMrUYTIJdyeLT29MPIsHRZ3wmvUVQK2c1Mskubja3SsckX7fUZsvXpHroM5gfvqNMsWAtDpFyCdxvAJ7YU0vGcqTIoZoegrVAP1tggZ+gY00c0e4Ndp+UtiaaGkGeI+HMUDJTYzdpRleR3DAT8vTbA2fy7tTr0wh0QpMgkzK7ckRNseNmEgxQzJvscz/Q3xllPEgyV0ArUQQNJZi5BAN1JPtYb/XBkYkqKyEh6TFWGxhRMmNRa0+g4nicLB4brIaoQtizkbqAJERaAomB69hh94lmcylUsKlSlTtuxJsBNiBB3MzvAvgMfijOKwVqmrocwYMNpaAT739Y9caJyJwIsgVFam1KWXUoBOw+GZPuO2OtGcALfvmTynuQAS6yIgfDLTEgEzq9DgXK+MVqp01WXQbnpjvpA3ktpJ22BMxgxdMklZXyxc7WZpM8kgDb0wNvyFF6fjSeaiinoDGCrdJIPUGuxIE7n0OKePK60iKQnzYNjaILWtJkRv2xySZoVK5LgkCZUX6VG3tbb1OOi8FzS1XZAumkzHUmxDW0lbws7et+nDcRWFU61KppZV8twnxERqHwnSBx08Y9yVWs1Qr+0K94ZCsuu/TYq31wmr500s3+7AKircTHxKwkzH5W/TDTJZuqpWrTUSQFcHiABGoCSbbxYE4VYAeFBGkodRuZgxxJuYFztMWHspPgyJ1ABIN2UXvexPPHz+WGOU8WZ2Y+VoEX1FfmOkn3vbARzDFlTSHvdpACgcgcX9yIxGRh61Ciwg1dNyVk2I3gaYgxH98If+nvqYAhNmuNidwbxANrD+mDnrjzRpAOkwN5CSJO1iTP9cI6YY1GHmpqDGAW2XdR78x64cY1kWg5PC67jUpQg7EEwfbp2xMC1svTLEmoCZ3AP8jiYoDsplKhVidIjpO2r3nf0wuy+RqVIYEkKRbVc7DYmSBP6Dtg7LZRiQo06HUANfqJYN68RYT3kTjxsuV0EiTBgqSSrCQTYXEBrESdoGPK44SikYKDuxvRHSQwKx3sdV1aByCLyPTHgpQWiaZi+onUeJubTG9jvjDw+lDqarKKIWQzQo1H0Ii4PEfPF6+Vpq+pHm8wVFh6TMbRIEmMbQqOb2NUsHnkq5NRlJqIDcyC1iAAdyRxHcfPPM5owjLtEQygss2kzYfzjBFTLISjVAwUfC4b4Ce42O4wCtN1qFalQNPwkDUpXpgwi2kd+5jaMdEEaR2EValOppLAF9huNUXMEWER+YE4X0vB9AqFarsj/wD8dpUi5hiY7C0EztzjZn3AFiYYHaLdxcfoYx5SdR0tpYNNxr3A4kSTvaeMaIuhRnPC62pvKqMsts4aPYwJBkc/ywvzq5tdIqKmnUBAJ7gTdQbY6jM1CyArLgCwk30mZj0O0bTtgTUanxyGm1zweJ9Y+/vgbGj38VlS9LXlzWAUxA2uAbDv/m2FdbwzLOSpyVUEbFFqAT/4mDgz8UlmelFfy20kbbkn2iQRHEzhR4nnWGYrBc0v+o/TqWVGo9MMRttiVeAexhT/AAxQMf8A6fML3kN9b4u/4OozbL1mH+59I951DAOTzDs0ftDgXGoqjRzsKn3GCG8wjSKry1wWQLB2A/1T74q38jpHp/DSinNPJyZICEzMAX8xSzATwfpscWpfh2nT6qmXeUF1prUad9t5i3offYii+dTpIQrcXIUmObOd+048bxHN7eXQSBeawg/SfpOH2ZLRPCvw9l6zhXpNS1C3mU3BHvIIn0nDnO/hTw9FYkyf4adPk8WH8u+OVHj2cR2IKROy1RETYSd42wbV/FuYYr+5uN4qqZPtP2wnJhRXNeHeE0qYaotdTeDrZAdyLEe22Pfwl+z1PP8A2YkjSJLEm8MJAJNoJ+2Dk8bzumQiGfymqs+wIMX/AJ4y8FzNZ3rNVy4otoGzq2oQd9JgRA95OE22h0kKcp+IqEQmYqKSARe09jqUAD643r06dU6RmqFWeDRBNt7gqf0nC9vDhpj9ipww6oqqNtrk272xllvBVVTTYAa2sqktYAnTqMbtve5QAdsUkgtmvlrUpqKY0OCABuBAgb/miN5mB2Ea53wd6VFtVQlnBDKRc2hOq5EE7Hv9TMpkUpdVNR5kWJ2GxOmeP1wFm65GpqmljEtA+EAbTyYtPOC5eBM5/wALyrfvGn4gUgjk788CfqO+GX4VZqYDC5Os3vcKqrG8QskYQ592fykUEcwoJIJJMxvqO/8A69sOaOVam7HXNMatxEFrHn0B+QHGNZEgWarzUcRJ0ppM3WBTWY7zF/THXeDZQJR8td1U2m+poJgna+q49Mcd+0RqZQTbqE+3Ydhgtc2ucemraww+IxE79UAGD3i1+MJq0Gjt6eW8uIUaO5Jkta5EH1Mn7YSHN63KLSKgQ2txMGxIhSRMQIg87DBdat5dKQSFNlmT8iWM/P1j2yytfzZLBJAgaZgEyZbhTAE/XtiEUA5nxamrLTRn9IEkcWtEXjvb2wPTy5U6VZAxIBGke5u1zxt/OcNa3hopjUCqt6KrE821SJmbkWn6e0FBjTRCsLByS1+J2nDwITGvp6Q8xzpTfn4lJ39cTD+iyKAH1F+SLCTewn1xMOxfg6LL1UpsyxPJH5VCEBTfYniP9xx5UqXkAATYqL3PBjULtt6njFsxlkPVcGBIaBPKyO4EgGYHExgClkSkKao1CRqF2KssEwTHFiCQIM48t8XZ32M2r8jIZIfYEf7tyBG8yZEXk+uFmcSoX0nVT5BkSZ7jcD53v2wXlHIT/U6FVgZJIIPqD+UkCAdoieB8xqZgyklhIhp07dMHkTyfXGvp3b8rQKDRenXIBDvTILQWBAbiJUASBYcxbtGMc9UqQDrJC2YKSbdJGkE3kkY2yFDzlLVQEkkTpuwkbMercEHvtxiPT8o6FZ2RvgeBpWb+XfqlfiAAgA+0dZqa+E1mVy1J1HSYgct/EPvfmxF8bLXhAQYIFyYiZ3AWNJ6eRPHGF3hVZnlkC1BAGpFLTcDSRAIMDaDxcgY3bL1EeXZ6ZEl0MaWUkAWt2sAY2vcRM7awTJWjLxDLNBJYqzGQ4VRvEXvfsQL/AFwPlaJdArNJPxOFjUbydpmLx8ztc1847safUECyWU0yGUQNQXVrWCwmV998DjNFDodDpkDUZC6pnsZJiQTF8VHKKTNMzk6iPRb9oFAagGUj/UBaAJ4ZwrQPc84VVszmoM53KMhFxUuvtdTjpFzpck2OkINJmSFlRubSdLehF5nAapU81mLUmpgbleoCxJMcACwEFp023xipdW78CT+RGuVAAZqPhjX7MCT/APbg7jb3wWMjUYAjLeHlR/C+kz6WsfnhDnfxO7h5yVMoCYLUUcBT3aCDvci0k98CL+L1CgVMrRY8MKag/bfG/WTKTR09fKVJk+HUmAEkCrqnkQNZOwm9oxWtlmJOjw6iLz1BfWwk2/TbCgfiOgSC9GpTkAAUnqLJ76Q0SfQd8e1c9kqhj9ozVMwQQzH+k/XBTHaHdLwtZJqZTLL71VA9wpb/AOOPK/hGXALeXlgYuPPX2tpFsc6uRyZGk5sssyNQGoHuWBBI9I/njIeG5c2FSn2LS4nkyPMiOIAGH+QGdTwdCdS0qRO4C5yI9h5i/bGvgztRq1Q1LQGpwIqeZa+/W1hPMb4CyuSo05vRFQjpOk6REwbyTP3x74VkyK9Tqpkmn8FBdIMHtwer/IwnrYA/hlZtJLhUgXZApEQeQTO3v9Zw6y1dGVS1MibQYluBYTAi977m2BcrkVRDqAQbkbuxj80CLC9tonnHmYbTJABiNCkkADUiSQLkCR6GdxGBU2Fm9aqWZntomQx1Ta8xNgNpNvfHOeL57zf3aMAhgGblrmTbiw4xcrXzBgjosVi1thq0886TPHvgpfDBTbc6mkC25PYHYQCb9sWkkS8mWUywosHpmWAgEqSZFjFrE9z9cWTKOdZqACZgKDeSO9u0e2NGzfksFKgrAGu/TwNQHaDYXuPnqajtaoTpHwdUW3jTMTyb7ROE72PAnpZUtqiRLAXkG3H/AOX2wzy1NaJAJHckHY7CYPc87zbjGj01gSs8gMLEiTfvtgjK0VYXCEN/CNwJNxyQQCNh74OwUNMuFzFMuzjkqmqYjuTefQ7euJkKRUgqROhYQzbbiRfYSfTa+M8xmFo0zGyrJsJOwg99x74wy+YerpanV0k2JIBPc2NtjiQCc7SYsGIGowCqgxzpJuSBG94kn5zP5rQIZwXi1NbE3A6YOo/Xtj1cwsNrMhbNBBLfJe5NjfnCvxXPNWK0qb3J6mTp0CDCi8+8bQPXDQhbV8DqEkhnAJ2ERiYd0/C7CalWYvFQqJ5gcDExXZiobZrOoqaaId6jWkaQwPEsRBjjbB2XhqQJZ9cifL6ZJG5IBsT78YwzP4WqqZVVqsqyo1aSY2DTAZb7E9++EmfzdTLEUSiggk1Q35kcBjAHaYkcLbHF6WUkZdMhS06gIBcFwCg17+kmJJAtaRvgSjn51hWLGmTG8reCLgkgbdx68FJSAZW1lgLQ1tC3gCQNZF+ozzM4Lr0tBarSpK1UmFLHa5HI7iRe/wCvRFGy0UymfL6BU+A/C2otErMxHe8HF/2osCi9RBILBiCDwJA6rbg9/QyOW8p0Z3RZYAuQNZ1H+HSOWIEyBeww48W8PVCH0apP5mIM2FzqH+e2G1QFPDq7pQLItMq53U69JgWcBpJiBv298UrZrSkEsUAIWAJ1E+5C24H3xpWzekzUVlJkG2kwIIkkBSQASfna+F+fpuAwpOhpBdbA9AHx93gk6YsJJmwnETzgTyNKeRIYsF4BLAA7AGVIFoI+YvzjSpkhXX90UUERAna0xpAPyIH6HCJfEFAIJJ+KQDpAKmNyQAZ2gRaRcWMyc1VKamcOI6XCggnTAhSTAETGkje5nHPx8co+5kQjWWNFyMEFVJEL0hSL6lM3ExaLzzgbL0mCfxAtBJG4UkaDBJkGxnaMV8PdqA8vSx6p6mDaIJ0ra06QZMf0GuezfKshmYLBirAm6sAdxYXsCLXhsP3dmVmxZX8NNMM9Os9MGAELkqhHUxUPI6haWETHeSoreACrW1OqnpkkAKWF72/NPBgW5jDXM+IohUELYlVBLDSSSDJHuAQYnfvjfI56kxLaVO8jS1PSP4pBhgbCLHbnGylKMcjSxk538QeEh6upFVx8dmNMLEdOoLuAIvG4jAtLKBh10GZbKZqKTJ+E69UiR25+WOyzXh6vLF9TlukjXcQTBEmDvEXmBubyh4cdDALS8sEyVqCx5AW5LTwY3a/ONISxXwNKjh38PY02TSjSTd4Gk7AQFBD+p3++N3yGVOXaaQSsABqltMtOkwPrteDtjqVpCHYdDCQAQBuDZWNirDa0YW5Ggi1S5DllBbRsFNxLsLE+kAqPYDF2FCLLfhamYZjUIt8RWOLCDcc/PbDvLeGpSEougRd1Cg7EaSbEekE82wRTpM762WDYrAm3YMwnp/8AEHnYY18RyLeYDrLApsA28ypAB52Mg8bYLbHoEy7BWJU6nNtVyWsGvJI0wZifnJxd6SGqGYhmA0jSY0BptG5JmJG8EgYspYQKjdAN1W0nvJMgACQBcdV5xStV1wqmWYkmxBAPxQDEb7+u/cESi+pmKmQCwlbWHtY/p/JXnPF6CsVYkvsQog9/iNgItAMxz2OrDQkatEaRYC0zA5knSbzvtjkK/hWYq1yFHxHVqcgAHmTtvx/LAkgeBvSzNPVTqqwvZVZSF7GyxJE7yJNsNazamYhtQ2vMW9/1/phblvCTTU0yAatNjcwQSL6YnQIFwfuAcGZaqajF9RCiREAAnmIv9O/OE8lIvng+kgBWLEBdxE8k3sBz67YrlKVGkNB1MzSTIj+UQI2AuYvj3OVSlEmnYjYbAenvF7enpjn69Z6wCvDNwSO3A/r74EgHXi1dgg1QQx6tIMMsm0Hv/gxzBZ5JSwPbaPTGmerlNKanDKBeSViBt6EcbRjDK5bXuoJ/iUwT8jI+gBxSwJhlHMktA6O5AEkjmxv9sOBlWVFaloCiN5ljM299rjCOqoBVRZuDE+5jtz/xi1XMeYzkiFgkx22sZ7mYwAdEM/ptqYRwVmPmRfExzzOfX5kT85xMKgPtAzolgFaQYlukCduowD7icD+LeGrmlDOIqKIVlGwPB1RPfHH/AIh/EFSlA1ONQ1GG/wBPVfTMahF1HeDexwgp+MtUYSzX4YkzNiNM9U+pxzQjNq1oxTs7WlWWFASQtiWbjbYL9pI++N0oq5m4YKwIYGGEbqQYkado7wb3S5XKMjBy80yFgNM6WHw8AqJJP1tOCs3l3pENScQuhkYDUCBxP1/w41Rr4A854BSqK5VmjUTIYaQYEsVNokEmOSduDFrs2XXLuyOAoCvN+mYuQRMDkW5POKZrMLRzBqMdFOoQWgydIiJtFwRJ33+UfxRJIDLoYWuJOxNwx6hPHYYraBDHIo66SUp1HUSoqtDn4pGsuYhZXSsTI3sR7mkXzwXPU1wHY9WkhtIfUSbzv7GRjMAGnKy0QQzb+mnYREgkeljtjPI+JlWcVEp1BcmbRDKOmIAklTsbj0OMms2hNZL08jlWXop0meoD8YGpfQFtr2/Lwb8hnxioNYZrCQoEAQAQABqIIHSdgZAM9UYZVMuHUsCOmG07kcEGNxcW/pdPm/LGpqjUQpETYWFxFgYFu1xi6vYNHgzrFQ2m5MEiBN7zwZsAdrtg1MyDTmt3klVjSIjUAQCflsBN4xllKB0wGMyQCAIFrmNgNt+T9a1My4XSlMt8M9NjOoEBRYbE3/XCSSGGZzwrzIqKLttUF/Xbbf2mThdV8IYAOTMAWTSSpuIIkFTYR3mQDhlUYIBA02G5aDBYxv8AFBIPJi57mKqsqwdK7xpgRNun3G5jvzhjYFls8IFNpLBy1u0CQIhSAeTO3B2Gp0KtRtdNX0A3jyNLxYyCdRvaCeMMM3lUKLUFTqEFQeWkBrie9hxNxbHPfi/wE1lD00qPUU/Ci6tSnkLvIN57MZ2wQS8Cs3z3jlFH0Zg6WWF8tEgM0A3demNLCQp53xrmfG8gggNq2JCUyFm5/wBs73P9MJqdFRl0oVaZEXZKi6GDG+zQwPb0wvyHh6rmI0I9IqTNfUFUbQGTdvkbbxjRJDOroeI0a6a0FVdThQsgS0jTud9huBa5scZqawksqpVHNdBUV9wBKAaTa+9jtfGWYya1ENJT5dNhtSWLyDCy1hPJHyGFXhz1qT6RnCOy1FDiexOoMB7QTgwAZS/EOber5JoZSkRJ1aagBO0gq7ap2sJ4tEYp4p+JszlmVa1LL9UshVWIPB+JpH0G+N/GPDs6wLlcvUqSNJTpDAxIYVCAfQg4R0adSoTSzNFabAqV806UkEGATJkqCJB9MP7isbeG5itWpvWZEFGZ1KuiTsdyAQJjpmOZxhmPEqdIy6rDGw0T6yJgn3H2kYM8R8TqCg1GKOg7+WwY22BvKj5d8K6lKuw01cujU2kDWbqTN1kzqHG/pGBUDHn4ZzuWYTV06EuOrSvImZBJkg6SNW284yzObpMZQOaRYqLDV6d7dpj1F8AfhbwWiFOsFq0kSQCF3EgEffe/E4f5bK+U6nUSoMkNcfOe2FJAmBjwzUgZajaZPQIVkIiQxvqmQeN9sK38MqE9DqFVgSDEnaSQBvxEcYd5quahIQmm53I0k82gqR6XH04U5nIVY6Kx1mfihG087CLeg/vKGKquVuS9JS/JQGI5aBzPyF9rRm3hhF5BBEkRYEcb22AkYcpRqKhNRurckADUIAuRafXGeYqI5GiOS0DebSbQYNjt9rptjEmiQInUD02b3g7H64ZZSgNOtSGLSppiOkgk9MXIgA++JkmIJZFgjibMNwRI2sx3/XAVGmrGy6SRIAFluSb+sG47bYoDZqRa+kGebf1xMUreNurFUpKVFgWDSf8AP0xMFAdpnfw8jVWc+W2tQGS5nltJJVkveRuSJAjAf/TUUmn5S6gikOpBKwxDFiTAEG5m1p2xEyKsjBZBvcEgFhK6mkWJg7ESIPMY0rO4Q5dtbQGYSTqYrFxpMgEEhVM/DJB44OOU1Ku1nKk08MKoBEWCzVQrAkgwomLCfijTuQNzbY40r5lGJ8tCCoGzCZmw+H74TeE0NbPoJHmU50tIkzM6TzYzEg274bZDJ6FI1Kd5IdRFxa8bGLD19cdKpOrN0wumi1Ulj5cIekgtfsCNrkDHL5uoFqllOnSQKhEEjZRfcXERP8sdM4gQrKpKjczPeImLg32thT4lkGYWEnq1KZj2ibbbxzjRDWCuWr6oUkELf/ugyNvUb4z8iojVdOkqWEUwAxUlkeWkAyNJ9ZiBj3L1ii6FaGKDVAXUIAAgBd5AMrBgE9zg3LZ6mSUqMUrACI6QVMbnaeT3+RlAWyuaPmuBpJUiGAI6eAFYA/liLRJ35i5RfM1km2yzYGO3tI9ca0stDWDajAnjjVAmQdKk+vGDqmUiREhiQASZWCYIJMhr9zueMNAKstmKi1LiFLoTKTIvM+shQY9I5xtlGS0D8oN9iSAYIi4kzb78E5gqnxyLgdABBIgGSqn/ANu4HpjDOFpcSdOk7RMAb33772kc4TA0fKMzLIXpZo9LGbE9mMTwD3xTxGg6ovlAhhClxfSJEmBckC40+vc4HydQjYEzvM32MtOxnieTY7YZ0MwrSBus6PXe0WOkxvwT2nA2MU+YxMv1wZB06dQgAt1AE8Dc3774Oolmgo6BgJVQTAAMwGJAUfSx52xQIysWVQRvdp3sbH4TfiBIwJ+yKjSsIV6gSQAW4tHGw79jbDVC0YeN+FLpFUJWaq7AM4fzCLmxDVFBvbUJPftjkPEM7FRfLqE6AZV007mGB6jN12t6Tjvg72eoAzfCdElYJOkkxx6bT6xhP494C7qtYS/lklacTpB0yJtIkagCLC2LTXkBl4NmRVoI6Bb2JjYi0b729MB53wlajt1AFQCpE/WThDW87XNL9y1T4qYchdVoZdIIGoe0EE84xXJ56ss6nA7MdMx6GJ/7tvXE9WO0O6WczNNgusOvAAFvmBgrM5411NCqiNTaAw1wQe4B+EjhhNwN8c9ks3mKTwfKYARr1ggyIJEnUd+3HbG7ZcVI0uNQjVtyPkJ/tuTgygPP+kUMkS7Vna3SnTDjsx0wI+W4ibgOvCfFf2sg1aflpHRAJ1zG5KidrESL+mOa/DmSp5it+8NQ0Q2kMV6dbTywgHaQRyMfSlylGgo0n4RAkgk+nvipfcS+xx/joWlXXSp1FbwRsLEdu33GBG8fAkVCq0xvLam+i4M/E9c9LSQS5GwNiCYg77DAufeh5ZCPQRj+RuoMZm+k2JP5vecTF3s0kl1TWwPOfiMAa6VGswaykjSp+YvsOI2wR4OMwf3lbQqsDCdRZPb35E39MYeFeMVAJ8lRpsY8uB7Q2o+0d8Z1PE2Wp5jqwoFQGgDpaYnSTI3+dsGdUaOHFV9s/H4f2/wHZHNs7Mh0yDBjt3H2wa9NkOxm5AABBniNyB3Ee+EFLPqGJ8oupYlbEqe5hZj33wePxIlfy6QABmx6umAbztBiPocPqznspnsxrA2SB0nc6ttxP9sC08s1Tqlh+UNMG4i39fXDx8krwYuBvtfieY4v/fA7ZUupYDQ0TAM3vsbYQxJFQW8gEepn13O4xMHf9Mq/kD6fXV8+RzjzFCO0/Ewg5cjdm6jy1mN++w+gxzVZiM1QgxNVQY7Wt7Wx7iY5OH6fwZcX0huXE5qkDcCCB2MOJHYxhn4of3IPOpb87jnExMVL6o/z5G/qRp4axbK1CxJIrkCbwCHkD0sPoMV8RsSBYbwLXjfExMbs0WwUiHDD4gyweRYmx4xn4jTHntYbdv8AYx/XExMEtiQ6yf8A+0perEH1vhkgsvoqkel1H6YmJiUN7FSXcg3GrY//AE8aVTFRIt1MLdtREe0WxMTDloEY+ICHWLS5BjnpGOc8QMZ4RbrIt2jb7D6YmJhIa2jqPB6hNQAkkaogmbEsSPrg3JsRmHAMASYHcJUM48xMZPUhPYvzjkJIJBNQgnk9LG/zwu8EtrIsTuRaYBj6Y8xMbLTEvB1K0wzOGAMREiYkKT9TfCPNi3yH/wAziYmCIz5rmXP7y5/1D+uOi/E+XQZZIVRBWIAEcYmJjXz+RHYZdAtKlpAWQJgRM3O3ckk++Pkf4ppKuaqBQAARAAgbDExMOHkkYfhBi2tWusxBuNuxxzBY98TExfkGXNZh+Y88nB9NyyUwxJBJkG8774mJhSGvIwpWoGLQ1o4wxyYnMSbnytzc7tiYmMntlr6UNvCDf6fqMH1vjOPMTEIZvk0GhbDbExMTAI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94566" name="AutoShape 6" descr="data:image/jpeg;base64,/9j/4AAQSkZJRgABAQAAAQABAAD/2wCEAAkGBxQTEhUUExQWFhQXGB0bGRgXGBwbHxkfHiEYGx4cHR4cHSghHh8mHhseITEiJSkrLy4uICAzODMtNygtLisBCgoKDg0OGhAQGy8kICQsLCwsLCw0LCwsLDQsLCwsLCwsLCw0LCwsLCwsLCwsLCwsLDQsLCwsLCwsLCwsLCwsLP/AABEIAMIBAwMBIgACEQEDEQH/xAAbAAACAwEBAQAAAAAAAAAAAAAEBQACAwYBB//EAEEQAAIBAgUCBAQDBwMEAQMFAAECEQMhAAQSMUEiUQUTYXEygZGhBkKxFCNSwdHh8DNi8RVygpLCg5OyJDRDU2P/xAAZAQADAQEBAAAAAAAAAAAAAAAAAQIDBAX/xAAqEQACAgICAQMDAwUAAAAAAAAAAQIRITEDEkETIlEyYYEE0fAUQnGxwf/aAAwDAQACEQMRAD8A6+jII39PoIB/TDDL1FqALJJ4mx+cbkYW/sukzTmYMLNj8jbBOWzJIDlGXT8YO89pGx4/pjiZuHVPDlaxXbbjFvIuJJBHYi/vhfV8XLGNNyRpVLSfWfY3ODqQIB8114m2kCSQFuYItE8xjnnKcY26E7opmM0tQAAydtoB9ZFjEcTcHFUSdmQD2n7n9YwVUNjCoSb9VtRtBJj7+n0AytWp1ymmWmVt/MxG0AxvvzhGfqL4onxguARCyT2YPebm364zraCZJZm/3Dkdr8e2NKzgCTAnaJkkC9sVpVNbE8gatRtMCZtv88VwtZJiBZ/wmpUDaHcSylRJ3HSQYIkc/wDt3jC//pNVDJCtAgMYBAm9zYH64dJmSAxBksAJ2t2HI374uVB+Gx5E+2/fHRCM0qbLjaFeXTMCFDidQlo1WFoYm545mBvYYHo+H0S1StTLbuCrHSJIM8NA6jt9wBjWnktLFtV5uTxPM8GI7bY2WkVLA7tIJ2vcC3J3ubnEPhq2v2FJPwC5TxJMuhU01Qq0sFvqUzDAsTqMbifbjF/P1K1WlVVqUGTpXoImzKAJBNptz2krK3gfmD4+oQDpX245n7Se2MU8KNMHynglWhouzCRpImAtmB3NtsL+n913sdU7DM35dcEZQ0/MDfvFBKlhB2t/fe/dHRFRTqnSIJidmvt9O+NvwNkWDuxHSVMNIuena88mRH146POZVLlt25P0/T0xHM1CfRZCcuz1RzOoudTgTIiLRve3r8rYpr1WCkoBwJ95M/5+nTZPLUwbBSBtz8sat4dTJ1C0/f0/z+Qxi+dRejOznHrANG68H039v+MbUs8LAiNhI+f67f8ABw+XwdRYDn+eBK3gCwbQTzeLze434/w4S5YPYVYKuckiL8RPa2A/Ea1yOx2/njXO+DNSSaR1bxeTZZAt7fW3bCzKZrzWQCCxItyfr743jFP3R0Dj8BmTrsrDU3SLEAAkX3EkAwB+uAPEvF9NQlFdwTuRsNiNxebWBnHVfhjws/tI/aEHlLT1m83OkANBIjqJMxEXtOOO8d8bd84cx5KjKrbywBK0lOkMAB8QANQAWAaxuTjrj+nTVtIEl5Q2fNnSp0kbWtbYRa03xuqnTNQaVveYiOd/vjynkZYOhU7kXBswUjpJk8ENAkE+2K5yiGBV9mtA7bG45nmeMcqj0dvwKgSlCuLyIAPNtt7X53GMs3n1C8aldWH1W3sIP/ti1XJ1ACunSi/mmedgOYH8zhFnKygAnuptyP58dsNX2r5BLJhm63712ECTYf8AsY++Bq+YKx2ZRv6W/lOM3zA1NYwGDWjj/nGZqTTU/wAJ94n/AIx0KJoxl4Q6h1Z+oC5Hf0j3j74L8asSymPLETE8hQNyDuMKMrmiJYMBpgyN7EgfM9sH+K5pdKncNTPTAJncEk8Aj5xiOvvsWGxQ1bUSQCATsDb73xMYB24Bj2OJjekUffKLqehijXmx6u3O/wBMHPXpg7wYuDt87bxjnHJQagTA4U3j6/5GMKvi7GqnIN2BO0RuJ5mP8t53JGfa7wS7YSuaJrMUUBupVLkwokDWABEE8/7d8MPD/Dij+a9ViwAJLEATA2GwABIHudse/tkg6lVUhQAbyTaOw9Pb1xgr9SnSDBB6paBFoP37Y0hyO2UmMf2wORaQNyLD0uT+k/LGOZrhphosbi31/XAhz4AHSWa8tvN5n3i0YxzGYUMVDQ4Pbafe22I5Ie5NeQkg09ABgEEdRG9tzE7XmePljbNr0giCDweRzzgOjmAzQok3EmB2sR6n74vkswWYatIS+xkReTt7g405IJyUl/b4B1sGFSDsW3i23pM+s33xfL58eZENqA/gYCPeNJ2Np4nF3QXvKjmJB3mbQP648y6gAhSwVjeWPykH17z8sdSaoYRm6akliJIBBjkeoPP9+9qUwGQhYEDVaZ9DHt88WDCmkuZk6TcTf2Ak7GLWg7i9cuvUTNhsw/Q/exvbGfqxdtBaFuYy3l1Bp8yQsr1A6gRLKS2zKAWWTFr4A/EIGaYvdVS6aumSG7NJieY2iI56PxV2KyiKwMaleIcW97++APEqKtTuGW46FIB3uwiTIHexFoOFxqTpyEl5FT5xtMhIZAdQDWqQLgE/CwALaRM/Wfcx4mtQeW+pGuQxXUIuBMiBIJFzHtiwp0kJp1WYCIDkkB+173kje3aMFigjpcF+o9RJOnvxxtfj0xpKKeWiqQpTJVdIKOH7taYv2/zfBC5ionxNa5gi0++wthj+wkd0g9JWLxywIsT6Yp4iSrKUqPpdSGCKF0kX1EsGteJ3JjgE4zlxRkDSFyfiYoZcja5mY/y/0GDE8a8w99QudUCCfS/OMKFClVB6dQvLMJZoO5IiTO8xF8aeVSoIzFQZEQzMuwM3Hw7xN+cQv00E7oSiiZnPMiEhBAsZJGmwMmdxF9QkWN5EY2GXQMrhfUfLkfPAwzb1VgECGDBSYiNgIHwjaBv3vieF1q7tUNdYJqMUZGEGYY2B4k773xsuOEVgaOb/ABPVqVs35SuNbPIsSFWNQJEngGT3nC/wfxHMHOU6Z0mWU+hXSSGDESLGZiYMWwy/EmVZcz5qKxBXQ0L8WpWi44Fpn0gGZxej4IGdqgU/wjggMYBPoBHyGNnyLrRPQPOZCmFcvLEj2n0tYX7WPbBAqM6zCgD4rEQoOwjex3Bv2tgLL5dNQuTEiAbWmdRm9j/k4vWzYEgNdwd4MBh6bBb/ADtjgk7wjNsr4v4go1BLDVAA234jb644fxetq0xckgQPlwO/bDbP5owb6TFksYMFfcRqMbd8cg4ck2YkDUe8Wv3xvwcSWQWA/K1BDi/FwO+JWMdP0PtP2wafCXp1FDqwMK7Aj4hcsBa43HNwfYW8T8PdVFRZ6bRG5EgHfYmPvjRyVl2DU6fSVMb39xeJ+cfPFqiCE/7Of+5/6Yzr0mXStwWFxe1+Z+seowXm8uSlPTaxIBB21ECfl9zhWJC40z2I+WJjpMvQGlZJ2Gy2+V8TEesiqR3efzrA6Ui+x47yYn9P5YW5igFpGpI1D8xHZpMD/wAZ4++NQ01Uaow1GJg7CGiRzfc4tSpkxqI0JJW7cE3Nyoidwf1xSVIuqG9PNKUIGowQCxECdwwPoY9/WcTMVxUkho1C/Ogm/HYnAXkgt0wSt5Ibntbvb05x55ckaCQABqJEwdiqiP7RjnjKEZUibrBt4Z4eXhw0Tta/sCwF+LGNzgn/AKfUadRi9iAGM7giJm/p8xgnJPpVVklAI2ufhvx784maIJAZS0npIMX7gDm3HvjCPPyTlSwT3tlKGS6pDCZnkX39Ttb+uL1DupFxJsdhuQBoHbb098WWppgCQ1pJuWj15nnm/e+L5gyxJO+1pva0wY+w3xtFSclfxsNguQ8Spi9O5m9zIHzg7+nt6eZ3MFiNKq4NwNJtbZoYRtx323xHyoWW/p748LESwkegvxED02/tjX0YuXfyVS2aVsw5QaFhxEpIC+oBi49o+WBGqo+lusNHSs6Qf9oDwNfoYmDjdx0h7yqksAT9p+sH++Mq+irIYWsRPPMg2vthriUVUQo2TOBVIeNIEm/p682PGAPGFdWAKa6e6vdiCQRYz0iOR64U57MDzFovTcAjVrYllKg2ggg6oMzNoB4nDrK5uomlKwAGyMDq1FpIUixBgRF+L41WBijN0XqJoqIFC6SD3tcLI6SCLdzPoceeG+H16cQdQkGREj6WiwJiJ+eGWepMSsAG5iZB02BFt4uYvMxgen4gVaCygr8atKgDvbj0I7Rh2FDrJ5oaQjGWAiZ/kTP6/PFyqmOtQSNov/lxjns94uofStdUEG4AYCCQeoagDK7EW25wozbMtI1TWchRqJCMAmmwa5BEybCQZvvhVYzrs0jL8KAj8xA9uJk84Uim5XRSKMJ60e8A2IHK/wCbnFspnanleZVnoEkoCA07CXIBkbmSBvIF8DFmrsGK00TYqWLh1sZ6TEiNIgkST8VoQxjlWpU+kVRZiILp0m40wL7yOb84Crugr0wsvTedWiCg3Mk6rRMWW8jGGc8OpftL6n8sVAelJn95LMx3kmYsAIEd8YLRoqwSiGV6fwtVte5AAIIM7+kj5MRvkKY1g6VY/CPzhABuQRYna2rj5Wq0y9VAHVKepdQWJIMnSeo8TMDcjcCcEjLWC/EIGwjfv/n0x5XosOdzx2tEfcz7euOeUlFmcpfArzNFFEItx/MWAWe52AmIJ7YGUllAXTcCAZO9u8D/ACe+GmeosyQrCQQTMAqRIgCJFvqR6WW5ekOtli8LcBYvBNve/wAu2FXyRRjT8HOoVShZRpVyW/02kAGPiOy7dztIxpW/DaO0jYkSoUaisMSZZt5mRPCwLRg/9lah0kjT0gPIJmzGOoj4hEneNsa5jOF1ZQYa4BkfKfeeYxDnJP2gt4AK/hoVT5XU5sSCqk7kGYg/P+Qxlmai001VFZyoXYzeSFmwHrcXAIxepSOXp3mLEksCeNp3N9xI39cKW8QfMyukhene+rTtqA2+IbdvScawg3t2a0Ma3hi1G1Agqy60YBbqYAYL9itvhIgWxelkTYaVIiOoi/rcWgwbRviwzRRdBswsF7THbv2HbDbIBXoAHdOANvb79sKa6rGhySWzlq9BtR6ZvzP8iP0xMdGMqosrSBtCz94x5jNSj8kXELoUg1V2JpuwCwJJmLESqx8JAFjPO+NFHl1HXSglRAKkSRe6mJEFZ7W33wJQ8X0gCQeGhIadp57Mfl8sGU6TsjMoDy/U1wQOmCGMkWA/Q7HGrt4l+C2a5fJGmdS7MZa244Iv2/w4LoKoJ62MxaBB3Egzvb1+WMMkhA0y7A8v8XEQTeAQSD9O2K1KitIZbjjkXExt6SJ774Xo3fYl52GHUQChuJgb77gj5Yyq1XAAKqTqsTIsRsIMbrPzOPKNJfjkkz+U999xIHyHHF8E1lBQlhNtt/rhri6tVn/YdRa3iQsRYk8HUD2uBsb8cb3w0yfiBga42v6f1xjksst46RFriJ5tcHfkQZE4yzTmn1FSw/8A8wJHsLAf3xsihx0vYOrHa2K1cpyW3OwAge0Db3wlo5kEEqQTaGWLeljzvthgvixsrKZi7/a95OGBevSP9CCMYgS3UTHyA4+/rgui4a0fOf5x/l8VrqATf3wDE+cy6FiHIggibGd4iRe/a+AM7nCoGgEuFLqNMKSBYAzcnadrjaLl+LUfMBAnVAA9IIhvYR9h2wpoFwxNQqQwgkuLE/lBkkdPHEAcDDEZUc7UM1GA1Ei2skIBqEKqrJNzeZ9DyZ+wklq2ZpJWLKNAOtCZJsZZ4tzAO1ucZ5bw0IWMBoYaBsiwLFlJI1TuoKibgSbjeEeJOc07VaUOQYUo5OwWEfSVUFQSSYktEwIwqKHPiISpSVPLdaVNg001pQCsEAAljYiLR+uE1JUq1TqV2dYchmmZJiSr+Xxcbb78uqOelDUWmh1cVmNM6hpWIKNa28T774X+KMNSO9NgzJcrJgAHYqA4UmbqdomJGEAAmeaorro0l2hQxMiZhjA6RpuCAf54yp5A6itWpKaofRXqsNo0iYcy0SSxABsOTpUzXlU9WmNwgJIEtpJBUkCQWJsSu+9yA/Dqk6RBLsRYkiAADzuRH5SIgyBbBFsnt4GB8NRirUk0WA80VGDDy5QASTNljnjvOH2VyZEfxEC5kk+8ySbk/wA8DUgEWTaJ3E39B/n9dq1V9I0nTsBqBYkGJn5SRzx7KbpBIJWmdQJaNMzyJkgCeZi3vgKqrHQQxUaWkwAQYctaRJiAIiJk9saZjMsAp1GBDNEAO262AJKyCLDv2wJmM2rqBUdi4MtosNQsQfmFA46vljLol7mQiFlVCdV9heJgAQS3TcSZ7nY7YX1c3LL5VNlJIKAFW0xbVrB0gyJIFwZ9MGDOEgDSKZUknoDCx1QAAbWJ7Se+MfFPGLMFYA735kiw/uRzhLGlYUVzJq6FgAm5bUxMHcEDn4Rck4plqSqSTpV21BgoJFjADa5H5bkRIPpOFFFKtcyCdZi4URAkE2FhuPlbDehky66Vkgg9WppMdyAIjvzERjRwSRXVGGe8N81b1Oo/l0R0x8Bi4veSBvxgigiDQHceaLEg2gbFmJgsew39cFNl6VCAB1FQSDAg2nY3233MYRU2NaoDV+EEL0qNUXJk2k3b5AYlZ0Oh9Wy61VqMiByIEgXE8ieek3+e2PciiimY4i0rvsD6SBtyb2nFcj4gtM6CQQYAngbCSSZn9LA48hGpVAVcNzOymekmReYMgAmLWxi4zUaM5JpGtBDpF49J2xMVbwjMi37uRY9S7j4ue84mJ6sjqvkG8Q8NXUtRAZMyZEDuCfymYiYm4nYYa5PK6aQZXUEwoSbkxvtHJjbjC7MqULoCVYyRJJJI3A9dJtgzJsQBqLN2ETv6/lAB7HYbHfqR00w5KpAJI92WVMdpWbbWII9MeKJGqdesWbTvwYvFyPY++/kpIWYUbTcWkSCGAGxFzjFcu2v4m2lUb15HSSeOTixUZ1g6OppsyUwetNEyOCDIgjvz7jDnIVL7kjiBt9MAmqoQGqyorEKWYlRMgCZ4v69rnffKNpYTqAItJtNp2/Tv74LAOzuW0gkQRE25mxMYWmmQSRBPEcg+v9Th1aIm/F4I9RhTXUgGALfLn09/+YGACmWqwQLatjaVHJG0Dv3+WPKjATMzEcGe14kW4t9BjMhpEiBYbS2/8RE37zgynSIpAgkQ4mYP5drbXE84ANPD6mklG1CATIII9Jk3ODKdbWIIAb/L82O+A8xlyQzzBAEzeZsee3OBXtFyI2vvHpeQPUf3Sdg0Kc/QbW4vr1FkC1NJJtYNHJM/W04NpZTLCnqzF9NgFIVhP5tiCxJ5tjHPXqqw3FrztyCYjj/Iwo/EmfZSIBBNwQFIJBMm8zErxzycWhDOstMgtlhVA+FhUCsCQbXRjwbEi3fsgq50qxQvcgFj0lXQbavLYOSb7HTHJNgvpeMVaxUxOkFS1p6viJtf/BjfzC9PSlR5AIeFKAiCYfkLf8u4nkWdDWBnRNZ6QLoUp6w/xGFG+xmW1Dc7C4ggYi5hdI/Z6zs5JZtZWGkmxg62gA2ZjAt6DDL1QNPmUaGth+5ZoZ4va+ogwI3vF7ycEUfB2BJasU7hdcG2wJaFA4Da7nkWwqCwLP5DWabFdTyGFwq3NoCASBHbaSRh14T4NBDElqjgyxiSAdRVdTQq29SQNtsTwvw5aayCX0mBqaYhfyiwtHAB9OzLKimLgO1QASzcyAxAHF5ERt74mUmtBRtTy2r4pFMXn2j57kbSeoY2zlNRJZlB0loJghFkybc2sTte2NfF6oHlgKZ0KSQ0RyD72ne/pY4QeI+M0lBWqZNthMCZ0nVtKq2wM6T6Ec0l2lZm7s1zeRLC4B6QzavjAI1SZ35su0CAMUrKEDTBUxvBUkREgXMQBtO95mPMvVTXU6hp9T8AAFuo2G3M39BjLOZkySXqNpZQwmRYhhMAhxI4naMaW5LBSVoCrZRaqRQqSSTFzYDgnT6DpaxjvitDKIkmrFWWtaAATYBYNoJESDbbBPh+VoqGFN01Fj5gB6lMyDYTETx98H9IJ1gVCIB07C50z/42sd2nicaRVIaQLWr3QFtP7vRoRmWAIhrMvoACTAnAbCpqOgmxM3cEA2Gmf1E7HB+Xzokqr6WmBoJUrsYTpgXF7k+uPKrHUtyFPT8RIt3vB5uR6nDoYqr5Z2IKtvYkzPSIgTIEgQFHHa2MvFvDMwVHlRTB1B2mNMFCPhBMkG/9MdCK9KkdQU6jImbxzv8AqbXwNWL1OpYERKkAEyfhINgIIEmRtibaf2A4ulkKulQ5iARq1TIkme4idz/bHSotV9ugMsEnkqrQwM3kXIN512uJb5rIgmVOkx8M2jYAXg8foLYWvli35T8PBsYN5UXuPQnfFdrCjCrQrFmKs8FifiPJJPHc4mPWyLEmFgdtO0Wjqv8AXHmI6x+xFROszuRFQjzaZ0KQVYEDUBE9QkL8zJGLZfII9G5+GxUlQLc3aeJH63xM/OoK1WNN2CuSB6MIgCeTee2PaFYeVCgFgDDgAEg9Q7QZkW7DHKpYtkuTSsxo5ZTBFTcReIb1BExM9+/bF85QqqGbLgM4g6Y6TBhlJUxPA7m2JUFMwQZAiOmT87zvc8bWwXQdAzPTAIiCCYiSJAI7n79xghztp5/YO7YOaxjTUXRqAlLECZm43vb5YH1aemC07RAsLQRHHpe+GhWkXgCGjZvh+RYC88k2+c4WVAFQsdIKnqAN1jmDx3HrjfimpWaRdl1vt1DiSSD6zPzn29saon5hY33O8RO033wNUIG9l3lTB9TI+X3xtqIEDSbwWiTaP+NpvNr42Gblyadtx/b+XOPaXwv6lSJiDGoG3fa/aMZ/tOoaQ+hlsBGxnYAjqFryNjgfMVzTktSDEiJokyYvPltad7ob9sIYbm86tOlqYGOnYXiDf/L4GqCSCCO49v8AO2L1nGinaxEgwLG4HeDE4ApZlWOgyGFwN5B2vMDY2nj1woaBgubzJLohWJJYncix2sRMkbzFsBHw4VmZSdWr4RB6TeRfYX27EYY56hrWxYb3XcE2tzz3wOcrbS2m0S2wjeT6XmYm310TEJPLOUdvMQMJIJB5gNAMTPy5+WGOXzprKnlMbqVZVhQRaAx5i97MJNtpvVylOpTZKmoFZJBRoOkm2rTpM952J9cFU8mEdBRpVGQiTpCqqWssBtb9VtSx1SCRBw/AgPLeHqzsAOqbQSwE2EG4AH6fLBFKoUjUkCdRux25+GWOw+04Z0vBCykikzNtpYM4g3+NmKiOZMfO+As3VVHVELVmgrAhaYA/jO9iTAUiYIJaCAOgRbK1C5qQOhWuWsoAA+IyIF+82NpwNm65JfQbaQACsajqF1BvADcxPbGtbMqkmq4LrdUjpQAxISAAv3PNiCR/FULU2q6tOg32PaSPrjOW0UhvUrKzLUPTNPSiEmDF+LTaJPfHMZ3KAZgqRSqBjGklyB7FdLqwH2J98EUagNOaxBIBBWx3gRBPpAB39dsLfFPxDTo1NKKGAMkiAJ7TBMi0wN5vM4ajkl7LZHwYhgSNQgHqO8X3vb03PAw+y2SFMK8al1EKAYN15HAgbG18U8D8c81Nekki0SDFhNhxc39tsG1amsO7gIqr0qLhBOoyJvtPeQMKSehgtF1N1VVcCARBYC0QDuCB7fOQL1HAN5MnYiwgEzawvN++MT4kj0+gVAslS12nYFlVQbTIjf648NFtICEyQWL2MgEbEEwN7/SIw0qVBRKdMC6NpEEtBvM7k7k3uOfnfHJJpd96r3MOFjkcMemIEGT9Yx5TVnRWVgUb4hHUDO4A3BHeItgOsXDEeXJ0wpIOhvhMGHBk+gJBPAEYBh9/MIOqCkExp0mTBUx8Q9oN/mqr5UUwq6mGswOgMxi/ULSpu0kz7nbDIZ+preUNMKJCs15BW2pjMH5m3MWZ+G1lJOmqKjj4hMgEdiYt637YdCLLnGpropxEQBqIJibgWBMD0jGaFqaKBJV4CkNOmLwYkket+JwXm6C6ms1lsxJ5iwLGCJJX6XtcHzCJDUaSgGAZAkQeoRcf1IE4Q0bnMMeKo/7QCLWsZ+eJhRX8YhiB5MD+JwD8xpscTDoDrPDazVK1U6TAIVCCbb6oBA7j2+WHOcyYt1BXPRNhc+gt6fPGGXpqp1EXIheqx0mSfhmQe53i1jGfiucpBqagamG/VKrJvb+KMeTeTlbuirUlR1pg6tVwWBN4M3W3HqIPpetR9NQHYbBmMA9xPe0wbbHnBFZSSqg6rzDErtsQQd5m4mPXCWtTh2p1IIDa1Woge52+EyZEAMINwSN8b8MFNP8A4XBXaYyynitKoWWJKFgVcEAAWg7Eb2PMHvb2nlyQWBWQeoIoGq9zECDMTHJM3NgctmipYtSMiAdIUkHYIZkzew024J2w1FUOpdh5bRaYBgWgkGJjb+eOmKUPajVYdAmYqilp/gmCxIGntsbqbCTFyPnfKV9UMrJpPcgfoSd7ERjPPURUy4VhYkgEW1K2q20zeeRgXw38O0AAalSrJ2VyQJvvpaGJ5xoitjN2pi4qUlMmwN534F/7/LA2d8TpadJqLq4ubx2tiZnw+ijBmRdIG6UFYdryDf1wJ40oToU1IOwpGnpnmTTED2tbCsrAdm81NFHSsiMgkBmAVvRhfUPTAFD8QZVzeqqN+bcrO9jIaOL4J8XqUKKqKwkaZABAk2njfbCGj+JspADU5ef4lCgcCTM8STucKOgZ1+RzuWdv9ek1rQ0HYjkjY3j0xnWyFAkMFeqV2CVaKi/cFt8IU8Ty+kuMozLywqIR9v0xhX8VyIP7zKgGeK1KeDcKf1xWRUdSj1SQKeTpIqz1VKquYkbAEz3iY3wNUyueDaVdES9qGmmO/Ex/645XNePeGsAPJqLH/wDW4U/PSL41yn4nyCjSMrUYTIJdyeLT29MPIsHRZ3wmvUVQK2c1Mskubja3SsckX7fUZsvXpHroM5gfvqNMsWAtDpFyCdxvAJ7YU0vGcqTIoZoegrVAP1tggZ+gY00c0e4Ndp+UtiaaGkGeI+HMUDJTYzdpRleR3DAT8vTbA2fy7tTr0wh0QpMgkzK7ckRNseNmEgxQzJvscz/Q3xllPEgyV0ArUQQNJZi5BAN1JPtYb/XBkYkqKyEh6TFWGxhRMmNRa0+g4nicLB4brIaoQtizkbqAJERaAomB69hh94lmcylUsKlSlTtuxJsBNiBB3MzvAvgMfijOKwVqmrocwYMNpaAT739Y9caJyJwIsgVFam1KWXUoBOw+GZPuO2OtGcALfvmTynuQAS6yIgfDLTEgEzq9DgXK+MVqp01WXQbnpjvpA3ktpJ22BMxgxdMklZXyxc7WZpM8kgDb0wNvyFF6fjSeaiinoDGCrdJIPUGuxIE7n0OKePK60iKQnzYNjaILWtJkRv2xySZoVK5LgkCZUX6VG3tbb1OOi8FzS1XZAumkzHUmxDW0lbws7et+nDcRWFU61KppZV8twnxERqHwnSBx08Y9yVWs1Qr+0K94ZCsuu/TYq31wmr500s3+7AKircTHxKwkzH5W/TDTJZuqpWrTUSQFcHiABGoCSbbxYE4VYAeFBGkodRuZgxxJuYFztMWHspPgyJ1ABIN2UXvexPPHz+WGOU8WZ2Y+VoEX1FfmOkn3vbARzDFlTSHvdpACgcgcX9yIxGRh61Ciwg1dNyVk2I3gaYgxH98If+nvqYAhNmuNidwbxANrD+mDnrjzRpAOkwN5CSJO1iTP9cI6YY1GHmpqDGAW2XdR78x64cY1kWg5PC67jUpQg7EEwfbp2xMC1svTLEmoCZ3AP8jiYoDsplKhVidIjpO2r3nf0wuy+RqVIYEkKRbVc7DYmSBP6Dtg7LZRiQo06HUANfqJYN68RYT3kTjxsuV0EiTBgqSSrCQTYXEBrESdoGPK44SikYKDuxvRHSQwKx3sdV1aByCLyPTHgpQWiaZi+onUeJubTG9jvjDw+lDqarKKIWQzQo1H0Ii4PEfPF6+Vpq+pHm8wVFh6TMbRIEmMbQqOb2NUsHnkq5NRlJqIDcyC1iAAdyRxHcfPPM5owjLtEQygss2kzYfzjBFTLISjVAwUfC4b4Ce42O4wCtN1qFalQNPwkDUpXpgwi2kd+5jaMdEEaR2EValOppLAF9huNUXMEWER+YE4X0vB9AqFarsj/wD8dpUi5hiY7C0EztzjZn3AFiYYHaLdxcfoYx5SdR0tpYNNxr3A4kSTvaeMaIuhRnPC62pvKqMsts4aPYwJBkc/ywvzq5tdIqKmnUBAJ7gTdQbY6jM1CyArLgCwk30mZj0O0bTtgTUanxyGm1zweJ9Y+/vgbGj38VlS9LXlzWAUxA2uAbDv/m2FdbwzLOSpyVUEbFFqAT/4mDgz8UlmelFfy20kbbkn2iQRHEzhR4nnWGYrBc0v+o/TqWVGo9MMRttiVeAexhT/AAxQMf8A6fML3kN9b4u/4OozbL1mH+59I951DAOTzDs0ftDgXGoqjRzsKn3GCG8wjSKry1wWQLB2A/1T74q38jpHp/DSinNPJyZICEzMAX8xSzATwfpscWpfh2nT6qmXeUF1prUad9t5i3offYii+dTpIQrcXIUmObOd+048bxHN7eXQSBeawg/SfpOH2ZLRPCvw9l6zhXpNS1C3mU3BHvIIn0nDnO/hTw9FYkyf4adPk8WH8u+OVHj2cR2IKROy1RETYSd42wbV/FuYYr+5uN4qqZPtP2wnJhRXNeHeE0qYaotdTeDrZAdyLEe22Pfwl+z1PP8A2YkjSJLEm8MJAJNoJ+2Dk8bzumQiGfymqs+wIMX/AJ4y8FzNZ3rNVy4otoGzq2oQd9JgRA95OE22h0kKcp+IqEQmYqKSARe09jqUAD643r06dU6RmqFWeDRBNt7gqf0nC9vDhpj9ipww6oqqNtrk272xllvBVVTTYAa2sqktYAnTqMbtve5QAdsUkgtmvlrUpqKY0OCABuBAgb/miN5mB2Ea53wd6VFtVQlnBDKRc2hOq5EE7Hv9TMpkUpdVNR5kWJ2GxOmeP1wFm65GpqmljEtA+EAbTyYtPOC5eBM5/wALyrfvGn4gUgjk788CfqO+GX4VZqYDC5Os3vcKqrG8QskYQ592fykUEcwoJIJJMxvqO/8A69sOaOVam7HXNMatxEFrHn0B+QHGNZEgWarzUcRJ0ppM3WBTWY7zF/THXeDZQJR8td1U2m+poJgna+q49Mcd+0RqZQTbqE+3Ydhgtc2ucemraww+IxE79UAGD3i1+MJq0Gjt6eW8uIUaO5Jkta5EH1Mn7YSHN63KLSKgQ2txMGxIhSRMQIg87DBdat5dKQSFNlmT8iWM/P1j2yytfzZLBJAgaZgEyZbhTAE/XtiEUA5nxamrLTRn9IEkcWtEXjvb2wPTy5U6VZAxIBGke5u1zxt/OcNa3hopjUCqt6KrE821SJmbkWn6e0FBjTRCsLByS1+J2nDwITGvp6Q8xzpTfn4lJ39cTD+iyKAH1F+SLCTewn1xMOxfg6LL1UpsyxPJH5VCEBTfYniP9xx5UqXkAATYqL3PBjULtt6njFsxlkPVcGBIaBPKyO4EgGYHExgClkSkKao1CRqF2KssEwTHFiCQIM48t8XZ32M2r8jIZIfYEf7tyBG8yZEXk+uFmcSoX0nVT5BkSZ7jcD53v2wXlHIT/U6FVgZJIIPqD+UkCAdoieB8xqZgyklhIhp07dMHkTyfXGvp3b8rQKDRenXIBDvTILQWBAbiJUASBYcxbtGMc9UqQDrJC2YKSbdJGkE3kkY2yFDzlLVQEkkTpuwkbMercEHvtxiPT8o6FZ2RvgeBpWb+XfqlfiAAgA+0dZqa+E1mVy1J1HSYgct/EPvfmxF8bLXhAQYIFyYiZ3AWNJ6eRPHGF3hVZnlkC1BAGpFLTcDSRAIMDaDxcgY3bL1EeXZ6ZEl0MaWUkAWt2sAY2vcRM7awTJWjLxDLNBJYqzGQ4VRvEXvfsQL/AFwPlaJdArNJPxOFjUbydpmLx8ztc1847safUECyWU0yGUQNQXVrWCwmV998DjNFDodDpkDUZC6pnsZJiQTF8VHKKTNMzk6iPRb9oFAagGUj/UBaAJ4ZwrQPc84VVszmoM53KMhFxUuvtdTjpFzpck2OkINJmSFlRubSdLehF5nAapU81mLUmpgbleoCxJMcACwEFp023xipdW78CT+RGuVAAZqPhjX7MCT/APbg7jb3wWMjUYAjLeHlR/C+kz6WsfnhDnfxO7h5yVMoCYLUUcBT3aCDvci0k98CL+L1CgVMrRY8MKag/bfG/WTKTR09fKVJk+HUmAEkCrqnkQNZOwm9oxWtlmJOjw6iLz1BfWwk2/TbCgfiOgSC9GpTkAAUnqLJ76Q0SfQd8e1c9kqhj9ozVMwQQzH+k/XBTHaHdLwtZJqZTLL71VA9wpb/AOOPK/hGXALeXlgYuPPX2tpFsc6uRyZGk5sssyNQGoHuWBBI9I/njIeG5c2FSn2LS4nkyPMiOIAGH+QGdTwdCdS0qRO4C5yI9h5i/bGvgztRq1Q1LQGpwIqeZa+/W1hPMb4CyuSo05vRFQjpOk6REwbyTP3x74VkyK9Tqpkmn8FBdIMHtwer/IwnrYA/hlZtJLhUgXZApEQeQTO3v9Zw6y1dGVS1MibQYluBYTAi977m2BcrkVRDqAQbkbuxj80CLC9tonnHmYbTJABiNCkkADUiSQLkCR6GdxGBU2Fm9aqWZntomQx1Ta8xNgNpNvfHOeL57zf3aMAhgGblrmTbiw4xcrXzBgjosVi1thq0886TPHvgpfDBTbc6mkC25PYHYQCb9sWkkS8mWUywosHpmWAgEqSZFjFrE9z9cWTKOdZqACZgKDeSO9u0e2NGzfksFKgrAGu/TwNQHaDYXuPnqajtaoTpHwdUW3jTMTyb7ROE72PAnpZUtqiRLAXkG3H/AOX2wzy1NaJAJHckHY7CYPc87zbjGj01gSs8gMLEiTfvtgjK0VYXCEN/CNwJNxyQQCNh74OwUNMuFzFMuzjkqmqYjuTefQ7euJkKRUgqROhYQzbbiRfYSfTa+M8xmFo0zGyrJsJOwg99x74wy+YerpanV0k2JIBPc2NtjiQCc7SYsGIGowCqgxzpJuSBG94kn5zP5rQIZwXi1NbE3A6YOo/Xtj1cwsNrMhbNBBLfJe5NjfnCvxXPNWK0qb3J6mTp0CDCi8+8bQPXDQhbV8DqEkhnAJ2ERiYd0/C7CalWYvFQqJ5gcDExXZiobZrOoqaaId6jWkaQwPEsRBjjbB2XhqQJZ9cifL6ZJG5IBsT78YwzP4WqqZVVqsqyo1aSY2DTAZb7E9++EmfzdTLEUSiggk1Q35kcBjAHaYkcLbHF6WUkZdMhS06gIBcFwCg17+kmJJAtaRvgSjn51hWLGmTG8reCLgkgbdx68FJSAZW1lgLQ1tC3gCQNZF+ozzM4Lr0tBarSpK1UmFLHa5HI7iRe/wCvRFGy0UymfL6BU+A/C2otErMxHe8HF/2osCi9RBILBiCDwJA6rbg9/QyOW8p0Z3RZYAuQNZ1H+HSOWIEyBeww48W8PVCH0apP5mIM2FzqH+e2G1QFPDq7pQLItMq53U69JgWcBpJiBv298UrZrSkEsUAIWAJ1E+5C24H3xpWzekzUVlJkG2kwIIkkBSQASfna+F+fpuAwpOhpBdbA9AHx93gk6YsJJmwnETzgTyNKeRIYsF4BLAA7AGVIFoI+YvzjSpkhXX90UUERAna0xpAPyIH6HCJfEFAIJJ+KQDpAKmNyQAZ2gRaRcWMyc1VKamcOI6XCggnTAhSTAETGkje5nHPx8co+5kQjWWNFyMEFVJEL0hSL6lM3ExaLzzgbL0mCfxAtBJG4UkaDBJkGxnaMV8PdqA8vSx6p6mDaIJ0ra06QZMf0GuezfKshmYLBirAm6sAdxYXsCLXhsP3dmVmxZX8NNMM9Os9MGAELkqhHUxUPI6haWETHeSoreACrW1OqnpkkAKWF72/NPBgW5jDXM+IohUELYlVBLDSSSDJHuAQYnfvjfI56kxLaVO8jS1PSP4pBhgbCLHbnGylKMcjSxk538QeEh6upFVx8dmNMLEdOoLuAIvG4jAtLKBh10GZbKZqKTJ+E69UiR25+WOyzXh6vLF9TlukjXcQTBEmDvEXmBubyh4cdDALS8sEyVqCx5AW5LTwY3a/ONISxXwNKjh38PY02TSjSTd4Gk7AQFBD+p3++N3yGVOXaaQSsABqltMtOkwPrteDtjqVpCHYdDCQAQBuDZWNirDa0YW5Ggi1S5DllBbRsFNxLsLE+kAqPYDF2FCLLfhamYZjUIt8RWOLCDcc/PbDvLeGpSEougRd1Cg7EaSbEekE82wRTpM762WDYrAm3YMwnp/8AEHnYY18RyLeYDrLApsA28ypAB52Mg8bYLbHoEy7BWJU6nNtVyWsGvJI0wZifnJxd6SGqGYhmA0jSY0BptG5JmJG8EgYspYQKjdAN1W0nvJMgACQBcdV5xStV1wqmWYkmxBAPxQDEb7+u/cESi+pmKmQCwlbWHtY/p/JXnPF6CsVYkvsQog9/iNgItAMxz2OrDQkatEaRYC0zA5knSbzvtjkK/hWYq1yFHxHVqcgAHmTtvx/LAkgeBvSzNPVTqqwvZVZSF7GyxJE7yJNsNazamYhtQ2vMW9/1/phblvCTTU0yAatNjcwQSL6YnQIFwfuAcGZaqajF9RCiREAAnmIv9O/OE8lIvng+kgBWLEBdxE8k3sBz67YrlKVGkNB1MzSTIj+UQI2AuYvj3OVSlEmnYjYbAenvF7enpjn69Z6wCvDNwSO3A/r74EgHXi1dgg1QQx6tIMMsm0Hv/gxzBZ5JSwPbaPTGmerlNKanDKBeSViBt6EcbRjDK5bXuoJ/iUwT8jI+gBxSwJhlHMktA6O5AEkjmxv9sOBlWVFaloCiN5ljM299rjCOqoBVRZuDE+5jtz/xi1XMeYzkiFgkx22sZ7mYwAdEM/ptqYRwVmPmRfExzzOfX5kT85xMKgPtAzolgFaQYlukCduowD7icD+LeGrmlDOIqKIVlGwPB1RPfHH/AIh/EFSlA1ONQ1GG/wBPVfTMahF1HeDexwgp+MtUYSzX4YkzNiNM9U+pxzQjNq1oxTs7WlWWFASQtiWbjbYL9pI++N0oq5m4YKwIYGGEbqQYkado7wb3S5XKMjBy80yFgNM6WHw8AqJJP1tOCs3l3pENScQuhkYDUCBxP1/w41Rr4A854BSqK5VmjUTIYaQYEsVNokEmOSduDFrs2XXLuyOAoCvN+mYuQRMDkW5POKZrMLRzBqMdFOoQWgydIiJtFwRJ33+UfxRJIDLoYWuJOxNwx6hPHYYraBDHIo66SUp1HUSoqtDn4pGsuYhZXSsTI3sR7mkXzwXPU1wHY9WkhtIfUSbzv7GRjMAGnKy0QQzb+mnYREgkeljtjPI+JlWcVEp1BcmbRDKOmIAklTsbj0OMms2hNZL08jlWXop0meoD8YGpfQFtr2/Lwb8hnxioNYZrCQoEAQAQABqIIHSdgZAM9UYZVMuHUsCOmG07kcEGNxcW/pdPm/LGpqjUQpETYWFxFgYFu1xi6vYNHgzrFQ2m5MEiBN7zwZsAdrtg1MyDTmt3klVjSIjUAQCflsBN4xllKB0wGMyQCAIFrmNgNt+T9a1My4XSlMt8M9NjOoEBRYbE3/XCSSGGZzwrzIqKLttUF/Xbbf2mThdV8IYAOTMAWTSSpuIIkFTYR3mQDhlUYIBA02G5aDBYxv8AFBIPJi57mKqsqwdK7xpgRNun3G5jvzhjYFls8IFNpLBy1u0CQIhSAeTO3B2Gp0KtRtdNX0A3jyNLxYyCdRvaCeMMM3lUKLUFTqEFQeWkBrie9hxNxbHPfi/wE1lD00qPUU/Ci6tSnkLvIN57MZ2wQS8Cs3z3jlFH0Zg6WWF8tEgM0A3demNLCQp53xrmfG8gggNq2JCUyFm5/wBs73P9MJqdFRl0oVaZEXZKi6GDG+zQwPb0wvyHh6rmI0I9IqTNfUFUbQGTdvkbbxjRJDOroeI0a6a0FVdThQsgS0jTud9huBa5scZqawksqpVHNdBUV9wBKAaTa+9jtfGWYya1ENJT5dNhtSWLyDCy1hPJHyGFXhz1qT6RnCOy1FDiexOoMB7QTgwAZS/EOber5JoZSkRJ1aagBO0gq7ap2sJ4tEYp4p+JszlmVa1LL9UshVWIPB+JpH0G+N/GPDs6wLlcvUqSNJTpDAxIYVCAfQg4R0adSoTSzNFabAqV806UkEGATJkqCJB9MP7isbeG5itWpvWZEFGZ1KuiTsdyAQJjpmOZxhmPEqdIy6rDGw0T6yJgn3H2kYM8R8TqCg1GKOg7+WwY22BvKj5d8K6lKuw01cujU2kDWbqTN1kzqHG/pGBUDHn4ZzuWYTV06EuOrSvImZBJkg6SNW284yzObpMZQOaRYqLDV6d7dpj1F8AfhbwWiFOsFq0kSQCF3EgEffe/E4f5bK+U6nUSoMkNcfOe2FJAmBjwzUgZajaZPQIVkIiQxvqmQeN9sK38MqE9DqFVgSDEnaSQBvxEcYd5quahIQmm53I0k82gqR6XH04U5nIVY6Kx1mfihG087CLeg/vKGKquVuS9JS/JQGI5aBzPyF9rRm3hhF5BBEkRYEcb22AkYcpRqKhNRurckADUIAuRafXGeYqI5GiOS0DebSbQYNjt9rptjEmiQInUD02b3g7H64ZZSgNOtSGLSppiOkgk9MXIgA++JkmIJZFgjibMNwRI2sx3/XAVGmrGy6SRIAFluSb+sG47bYoDZqRa+kGebf1xMUreNurFUpKVFgWDSf8AP0xMFAdpnfw8jVWc+W2tQGS5nltJJVkveRuSJAjAf/TUUmn5S6gikOpBKwxDFiTAEG5m1p2xEyKsjBZBvcEgFhK6mkWJg7ESIPMY0rO4Q5dtbQGYSTqYrFxpMgEEhVM/DJB44OOU1Ku1nKk08MKoBEWCzVQrAkgwomLCfijTuQNzbY40r5lGJ8tCCoGzCZmw+H74TeE0NbPoJHmU50tIkzM6TzYzEg274bZDJ6FI1Kd5IdRFxa8bGLD19cdKpOrN0wumi1Ulj5cIekgtfsCNrkDHL5uoFqllOnSQKhEEjZRfcXERP8sdM4gQrKpKjczPeImLg32thT4lkGYWEnq1KZj2ibbbxzjRDWCuWr6oUkELf/ugyNvUb4z8iojVdOkqWEUwAxUlkeWkAyNJ9ZiBj3L1ii6FaGKDVAXUIAAgBd5AMrBgE9zg3LZ6mSUqMUrACI6QVMbnaeT3+RlAWyuaPmuBpJUiGAI6eAFYA/liLRJ35i5RfM1km2yzYGO3tI9ca0stDWDajAnjjVAmQdKk+vGDqmUiREhiQASZWCYIJMhr9zueMNAKstmKi1LiFLoTKTIvM+shQY9I5xtlGS0D8oN9iSAYIi4kzb78E5gqnxyLgdABBIgGSqn/ANu4HpjDOFpcSdOk7RMAb33772kc4TA0fKMzLIXpZo9LGbE9mMTwD3xTxGg6ovlAhhClxfSJEmBckC40+vc4HydQjYEzvM32MtOxnieTY7YZ0MwrSBus6PXe0WOkxvwT2nA2MU+YxMv1wZB06dQgAt1AE8Dc3774Oolmgo6BgJVQTAAMwGJAUfSx52xQIysWVQRvdp3sbH4TfiBIwJ+yKjSsIV6gSQAW4tHGw79jbDVC0YeN+FLpFUJWaq7AM4fzCLmxDVFBvbUJPftjkPEM7FRfLqE6AZV007mGB6jN12t6Tjvg72eoAzfCdElYJOkkxx6bT6xhP494C7qtYS/lklacTpB0yJtIkagCLC2LTXkBl4NmRVoI6Bb2JjYi0b729MB53wlajt1AFQCpE/WThDW87XNL9y1T4qYchdVoZdIIGoe0EE84xXJ56ss6nA7MdMx6GJ/7tvXE9WO0O6WczNNgusOvAAFvmBgrM5411NCqiNTaAw1wQe4B+EjhhNwN8c9ks3mKTwfKYARr1ggyIJEnUd+3HbG7ZcVI0uNQjVtyPkJ/tuTgygPP+kUMkS7Vna3SnTDjsx0wI+W4ibgOvCfFf2sg1aflpHRAJ1zG5KidrESL+mOa/DmSp5it+8NQ0Q2kMV6dbTywgHaQRyMfSlylGgo0n4RAkgk+nvipfcS+xx/joWlXXSp1FbwRsLEdu33GBG8fAkVCq0xvLam+i4M/E9c9LSQS5GwNiCYg77DAufeh5ZCPQRj+RuoMZm+k2JP5vecTF3s0kl1TWwPOfiMAa6VGswaykjSp+YvsOI2wR4OMwf3lbQqsDCdRZPb35E39MYeFeMVAJ8lRpsY8uB7Q2o+0d8Z1PE2Wp5jqwoFQGgDpaYnSTI3+dsGdUaOHFV9s/H4f2/wHZHNs7Mh0yDBjt3H2wa9NkOxm5AABBniNyB3Ee+EFLPqGJ8oupYlbEqe5hZj33wePxIlfy6QABmx6umAbztBiPocPqznspnsxrA2SB0nc6ttxP9sC08s1Tqlh+UNMG4i39fXDx8krwYuBvtfieY4v/fA7ZUupYDQ0TAM3vsbYQxJFQW8gEepn13O4xMHf9Mq/kD6fXV8+RzjzFCO0/Ewg5cjdm6jy1mN++w+gxzVZiM1QgxNVQY7Wt7Wx7iY5OH6fwZcX0huXE5qkDcCCB2MOJHYxhn4of3IPOpb87jnExMVL6o/z5G/qRp4axbK1CxJIrkCbwCHkD0sPoMV8RsSBYbwLXjfExMbs0WwUiHDD4gyweRYmx4xn4jTHntYbdv8AYx/XExMEtiQ6yf8A+0perEH1vhkgsvoqkel1H6YmJiUN7FSXcg3GrY//AE8aVTFRIt1MLdtREe0WxMTDloEY+ICHWLS5BjnpGOc8QMZ4RbrIt2jb7D6YmJhIa2jqPB6hNQAkkaogmbEsSPrg3JsRmHAMASYHcJUM48xMZPUhPYvzjkJIJBNQgnk9LG/zwu8EtrIsTuRaYBj6Y8xMbLTEvB1K0wzOGAMREiYkKT9TfCPNi3yH/wAziYmCIz5rmXP7y5/1D+uOi/E+XQZZIVRBWIAEcYmJjXz+RHYZdAtKlpAWQJgRM3O3ckk++Pkf4ppKuaqBQAARAAgbDExMOHkkYfhBi2tWusxBuNuxxzBY98TExfkGXNZh+Y88nB9NyyUwxJBJkG8774mJhSGvIwpWoGLQ1o4wxyYnMSbnytzc7tiYmMntlr6UNvCDf6fqMH1vjOPMTEIZvk0GhbDbExMTAI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194568" name="Picture 8" descr="http://members.tripod.com/~mah_watershed/PLU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724" y="1040583"/>
            <a:ext cx="7816170" cy="5055417"/>
          </a:xfrm>
          <a:prstGeom prst="rect">
            <a:avLst/>
          </a:prstGeom>
          <a:noFill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Gully Plugging</a:t>
            </a:r>
            <a:endParaRPr lang="en-IN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0" name="Picture 2" descr="http://www.gramvikas.org/gallery/Watershed-Kalahand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123950"/>
            <a:ext cx="7442200" cy="558165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Gully Plugging</a:t>
            </a:r>
            <a:endParaRPr lang="en-IN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4819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305800" cy="52578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CWRDM, Kozhikode has pointed out that Kerala, which is one of the wettest places in the country, is behind dry Rajasthan's per capita availability of water.</a:t>
            </a:r>
          </a:p>
          <a:p>
            <a:pPr>
              <a:buNone/>
            </a:pPr>
            <a:endParaRPr lang="en-US" sz="32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Per capita water availability</a:t>
            </a:r>
          </a:p>
          <a:p>
            <a:pPr>
              <a:buFont typeface="Wingdings" pitchFamily="2" charset="2"/>
              <a:buChar char="Ø"/>
            </a:pP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India- 15,600 </a:t>
            </a:r>
            <a:r>
              <a:rPr lang="en-US" sz="3200" b="1" dirty="0" err="1" smtClean="0">
                <a:latin typeface="Calibri" pitchFamily="34" charset="0"/>
                <a:cs typeface="Calibri" pitchFamily="34" charset="0"/>
              </a:rPr>
              <a:t>lpcd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(liters per capita per day)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Rajasthan – 16,000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lpcd</a:t>
            </a:r>
            <a:endParaRPr lang="en-US" b="1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Kerala – 12,500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lpcd</a:t>
            </a:r>
            <a:endParaRPr lang="en-US" b="1" dirty="0" smtClean="0">
              <a:latin typeface="Calibri" pitchFamily="34" charset="0"/>
              <a:cs typeface="Calibri" pitchFamily="34" charset="0"/>
            </a:endParaRPr>
          </a:p>
          <a:p>
            <a:endParaRPr lang="en-US" dirty="0" smtClean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Reasons for water scarcity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Slope – Steep to moderate slope in 90% of land area</a:t>
            </a:r>
          </a:p>
          <a:p>
            <a:r>
              <a:rPr lang="en-US" b="1" dirty="0" smtClean="0"/>
              <a:t>High intensity rainfall in short span of time</a:t>
            </a:r>
          </a:p>
          <a:p>
            <a:r>
              <a:rPr lang="en-US" b="1" dirty="0" smtClean="0"/>
              <a:t>Loss of forest cover</a:t>
            </a:r>
          </a:p>
          <a:p>
            <a:r>
              <a:rPr lang="en-US" b="1" dirty="0" smtClean="0"/>
              <a:t>Change in land use pattern – large scale conversion of paddy fields, destruction of other wet lands like ponds, sacred groves, back waters, mangrove etc</a:t>
            </a:r>
          </a:p>
          <a:p>
            <a:r>
              <a:rPr lang="en-US" b="1" dirty="0" smtClean="0"/>
              <a:t>Increase in water usage, drawing of ground water in large volumes</a:t>
            </a:r>
          </a:p>
          <a:p>
            <a:r>
              <a:rPr lang="en-US" b="1" dirty="0" smtClean="0"/>
              <a:t>Poor water management in agriculture &amp; domestic usage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1747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762000"/>
            <a:ext cx="8382000" cy="5715000"/>
          </a:xfrm>
        </p:spPr>
        <p:txBody>
          <a:bodyPr>
            <a:normAutofit lnSpcReduction="10000"/>
          </a:bodyPr>
          <a:lstStyle/>
          <a:p>
            <a:r>
              <a:rPr lang="en-US" sz="3600" b="1" dirty="0" smtClean="0">
                <a:latin typeface="Calibri" pitchFamily="34" charset="0"/>
                <a:cs typeface="Calibri" pitchFamily="34" charset="0"/>
              </a:rPr>
              <a:t>In 1905, forests covered 65 percent of Kerala. Now the state's forest accounted for 27 percent of its area</a:t>
            </a:r>
          </a:p>
          <a:p>
            <a:r>
              <a:rPr lang="en-US" sz="3600" b="1" dirty="0" smtClean="0">
                <a:latin typeface="Calibri" pitchFamily="34" charset="0"/>
                <a:cs typeface="Calibri" pitchFamily="34" charset="0"/>
              </a:rPr>
              <a:t>According to a study conducted by National Remote Sensing Agency in 1980, forests had been reduced to a mere 9 percent.</a:t>
            </a:r>
          </a:p>
          <a:p>
            <a:r>
              <a:rPr lang="en-US" sz="3600" b="1" dirty="0" smtClean="0">
                <a:latin typeface="Calibri" pitchFamily="34" charset="0"/>
                <a:cs typeface="Calibri" pitchFamily="34" charset="0"/>
              </a:rPr>
              <a:t>Disappearance of forests meant vanishing forest cover for the watershed of the rivers.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2771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7848600" cy="5257800"/>
          </a:xfrm>
        </p:spPr>
        <p:txBody>
          <a:bodyPr>
            <a:normAutofit lnSpcReduction="10000"/>
          </a:bodyPr>
          <a:lstStyle/>
          <a:p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Paddy fields are natural rainwater storages. </a:t>
            </a:r>
          </a:p>
          <a:p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If the average water level in a paddy field is one foot, an acre of the field will be holding 1200 cu ms or 12,00,000 </a:t>
            </a:r>
            <a:r>
              <a:rPr lang="en-US" sz="3200" b="1" dirty="0" err="1" smtClean="0">
                <a:latin typeface="Calibri" pitchFamily="34" charset="0"/>
                <a:cs typeface="Calibri" pitchFamily="34" charset="0"/>
              </a:rPr>
              <a:t>litres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 of water. </a:t>
            </a:r>
          </a:p>
          <a:p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This percolates down and replenishes the ground water. </a:t>
            </a:r>
          </a:p>
          <a:p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In 1970-71, paddy was cultivated in 8.75 </a:t>
            </a:r>
            <a:r>
              <a:rPr lang="en-US" sz="3200" b="1" dirty="0" err="1" smtClean="0">
                <a:latin typeface="Calibri" pitchFamily="34" charset="0"/>
                <a:cs typeface="Calibri" pitchFamily="34" charset="0"/>
              </a:rPr>
              <a:t>lakh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 hectares, whereas now, it is confined to below 2 </a:t>
            </a:r>
            <a:r>
              <a:rPr lang="en-US" sz="3200" b="1" dirty="0" err="1" smtClean="0">
                <a:latin typeface="Calibri" pitchFamily="34" charset="0"/>
                <a:cs typeface="Calibri" pitchFamily="34" charset="0"/>
              </a:rPr>
              <a:t>lakh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 hectares.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Groundwater is a major source of water in Kerala. </a:t>
            </a:r>
          </a:p>
          <a:p>
            <a:r>
              <a:rPr lang="en-US" b="1" dirty="0" smtClean="0"/>
              <a:t>65 per cent of rural and 59 per cent of urban households have wells; the density of wells is the highest in the country (or even in the world) </a:t>
            </a:r>
          </a:p>
          <a:p>
            <a:r>
              <a:rPr lang="en-US" b="1" dirty="0" smtClean="0"/>
              <a:t>In addition, 50 per cent of irrigation needs are met through groundwater </a:t>
            </a:r>
          </a:p>
          <a:p>
            <a:r>
              <a:rPr lang="en-US" b="1" dirty="0" smtClean="0"/>
              <a:t>Problems of a decline in the water table, contamination of groundwater, seawater intrusion, etc. are being reported at several places</a:t>
            </a:r>
            <a:endParaRPr lang="en-US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580</Words>
  <Application>Microsoft Office PowerPoint</Application>
  <PresentationFormat>On-screen Show (4:3)</PresentationFormat>
  <Paragraphs>89</Paragraphs>
  <Slides>41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Office Theme</vt:lpstr>
      <vt:lpstr>Strategy &amp; Challenges in Implementation</vt:lpstr>
      <vt:lpstr>Outline of Presentation</vt:lpstr>
      <vt:lpstr>Slide 3</vt:lpstr>
      <vt:lpstr> Groundwater Withdrawal in Selected Countries </vt:lpstr>
      <vt:lpstr>Slide 5</vt:lpstr>
      <vt:lpstr>Reasons for water scarcity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Farm Pond</vt:lpstr>
      <vt:lpstr>Slide 32</vt:lpstr>
      <vt:lpstr>Slide 33</vt:lpstr>
      <vt:lpstr>Slide 34</vt:lpstr>
      <vt:lpstr>Slide 35</vt:lpstr>
      <vt:lpstr>Slide 36</vt:lpstr>
      <vt:lpstr>Slide 37</vt:lpstr>
      <vt:lpstr>Gully Plugging</vt:lpstr>
      <vt:lpstr>Gully Plugging</vt:lpstr>
      <vt:lpstr>Gully Plugging</vt:lpstr>
      <vt:lpstr>Gully Plugging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Strategy &amp; Challenges in Implementation</dc:title>
  <dc:creator>nilav</dc:creator>
  <cp:lastModifiedBy>user</cp:lastModifiedBy>
  <cp:revision>5</cp:revision>
  <dcterms:created xsi:type="dcterms:W3CDTF">2006-08-16T00:00:00Z</dcterms:created>
  <dcterms:modified xsi:type="dcterms:W3CDTF">2015-11-23T05:23:21Z</dcterms:modified>
</cp:coreProperties>
</file>